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3" d="100"/>
          <a:sy n="83" d="100"/>
        </p:scale>
        <p:origin x="-3252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14.02.2019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69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14.02.2019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26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14.02.2019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90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14.02.2019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22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14.02.2019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17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14.02.2019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77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14.02.2019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14.02.2019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06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14.02.2019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91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14.02.2019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17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B8EF-188D-478C-BFB7-B6B3EC1E2C53}" type="datetimeFigureOut">
              <a:rPr lang="ru-RU" smtClean="0"/>
              <a:t>14.02.2019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82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6B8EF-188D-478C-BFB7-B6B3EC1E2C53}" type="datetimeFigureOut">
              <a:rPr lang="ru-RU" smtClean="0"/>
              <a:t>14.02.2019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CB12B-402D-4D80-89DE-9CC2ADE2839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09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9" y="3930770"/>
            <a:ext cx="2080061" cy="1432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536" y="5336455"/>
            <a:ext cx="4247268" cy="24346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8" y="-133526"/>
            <a:ext cx="6719789" cy="701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584" y="433342"/>
            <a:ext cx="6172200" cy="17336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Уведомление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51444"/>
            <a:ext cx="57332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i="1" dirty="0" smtClean="0">
                <a:cs typeface="Adobe Arabic" pitchFamily="18" charset="-78"/>
              </a:rPr>
              <a:t>Федеральным законом от 03.07.2016 №290-ФЗ внесено  большое количество новаций: передача сведений о расчетах в ФНС в режиме онлайн, возможность бесконтактного администрирования всех связанных с этим процессов, отменна кассовой отчетности, механизм гражданского контроля.</a:t>
            </a:r>
          </a:p>
          <a:p>
            <a:pPr algn="just"/>
            <a:r>
              <a:rPr lang="ru-RU" sz="1200" i="1" dirty="0" smtClean="0">
                <a:solidFill>
                  <a:prstClr val="black"/>
                </a:solidFill>
                <a:cs typeface="Adobe Arabic" pitchFamily="18" charset="-78"/>
              </a:rPr>
              <a:t>В соответствии с данными новациями</a:t>
            </a:r>
            <a:r>
              <a:rPr lang="ru-RU" sz="1050" dirty="0" smtClean="0">
                <a:solidFill>
                  <a:prstClr val="black"/>
                </a:solidFill>
                <a:cs typeface="Adobe Arabic" pitchFamily="18" charset="-78"/>
              </a:rPr>
              <a:t> </a:t>
            </a:r>
            <a:r>
              <a:rPr lang="ru-RU" sz="1200" i="1" dirty="0">
                <a:cs typeface="Adobe Arabic" pitchFamily="18" charset="-78"/>
              </a:rPr>
              <a:t>ККТ применяется на территории РФ при осуществлении расчетов. Под понятием  «расчет» </a:t>
            </a:r>
            <a:r>
              <a:rPr lang="ru-RU" sz="1200" i="1" dirty="0" smtClean="0">
                <a:cs typeface="Adobe Arabic" pitchFamily="18" charset="-78"/>
              </a:rPr>
              <a:t>понимается </a:t>
            </a:r>
            <a:r>
              <a:rPr lang="ru-RU" sz="1200" i="1" dirty="0">
                <a:cs typeface="Adobe Arabic" pitchFamily="18" charset="-78"/>
              </a:rPr>
              <a:t>прием (получение) и выплата денежных средств наличными деньгами и (или) в безналичном порядке за товары, работы, услуги</a:t>
            </a:r>
            <a:r>
              <a:rPr lang="ru-RU" sz="1200" i="1" dirty="0" smtClean="0">
                <a:cs typeface="Adobe Arabic" pitchFamily="18" charset="-78"/>
              </a:rPr>
              <a:t>. В </a:t>
            </a:r>
            <a:r>
              <a:rPr lang="ru-RU" sz="1200" i="1" dirty="0">
                <a:cs typeface="Adobe Arabic" pitchFamily="18" charset="-78"/>
              </a:rPr>
              <a:t>целях настоящего Федерального закона под расчетами понимаются также прием (получение) и выплата денежных средств в виде предварительной оплаты и (или) авансов, зачет и возврат предварительной оплаты и (или) авансов, предоставление и погашение займов для оплаты товаров, работ, услуг (включая осуществление ломбардами кредитования граждан под залог принадлежащих гражданам вещей и деятельности по хранению вещей) либо предоставление или получение иного встречного предоставления за товары, работы, услуги</a:t>
            </a:r>
            <a:r>
              <a:rPr lang="ru-RU" sz="1200" i="1" dirty="0" smtClean="0">
                <a:cs typeface="Adobe Arabic" pitchFamily="18" charset="-78"/>
              </a:rPr>
              <a:t>;</a:t>
            </a:r>
            <a:endParaRPr lang="ru-RU" sz="1200" i="1" dirty="0">
              <a:cs typeface="Adobe Arabic" pitchFamily="18" charset="-78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347" y="1259632"/>
            <a:ext cx="1241445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2252501" y="4023957"/>
            <a:ext cx="44818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cs typeface="Adobe Arabic" pitchFamily="18" charset="-78"/>
              </a:rPr>
              <a:t>А с </a:t>
            </a:r>
            <a:r>
              <a:rPr lang="ru-RU" sz="1050" b="1" dirty="0">
                <a:cs typeface="Adobe Arabic" pitchFamily="18" charset="-78"/>
              </a:rPr>
              <a:t>01.07.2019 расчеты обязательные к применению </a:t>
            </a:r>
            <a:r>
              <a:rPr lang="ru-RU" sz="1050" b="1" dirty="0" smtClean="0">
                <a:cs typeface="Adobe Arabic" pitchFamily="18" charset="-78"/>
              </a:rPr>
              <a:t>ККТ становятся для остальных налогоплательщиков:</a:t>
            </a:r>
            <a:endParaRPr lang="ru-RU" sz="1050" b="1" dirty="0">
              <a:cs typeface="Adobe Arabic" pitchFamily="18" charset="-78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050" dirty="0">
                <a:cs typeface="Adobe Arabic" pitchFamily="18" charset="-78"/>
              </a:rPr>
              <a:t>Организаций и </a:t>
            </a:r>
            <a:r>
              <a:rPr lang="ru-RU" sz="1050" dirty="0" err="1">
                <a:cs typeface="Adobe Arabic" pitchFamily="18" charset="-78"/>
              </a:rPr>
              <a:t>ИП,выполняющих</a:t>
            </a:r>
            <a:r>
              <a:rPr lang="ru-RU" sz="1050" dirty="0">
                <a:cs typeface="Adobe Arabic" pitchFamily="18" charset="-78"/>
              </a:rPr>
              <a:t> и оказывающих услуги</a:t>
            </a:r>
            <a:r>
              <a:rPr lang="ru-RU" sz="1050" dirty="0" smtClean="0">
                <a:cs typeface="Adobe Arabic" pitchFamily="18" charset="-78"/>
              </a:rPr>
              <a:t>,.</a:t>
            </a:r>
            <a:endParaRPr lang="ru-RU" sz="1050" dirty="0">
              <a:cs typeface="Adobe Arabic" pitchFamily="18" charset="-78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050" dirty="0">
                <a:cs typeface="Adobe Arabic" pitchFamily="18" charset="-78"/>
              </a:rPr>
              <a:t>ИП без наемных работников на ЕНВД и ПСН;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050" dirty="0">
                <a:cs typeface="Adobe Arabic" pitchFamily="18" charset="-78"/>
              </a:rPr>
              <a:t>Организации и ИП, осуществляющие расчеты с физическими лицами </a:t>
            </a:r>
            <a:r>
              <a:rPr lang="ru-RU" sz="1050" dirty="0" smtClean="0">
                <a:cs typeface="Adobe Arabic" pitchFamily="18" charset="-78"/>
              </a:rPr>
              <a:t>в </a:t>
            </a:r>
            <a:r>
              <a:rPr lang="ru-RU" sz="1050" dirty="0" err="1" smtClean="0">
                <a:cs typeface="Adobe Arabic" pitchFamily="18" charset="-78"/>
              </a:rPr>
              <a:t>т.ч</a:t>
            </a:r>
            <a:r>
              <a:rPr lang="ru-RU" sz="1050" dirty="0" smtClean="0">
                <a:cs typeface="Adobe Arabic" pitchFamily="18" charset="-78"/>
              </a:rPr>
              <a:t>.</a:t>
            </a:r>
            <a:r>
              <a:rPr lang="ru-RU" sz="1050" b="1" dirty="0" smtClean="0">
                <a:cs typeface="Adobe Arabic" pitchFamily="18" charset="-78"/>
              </a:rPr>
              <a:t> БЕЗНАЛИЧНОМ</a:t>
            </a:r>
            <a:r>
              <a:rPr lang="ru-RU" sz="1050" dirty="0" smtClean="0">
                <a:cs typeface="Adobe Arabic" pitchFamily="18" charset="-78"/>
              </a:rPr>
              <a:t> </a:t>
            </a:r>
            <a:r>
              <a:rPr lang="ru-RU" sz="1050" dirty="0" err="1">
                <a:cs typeface="Adobe Arabic" pitchFamily="18" charset="-78"/>
              </a:rPr>
              <a:t>порядке,а</a:t>
            </a:r>
            <a:r>
              <a:rPr lang="ru-RU" sz="1050" dirty="0">
                <a:cs typeface="Adobe Arabic" pitchFamily="18" charset="-78"/>
              </a:rPr>
              <a:t> также расчеты при приеме платы за жилое помещение и коммунальные </a:t>
            </a:r>
            <a:r>
              <a:rPr lang="ru-RU" sz="1050" dirty="0" err="1">
                <a:cs typeface="Adobe Arabic" pitchFamily="18" charset="-78"/>
              </a:rPr>
              <a:t>услуги,включая</a:t>
            </a:r>
            <a:r>
              <a:rPr lang="ru-RU" sz="1050" dirty="0">
                <a:cs typeface="Adobe Arabic" pitchFamily="18" charset="-78"/>
              </a:rPr>
              <a:t> взносы на капитальный ремонт</a:t>
            </a:r>
            <a:r>
              <a:rPr lang="ru-RU" sz="1050" dirty="0" smtClean="0">
                <a:cs typeface="Adobe Arabic" pitchFamily="18" charset="-78"/>
              </a:rPr>
              <a:t>.</a:t>
            </a:r>
            <a:endParaRPr lang="ru-RU" dirty="0" smtClean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6064" y="5426608"/>
            <a:ext cx="6336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12676" y="7803213"/>
            <a:ext cx="5976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8939" y="3530825"/>
            <a:ext cx="6769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cs typeface="Adobe Arabic" pitchFamily="18" charset="-78"/>
              </a:rPr>
              <a:t>На сегодняшний день ККТ уже обязаны применять налогоплательщики, применяющие ОСН,  УСН, ЕСХН, работодатели на ЕНВД и ПСН.</a:t>
            </a:r>
            <a:endParaRPr lang="ru-RU" sz="1600" b="1" dirty="0">
              <a:cs typeface="Adobe Arabic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9" y="5682629"/>
            <a:ext cx="2698444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solidFill>
                  <a:prstClr val="black"/>
                </a:solidFill>
                <a:cs typeface="Adobe Arabic" pitchFamily="18" charset="-78"/>
              </a:rPr>
              <a:t>Подготовьтесь заблаговременно!</a:t>
            </a:r>
          </a:p>
          <a:p>
            <a:pPr lvl="0" algn="just"/>
            <a:r>
              <a:rPr lang="ru-RU" sz="1100" b="1" dirty="0">
                <a:solidFill>
                  <a:prstClr val="black"/>
                </a:solidFill>
                <a:cs typeface="Adobe Arabic" pitchFamily="18" charset="-78"/>
              </a:rPr>
              <a:t>Установка кассы может затянуться. На любом этапе что-то может пойти не так: высокая стоимость оборудования, задержка в поставке ККТ; проблемы с регистрацией кассы, загруженность Центров технического обслуживания, подготовка персонала к работе на новом оборудовании и к новым требования </a:t>
            </a:r>
            <a:r>
              <a:rPr lang="ru-RU" sz="1100" b="1" dirty="0" smtClean="0">
                <a:solidFill>
                  <a:prstClr val="black"/>
                </a:solidFill>
                <a:cs typeface="Adobe Arabic" pitchFamily="18" charset="-78"/>
              </a:rPr>
              <a:t>законодательства.</a:t>
            </a:r>
            <a:endParaRPr lang="ru-RU" sz="1100" b="1" dirty="0">
              <a:solidFill>
                <a:prstClr val="black"/>
              </a:solidFill>
              <a:cs typeface="Adobe Arabic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67866" y="8477072"/>
            <a:ext cx="6986621" cy="676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/>
                <a:ea typeface="Calibri"/>
              </a:rPr>
              <a:t>В случае возникновения вопросов, связанных с применением положений законодательства Российской Федерации о применении контрольно-кассовой техники, следует обращаться 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Calibri"/>
              </a:rPr>
              <a:t>по телефонам </a:t>
            </a:r>
            <a:r>
              <a:rPr lang="ru-RU" sz="1100" b="1" dirty="0" smtClean="0">
                <a:solidFill>
                  <a:srgbClr val="000000"/>
                </a:solidFill>
                <a:latin typeface="Times New Roman"/>
                <a:ea typeface="Calibri"/>
              </a:rPr>
              <a:t>Единого контакт-центра</a:t>
            </a:r>
            <a:r>
              <a:rPr lang="ru-RU" sz="11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1100" b="1" dirty="0" smtClean="0">
                <a:solidFill>
                  <a:srgbClr val="000000"/>
                </a:solidFill>
                <a:latin typeface="Times New Roman"/>
                <a:ea typeface="Calibri"/>
              </a:rPr>
              <a:t>8-800-222-2222</a:t>
            </a:r>
            <a:endParaRPr lang="ru-RU" sz="900" dirty="0">
              <a:solidFill>
                <a:srgbClr val="000000"/>
              </a:solidFill>
              <a:ea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41162" y="7830741"/>
            <a:ext cx="6852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Более подробную информацию и ответы на часто</a:t>
            </a:r>
            <a:r>
              <a:rPr lang="en-US" b="1" i="1" dirty="0" smtClean="0"/>
              <a:t> </a:t>
            </a:r>
            <a:r>
              <a:rPr lang="ru-RU" b="1" i="1" dirty="0" smtClean="0"/>
              <a:t>задаваемые вопросы можно получить на сайте </a:t>
            </a:r>
            <a:r>
              <a:rPr lang="en-US" b="1" i="1" dirty="0" smtClean="0"/>
              <a:t>www.nalog.ru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81891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332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Уведомление!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Логинова Кристина Игоревна</dc:creator>
  <cp:lastModifiedBy>Забоева Татьяна Кимовна</cp:lastModifiedBy>
  <cp:revision>14</cp:revision>
  <cp:lastPrinted>2019-02-11T07:51:59Z</cp:lastPrinted>
  <dcterms:created xsi:type="dcterms:W3CDTF">2019-01-23T12:39:32Z</dcterms:created>
  <dcterms:modified xsi:type="dcterms:W3CDTF">2019-02-14T08:44:05Z</dcterms:modified>
</cp:coreProperties>
</file>