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6669088" cy="98853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B3"/>
    <a:srgbClr val="43434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362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8FC6076-FB37-44FD-B118-2A60C0FA7E75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900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3900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6106C8A-1FF3-4EE7-A659-BEE36A7F0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036DE7-5DF6-4209-BF37-78A719A1B012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46275" y="742950"/>
            <a:ext cx="2776538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695825"/>
            <a:ext cx="5335588" cy="44481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900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3900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40F10F-7D39-4CA4-A695-1856B054E1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7E470-526E-47A3-84FE-234EA34526E9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6CBFC-2DF8-4AA8-8F19-F07DA3B6B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924E9-EF1C-4B8D-8792-9FDA0BFC0E2F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CDCC0-3A7B-4316-A2C9-8773D739AD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098E5-16FB-49BE-8E8D-3BC5457E493C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3F92D-53F5-41DD-8135-4DACB0F5C5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09B06-1C58-437E-ABBF-BD984741FDB0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06CBB-262A-4E61-B0B4-33384713FC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4EB5B-7C52-45A0-9B5E-B514A24347D7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5BED5-8EF4-4530-99AF-F5F25C07C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49E1C-59A2-49A6-AD39-796049090820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705A7-A06E-44D0-AFF3-70E822BA9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56D66-272E-43A7-8BD9-D361C85DB490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62DDE-586F-47A6-98D0-6FA5BA22D8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6B716-86DA-4AFF-8CB3-A9674F60B530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25BDC-B21A-4E70-8790-9C5C97B84C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8738E-C4DC-42EE-AA1F-7B79037B9364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C4961-45B8-44C2-925F-4B0C1D2DF0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05BDE-DB41-48F9-8005-58BCD2C1FEC3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10EF3-AA15-4C9C-8280-5E49DFC7EC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48054-B378-4FFB-A004-FF02ED5ECD81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DA1AA-8BA6-41DF-AEAA-A061C243FB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55BA34-35EC-4270-BA1B-7C0EBCF3CFF4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BADF08-75A9-43E8-8CE7-66AAE127C5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8304213"/>
            <a:ext cx="6858000" cy="839787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6588" y="2046288"/>
            <a:ext cx="5672137" cy="62769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1400" smtClean="0">
                <a:latin typeface="PF Din Text Cond Pro Medium"/>
              </a:rPr>
              <a:t>27 сентября  и 25  октября  2014 года с 09.00 до 16.00 часов </a:t>
            </a:r>
            <a:br>
              <a:rPr lang="ru-RU" sz="1400" smtClean="0">
                <a:latin typeface="PF Din Text Cond Pro Medium"/>
              </a:rPr>
            </a:br>
            <a:r>
              <a:rPr lang="ru-RU" sz="1400" smtClean="0">
                <a:latin typeface="PF Din Text Cond Pro Medium"/>
              </a:rPr>
              <a:t>в территориальном участке с.Койгородок Межрайонной ИФНС России №1 по Республике Коми </a:t>
            </a:r>
            <a:br>
              <a:rPr lang="ru-RU" sz="1400" smtClean="0">
                <a:latin typeface="PF Din Text Cond Pro Medium"/>
              </a:rPr>
            </a:br>
            <a:r>
              <a:rPr lang="ru-RU" sz="1400" smtClean="0">
                <a:latin typeface="PF Din Text Cond Pro Medium"/>
              </a:rPr>
              <a:t>проводится  День  открытых дверей.</a:t>
            </a:r>
            <a:br>
              <a:rPr lang="ru-RU" sz="1400" smtClean="0">
                <a:latin typeface="PF Din Text Cond Pro Medium"/>
              </a:rPr>
            </a:br>
            <a:r>
              <a:rPr lang="ru-RU" sz="1400" smtClean="0">
                <a:latin typeface="PF Din Text Cond Pro Light"/>
              </a:rPr>
              <a:t/>
            </a:r>
            <a:br>
              <a:rPr lang="ru-RU" sz="1400" smtClean="0">
                <a:latin typeface="PF Din Text Cond Pro Light"/>
              </a:rPr>
            </a:br>
            <a:r>
              <a:rPr lang="ru-RU" sz="1400" smtClean="0">
                <a:latin typeface="PF Din Text Cond Pro Light"/>
              </a:rPr>
              <a:t>В рамках мероприятия все желающие смогут больше узнать о порядке исчисления и уплаты налога на имущество физических лиц, </a:t>
            </a:r>
            <a:br>
              <a:rPr lang="ru-RU" sz="1400" smtClean="0">
                <a:latin typeface="PF Din Text Cond Pro Light"/>
              </a:rPr>
            </a:br>
            <a:r>
              <a:rPr lang="ru-RU" sz="1400" smtClean="0">
                <a:latin typeface="PF Din Text Cond Pro Light"/>
              </a:rPr>
              <a:t>земельного и транспортного налогов. </a:t>
            </a:r>
            <a:br>
              <a:rPr lang="ru-RU" sz="1400" smtClean="0">
                <a:latin typeface="PF Din Text Cond Pro Light"/>
              </a:rPr>
            </a:br>
            <a:r>
              <a:rPr lang="ru-RU" sz="1400" smtClean="0">
                <a:latin typeface="PF Din Text Cond Pro Light"/>
              </a:rPr>
              <a:t/>
            </a:r>
            <a:br>
              <a:rPr lang="ru-RU" sz="1400" smtClean="0">
                <a:latin typeface="PF Din Text Cond Pro Light"/>
              </a:rPr>
            </a:br>
            <a:r>
              <a:rPr lang="ru-RU" sz="1400" smtClean="0">
                <a:latin typeface="PF Din Text Cond Pro Light"/>
              </a:rPr>
              <a:t>Специалисты  налоговой  службы  подробно расскажут  о том,  кто и в какие сроки должен уплачивать имущественные налоги, какие ставки  </a:t>
            </a:r>
            <a:br>
              <a:rPr lang="ru-RU" sz="1400" smtClean="0">
                <a:latin typeface="PF Din Text Cond Pro Light"/>
              </a:rPr>
            </a:br>
            <a:r>
              <a:rPr lang="ru-RU" sz="1400" smtClean="0">
                <a:latin typeface="PF Din Text Cond Pro Light"/>
              </a:rPr>
              <a:t>и  льготы  применяются  в конкретном муниципальном образовании, а также  ответят на другие  вопросы граждан по теме налогообложения.</a:t>
            </a:r>
            <a:br>
              <a:rPr lang="ru-RU" sz="1400" smtClean="0">
                <a:latin typeface="PF Din Text Cond Pro Light"/>
              </a:rPr>
            </a:br>
            <a:r>
              <a:rPr lang="ru-RU" sz="1400" smtClean="0">
                <a:latin typeface="PF Din Text Cond Pro Light"/>
              </a:rPr>
              <a:t> </a:t>
            </a:r>
            <a:br>
              <a:rPr lang="ru-RU" sz="1400" smtClean="0">
                <a:latin typeface="PF Din Text Cond Pro Light"/>
              </a:rPr>
            </a:br>
            <a:r>
              <a:rPr lang="ru-RU" sz="1400" smtClean="0">
                <a:latin typeface="PF Din Text Cond Pro Light"/>
              </a:rPr>
              <a:t>Все желающие  смогут  прямо  на  месте подать заявление в налоговую инспекцию  при обнаружении некорректных сведений в уведомлении.    </a:t>
            </a:r>
            <a:br>
              <a:rPr lang="ru-RU" sz="1400" smtClean="0">
                <a:latin typeface="PF Din Text Cond Pro Light"/>
              </a:rPr>
            </a:br>
            <a:r>
              <a:rPr lang="ru-RU" sz="1400" smtClean="0">
                <a:latin typeface="PF Din Text Cond Pro Light"/>
              </a:rPr>
              <a:t> </a:t>
            </a:r>
            <a:br>
              <a:rPr lang="ru-RU" sz="1400" smtClean="0">
                <a:latin typeface="PF Din Text Cond Pro Light"/>
              </a:rPr>
            </a:br>
            <a:r>
              <a:rPr lang="ru-RU" sz="1400" smtClean="0">
                <a:latin typeface="PF Din Text Cond Pro Light"/>
              </a:rPr>
              <a:t>Сориентироваться в  выборе услуг и мероприятий  налогоплательщикам помогут  сотрудники   налоговых  органов.  Они  проводят посетителей  в специально  оборудованную  зону  ожидания, помогут получить доступ к Интернет-сайту ФНС России для обращения к онлайн-сервисам Службы.</a:t>
            </a:r>
            <a:br>
              <a:rPr lang="ru-RU" sz="1400" smtClean="0">
                <a:latin typeface="PF Din Text Cond Pro Light"/>
              </a:rPr>
            </a:br>
            <a:r>
              <a:rPr lang="ru-RU" sz="1400" b="1" smtClean="0">
                <a:latin typeface="PF Din Text Cond Pro Light"/>
              </a:rPr>
              <a:t> </a:t>
            </a:r>
            <a:r>
              <a:rPr lang="ru-RU" sz="1400" smtClean="0">
                <a:latin typeface="PF Din Text Cond Pro Light"/>
              </a:rPr>
              <a:t/>
            </a:r>
            <a:br>
              <a:rPr lang="ru-RU" sz="1400" smtClean="0">
                <a:latin typeface="PF Din Text Cond Pro Light"/>
              </a:rPr>
            </a:br>
            <a:r>
              <a:rPr lang="ru-RU" sz="1400" smtClean="0">
                <a:latin typeface="PF Din Text Cond Pro Light"/>
              </a:rPr>
              <a:t>Специально  для  налогоплательщиков  сотрудники  налоговой  службы  проведут   лекции   и  семинары  по  вопросам  имущественных  налогов  </a:t>
            </a:r>
            <a:br>
              <a:rPr lang="ru-RU" sz="1400" smtClean="0">
                <a:latin typeface="PF Din Text Cond Pro Light"/>
              </a:rPr>
            </a:br>
            <a:r>
              <a:rPr lang="ru-RU" sz="1400" smtClean="0">
                <a:latin typeface="PF Din Text Cond Pro Light"/>
              </a:rPr>
              <a:t>и онлайн-сервисам ФНС России. Время проведения: 10.00 часов</a:t>
            </a:r>
            <a:br>
              <a:rPr lang="ru-RU" sz="1400" smtClean="0">
                <a:latin typeface="PF Din Text Cond Pro Light"/>
              </a:rPr>
            </a:br>
            <a:r>
              <a:rPr lang="ru-RU" sz="1800" smtClean="0">
                <a:latin typeface="PF Din Text Cond Pro Light"/>
              </a:rPr>
              <a:t> </a:t>
            </a:r>
            <a:br>
              <a:rPr lang="ru-RU" sz="1800" smtClean="0">
                <a:latin typeface="PF Din Text Cond Pro Light"/>
              </a:rPr>
            </a:br>
            <a:r>
              <a:rPr lang="ru-RU" sz="1600" smtClean="0">
                <a:latin typeface="PF Din Text Cond Pro Medium"/>
              </a:rPr>
              <a:t> </a:t>
            </a:r>
            <a:br>
              <a:rPr lang="ru-RU" sz="1600" smtClean="0">
                <a:latin typeface="PF Din Text Cond Pro Medium"/>
              </a:rPr>
            </a:br>
            <a:endParaRPr lang="ru-RU" sz="16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F Din Text Cond Pro Medium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4813" y="179388"/>
            <a:ext cx="6048375" cy="17240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00" b="1" dirty="0">
                <a:solidFill>
                  <a:srgbClr val="0066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F Din Text Cond Pro Medium" panose="02000500000000020004" pitchFamily="2" charset="0"/>
              </a:rPr>
              <a:t>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66B3"/>
                </a:solidFill>
                <a:latin typeface="PF Din Text Cond Pro Medium" panose="02000500000000020004" pitchFamily="2" charset="0"/>
              </a:rPr>
              <a:t>Налоговая служба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66B3"/>
                </a:solidFill>
                <a:latin typeface="PF Din Text Cond Pro Medium" panose="02000500000000020004" pitchFamily="2" charset="0"/>
              </a:rPr>
              <a:t>проводит Дни открытых дверей для налогоплательщиков – физических лиц!</a:t>
            </a:r>
            <a:br>
              <a:rPr lang="ru-RU" sz="2400" dirty="0">
                <a:solidFill>
                  <a:srgbClr val="0066B3"/>
                </a:solidFill>
                <a:latin typeface="PF Din Text Cond Pro Medium" panose="02000500000000020004" pitchFamily="2" charset="0"/>
              </a:rPr>
            </a:br>
            <a:endParaRPr lang="ru-RU" sz="2400" dirty="0">
              <a:solidFill>
                <a:srgbClr val="0066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F Din Text Cond Pro Medium" panose="02000500000000020004" pitchFamily="2" charset="0"/>
            </a:endParaRPr>
          </a:p>
        </p:txBody>
      </p:sp>
      <p:sp>
        <p:nvSpPr>
          <p:cNvPr id="15364" name="Прямоугольник 20"/>
          <p:cNvSpPr>
            <a:spLocks noChangeArrowheads="1"/>
          </p:cNvSpPr>
          <p:nvPr/>
        </p:nvSpPr>
        <p:spPr bwMode="auto">
          <a:xfrm>
            <a:off x="908050" y="8372475"/>
            <a:ext cx="18161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chemeClr val="bg1"/>
                </a:solidFill>
                <a:latin typeface="PF Din Text Cond Pro Medium"/>
              </a:rPr>
              <a:t>МЕЖРАЙОННАЯ </a:t>
            </a:r>
          </a:p>
          <a:p>
            <a:r>
              <a:rPr lang="ru-RU" sz="1200">
                <a:solidFill>
                  <a:schemeClr val="bg1"/>
                </a:solidFill>
                <a:latin typeface="PF Din Text Cond Pro Medium"/>
              </a:rPr>
              <a:t>ИФНС РОССИИ  № 5</a:t>
            </a:r>
          </a:p>
          <a:p>
            <a:r>
              <a:rPr lang="ru-RU" sz="1200">
                <a:solidFill>
                  <a:schemeClr val="bg1"/>
                </a:solidFill>
                <a:latin typeface="PF Din Text Cond Pro Medium"/>
              </a:rPr>
              <a:t>ПО РЕСПУБЛИКЕ КОМИ</a:t>
            </a:r>
          </a:p>
          <a:p>
            <a:r>
              <a:rPr lang="ru-RU" sz="1200" b="1" u="sng">
                <a:solidFill>
                  <a:schemeClr val="bg1"/>
                </a:solidFill>
                <a:latin typeface="PF Din Text Cond Pro"/>
              </a:rPr>
              <a:t> </a:t>
            </a:r>
            <a:endParaRPr lang="ru-RU" sz="1200" u="sng">
              <a:solidFill>
                <a:schemeClr val="bg1"/>
              </a:solidFill>
              <a:latin typeface="PF Din Text Cond Pro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24150" y="8413750"/>
            <a:ext cx="2016125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1"/>
                </a:solidFill>
                <a:latin typeface="PF Din Text Cond Pro Medium"/>
              </a:rPr>
              <a:t>Телефон (88232) 9-10-09</a:t>
            </a:r>
          </a:p>
          <a:p>
            <a:pPr algn="ctr">
              <a:defRPr/>
            </a:pPr>
            <a:r>
              <a:rPr lang="en-US" sz="1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F Din Text Cond Pro Medium"/>
              </a:rPr>
              <a:t>WWW.NALOG.RU</a:t>
            </a:r>
            <a:r>
              <a:rPr lang="ru-RU" sz="1200" b="1" u="sng">
                <a:solidFill>
                  <a:schemeClr val="bg1"/>
                </a:solidFill>
                <a:latin typeface="PF Din Text Cond Pro"/>
              </a:rPr>
              <a:t> </a:t>
            </a:r>
            <a:endParaRPr lang="ru-RU" sz="1200" u="sng">
              <a:solidFill>
                <a:schemeClr val="bg1"/>
              </a:solidFill>
              <a:latin typeface="PF Din Text Cond Pro"/>
            </a:endParaRPr>
          </a:p>
        </p:txBody>
      </p:sp>
      <p:sp>
        <p:nvSpPr>
          <p:cNvPr id="15366" name="Прямоугольник 16"/>
          <p:cNvSpPr>
            <a:spLocks noChangeArrowheads="1"/>
          </p:cNvSpPr>
          <p:nvPr/>
        </p:nvSpPr>
        <p:spPr bwMode="auto">
          <a:xfrm>
            <a:off x="4773613" y="8372475"/>
            <a:ext cx="2016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>
                <a:solidFill>
                  <a:schemeClr val="bg1"/>
                </a:solidFill>
                <a:latin typeface="PF Din Text Cond Pro Medium"/>
              </a:rPr>
              <a:t>Место</a:t>
            </a:r>
          </a:p>
          <a:p>
            <a:pPr algn="ctr"/>
            <a:r>
              <a:rPr lang="ru-RU" sz="1200">
                <a:solidFill>
                  <a:schemeClr val="bg1"/>
                </a:solidFill>
                <a:latin typeface="PF Din Text Cond Pro Medium"/>
              </a:rPr>
              <a:t>для подписи </a:t>
            </a:r>
          </a:p>
          <a:p>
            <a:pPr algn="ctr"/>
            <a:r>
              <a:rPr lang="ru-RU" sz="1200">
                <a:solidFill>
                  <a:schemeClr val="bg1"/>
                </a:solidFill>
                <a:latin typeface="PF Din Text Cond Pro Medium"/>
              </a:rPr>
              <a:t>дата________________</a:t>
            </a:r>
          </a:p>
        </p:txBody>
      </p:sp>
      <p:pic>
        <p:nvPicPr>
          <p:cNvPr id="15367" name="Picture 2" descr="FNS_logo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350" y="8413750"/>
            <a:ext cx="5603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179</Words>
  <Application>Microsoft Office PowerPoint</Application>
  <PresentationFormat>Экран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PF Din Text Cond Pro Medium</vt:lpstr>
      <vt:lpstr>PF Din Text Cond Pro Light</vt:lpstr>
      <vt:lpstr>PF Din Text Cond Pro</vt:lpstr>
      <vt:lpstr>Тема Office</vt:lpstr>
      <vt:lpstr>27 сентября  и 25  октября  2014 года с 09.00 до 16.00 часов  в территориальном участке с.Койгородок Межрайонной ИФНС России №1 по Республике Коми  проводится  День  открытых дверей.  В рамках мероприятия все желающие смогут больше узнать о порядке исчисления и уплаты налога на имущество физических лиц,  земельного и транспортного налогов.   Специалисты  налоговой  службы  подробно расскажут  о том,  кто и в какие сроки должен уплачивать имущественные налоги, какие ставки   и  льготы  применяются  в конкретном муниципальном образовании, а также  ответят на другие  вопросы граждан по теме налогообложения.   Все желающие  смогут  прямо  на  месте подать заявление в налоговую инспекцию  при обнаружении некорректных сведений в уведомлении.       Сориентироваться в  выборе услуг и мероприятий  налогоплательщикам помогут  сотрудники   налоговых  органов.  Они  проводят посетителей  в специально  оборудованную  зону  ожидания, помогут получить доступ к Интернет-сайту ФНС России для обращения к онлайн-сервисам Службы.   Специально  для  налогоплательщиков  сотрудники  налоговой  службы  проведут   лекции   и  семинары  по  вопросам  имущественных  налогов   и онлайн-сервисам ФНС России. Время проведения: 10.00 часов     </vt:lpstr>
    </vt:vector>
  </TitlesOfParts>
  <Company>УФНС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Сергеевна Кочергина</dc:creator>
  <cp:lastModifiedBy>1109-00-053</cp:lastModifiedBy>
  <cp:revision>39</cp:revision>
  <cp:lastPrinted>2014-09-17T11:39:27Z</cp:lastPrinted>
  <dcterms:created xsi:type="dcterms:W3CDTF">2013-10-11T08:13:59Z</dcterms:created>
  <dcterms:modified xsi:type="dcterms:W3CDTF">2014-09-22T05:25:45Z</dcterms:modified>
</cp:coreProperties>
</file>