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92" r:id="rId4"/>
    <p:sldId id="291" r:id="rId5"/>
    <p:sldId id="258" r:id="rId6"/>
    <p:sldId id="259" r:id="rId7"/>
    <p:sldId id="271" r:id="rId8"/>
    <p:sldId id="284" r:id="rId9"/>
    <p:sldId id="260" r:id="rId10"/>
    <p:sldId id="293" r:id="rId11"/>
    <p:sldId id="289" r:id="rId12"/>
    <p:sldId id="263" r:id="rId13"/>
    <p:sldId id="283" r:id="rId14"/>
    <p:sldId id="287" r:id="rId15"/>
    <p:sldId id="265" r:id="rId16"/>
    <p:sldId id="285" r:id="rId17"/>
    <p:sldId id="288" r:id="rId18"/>
    <p:sldId id="294" r:id="rId19"/>
    <p:sldId id="295" r:id="rId20"/>
    <p:sldId id="267" r:id="rId21"/>
    <p:sldId id="273" r:id="rId22"/>
    <p:sldId id="279" r:id="rId23"/>
    <p:sldId id="275" r:id="rId24"/>
    <p:sldId id="266" r:id="rId25"/>
    <p:sldId id="277" r:id="rId26"/>
    <p:sldId id="278" r:id="rId27"/>
    <p:sldId id="282" r:id="rId28"/>
    <p:sldId id="296" r:id="rId29"/>
    <p:sldId id="274" r:id="rId30"/>
    <p:sldId id="281" r:id="rId3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>
        <p:scale>
          <a:sx n="95" d="100"/>
          <a:sy n="95" d="100"/>
        </p:scale>
        <p:origin x="-9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26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89188016147131E-2"/>
          <c:y val="3.1769326599889638E-2"/>
          <c:w val="0.87969516380162727"/>
          <c:h val="0.722234368990484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в рамках муниципальных программ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349694.8</c:v>
                </c:pt>
                <c:pt idx="1">
                  <c:v>360429.4</c:v>
                </c:pt>
                <c:pt idx="2">
                  <c:v>342834.5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711133378773297E-2"/>
                  <c:y val="-5.3092757646192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696572456099221E-2"/>
                  <c:y val="-2.9201016705406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203852917436294E-2"/>
                  <c:y val="-5.5747395528502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95328.4</c:v>
                </c:pt>
                <c:pt idx="1">
                  <c:v>40421.300000000003</c:v>
                </c:pt>
                <c:pt idx="2">
                  <c:v>32387.8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602240"/>
        <c:axId val="78603776"/>
        <c:axId val="0"/>
      </c:bar3DChart>
      <c:catAx>
        <c:axId val="7860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603776"/>
        <c:crosses val="autoZero"/>
        <c:auto val="1"/>
        <c:lblAlgn val="ctr"/>
        <c:lblOffset val="100"/>
        <c:noMultiLvlLbl val="0"/>
      </c:catAx>
      <c:valAx>
        <c:axId val="78603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8602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780855885100126"/>
                  <c:y val="-0.1115931943634877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750326256904353"/>
                  <c:y val="2.53592447110138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КФХ</c:v>
                </c:pt>
                <c:pt idx="1">
                  <c:v>сельскохозяйственная организация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1315</c:v>
                </c:pt>
                <c:pt idx="1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863116898809808E-3"/>
          <c:y val="0.11491132973632714"/>
          <c:w val="0.91770178324944574"/>
          <c:h val="0.885088670263672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6"/>
          </c:dPt>
          <c:dLbls>
            <c:dLbl>
              <c:idx val="0"/>
              <c:layout>
                <c:manualLayout>
                  <c:x val="-0.25604362152540561"/>
                  <c:y val="-0.173351745339460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637659235298764"/>
                  <c:y val="0.106801507535071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596249924477972"/>
                  <c:y val="2.645163776252470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296360070456247E-2"/>
                  <c:y val="1.58709826575148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 единственного поставщика</c:v>
                </c:pt>
                <c:pt idx="1">
                  <c:v>Электронный аукцион</c:v>
                </c:pt>
                <c:pt idx="2">
                  <c:v>Запрос предложений</c:v>
                </c:pt>
                <c:pt idx="3">
                  <c:v>Запрос котировок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76923.899999999994</c:v>
                </c:pt>
                <c:pt idx="1">
                  <c:v>60668.1</c:v>
                </c:pt>
                <c:pt idx="2">
                  <c:v>1800</c:v>
                </c:pt>
                <c:pt idx="3">
                  <c:v>190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0"/>
      <c:rotY val="359"/>
      <c:depthPercent val="11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21723951576001E-3"/>
          <c:y val="2.8956152467304635E-2"/>
          <c:w val="0.97483707083393767"/>
          <c:h val="0.838989075840661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Лист1!$J$146</c:f>
              <c:strCache>
                <c:ptCount val="1"/>
                <c:pt idx="0">
                  <c:v> на 01.01.2015г. </c:v>
                </c:pt>
              </c:strCache>
            </c:strRef>
          </c:tx>
          <c:spPr>
            <a:effectLst>
              <a:outerShdw blurRad="63500" dist="50800" dir="5400000" sx="161000" sy="161000" rotWithShape="0">
                <a:srgbClr val="000000">
                  <a:alpha val="2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9893100389975511E-3"/>
                  <c:y val="0.621241089298535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Лист1!$J$147</c:f>
              <c:numCache>
                <c:formatCode>#,##0.00</c:formatCode>
                <c:ptCount val="1"/>
                <c:pt idx="0">
                  <c:v>16801.8</c:v>
                </c:pt>
              </c:numCache>
            </c:numRef>
          </c:val>
        </c:ser>
        <c:ser>
          <c:idx val="1"/>
          <c:order val="1"/>
          <c:tx>
            <c:strRef>
              <c:f>Лист1!$K$146</c:f>
              <c:strCache>
                <c:ptCount val="1"/>
                <c:pt idx="0">
                  <c:v> на 01.01.2016г.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50804885692634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Лист1!$K$147</c:f>
              <c:numCache>
                <c:formatCode>#,##0.00</c:formatCode>
                <c:ptCount val="1"/>
                <c:pt idx="0">
                  <c:v>13528.9</c:v>
                </c:pt>
              </c:numCache>
            </c:numRef>
          </c:val>
        </c:ser>
        <c:ser>
          <c:idx val="2"/>
          <c:order val="2"/>
          <c:tx>
            <c:strRef>
              <c:f>Лист1!$L$146</c:f>
              <c:strCache>
                <c:ptCount val="1"/>
                <c:pt idx="0">
                  <c:v> на 01.01.2017г.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893100389975511E-3"/>
                  <c:y val="0.42118039952443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Лист1!$L$147</c:f>
              <c:numCache>
                <c:formatCode>#,##0.00</c:formatCode>
                <c:ptCount val="1"/>
                <c:pt idx="0">
                  <c:v>10914.8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7"/>
        <c:gapDepth val="132"/>
        <c:shape val="cylinder"/>
        <c:axId val="82812288"/>
        <c:axId val="82822272"/>
        <c:axId val="0"/>
      </c:bar3DChart>
      <c:catAx>
        <c:axId val="82812288"/>
        <c:scaling>
          <c:orientation val="minMax"/>
        </c:scaling>
        <c:delete val="1"/>
        <c:axPos val="b"/>
        <c:majorTickMark val="none"/>
        <c:minorTickMark val="none"/>
        <c:tickLblPos val="nextTo"/>
        <c:crossAx val="82822272"/>
        <c:crosses val="autoZero"/>
        <c:auto val="1"/>
        <c:lblAlgn val="ctr"/>
        <c:lblOffset val="100"/>
        <c:noMultiLvlLbl val="0"/>
      </c:catAx>
      <c:valAx>
        <c:axId val="8282227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82812288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B w="6350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674053818002623E-2"/>
                  <c:y val="-5.65332910983160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395 </a:t>
                    </a:r>
                    <a:r>
                      <a:rPr lang="en-US" dirty="0" smtClean="0"/>
                      <a:t>882,0</a:t>
                    </a:r>
                    <a:endParaRPr lang="ru-RU" dirty="0" smtClean="0"/>
                  </a:p>
                  <a:p>
                    <a:r>
                      <a:rPr lang="ru-RU" dirty="0" smtClean="0"/>
                      <a:t>+6,3%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395882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571428571428562E-2"/>
                  <c:y val="-0.102329845696606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112 </a:t>
                    </a:r>
                    <a:r>
                      <a:rPr lang="en-US" dirty="0" smtClean="0"/>
                      <a:t>476,0</a:t>
                    </a:r>
                    <a:endParaRPr lang="ru-RU" dirty="0" smtClean="0"/>
                  </a:p>
                  <a:p>
                    <a:pPr>
                      <a:defRPr/>
                    </a:pPr>
                    <a:r>
                      <a:rPr lang="ru-RU" dirty="0" smtClean="0"/>
                      <a:t>+1%</a:t>
                    </a:r>
                    <a:endParaRPr lang="en-US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112476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5854464"/>
        <c:axId val="85876736"/>
        <c:axId val="0"/>
      </c:bar3DChart>
      <c:catAx>
        <c:axId val="85854464"/>
        <c:scaling>
          <c:orientation val="minMax"/>
        </c:scaling>
        <c:delete val="1"/>
        <c:axPos val="b"/>
        <c:majorTickMark val="out"/>
        <c:minorTickMark val="none"/>
        <c:tickLblPos val="nextTo"/>
        <c:crossAx val="85876736"/>
        <c:crosses val="autoZero"/>
        <c:auto val="1"/>
        <c:lblAlgn val="ctr"/>
        <c:lblOffset val="100"/>
        <c:noMultiLvlLbl val="0"/>
      </c:catAx>
      <c:valAx>
        <c:axId val="85876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5854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873015873015871"/>
          <c:y val="0.88052645194856916"/>
          <c:w val="0.60634920634920664"/>
          <c:h val="9.7545723973586476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scene3d>
          <a:camera prst="orthographicFront"/>
          <a:lightRig rig="threePt" dir="t"/>
        </a:scene3d>
        <a:sp3d>
          <a:bevelT w="165100" prst="coolSlant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165100" prst="coolSlant"/>
        </a:sp3d>
      </c:spPr>
    </c:backWall>
    <c:plotArea>
      <c:layout>
        <c:manualLayout>
          <c:layoutTarget val="inner"/>
          <c:xMode val="edge"/>
          <c:yMode val="edge"/>
          <c:x val="2.5088537214364225E-2"/>
          <c:y val="3.437500000000001E-2"/>
          <c:w val="0.93613826890889118"/>
          <c:h val="0.9312500000000000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215194.5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8"/>
        <c:gapDepth val="180"/>
        <c:shape val="cylinder"/>
        <c:axId val="87641472"/>
        <c:axId val="87663744"/>
        <c:axId val="0"/>
      </c:bar3DChart>
      <c:catAx>
        <c:axId val="87641472"/>
        <c:scaling>
          <c:orientation val="minMax"/>
        </c:scaling>
        <c:delete val="1"/>
        <c:axPos val="b"/>
        <c:majorTickMark val="out"/>
        <c:minorTickMark val="none"/>
        <c:tickLblPos val="nextTo"/>
        <c:crossAx val="87663744"/>
        <c:crosses val="autoZero"/>
        <c:auto val="1"/>
        <c:lblAlgn val="ctr"/>
        <c:lblOffset val="100"/>
        <c:noMultiLvlLbl val="0"/>
      </c:catAx>
      <c:valAx>
        <c:axId val="87663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641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9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641897865690004E-3"/>
          <c:y val="3.2186527885790475E-2"/>
          <c:w val="0.90366383193650768"/>
          <c:h val="0.875000000000000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3"/>
            <c:bubble3D val="0"/>
            <c:explosion val="9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7.5315161060535776E-2"/>
                  <c:y val="-4.356069811687590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7557211196888498E-2"/>
                  <c:y val="-3.368983307410288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341503371707532"/>
                  <c:y val="1.33123229363404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9464177182927386"/>
                  <c:y val="4.183280850738806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8.4786330930550227E-2"/>
                  <c:y val="-0.137634446867014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173455050279195"/>
                  <c:y val="-0.138820079018997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1305711596937416"/>
                  <c:y val="-1.387910023886235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Доходы от уплаты акцизов</c:v>
                </c:pt>
                <c:pt idx="1">
                  <c:v>Налоги на совокупный доход</c:v>
                </c:pt>
                <c:pt idx="2">
                  <c:v>Штрафы</c:v>
                </c:pt>
                <c:pt idx="3">
                  <c:v>Налог на доходы физических лиц</c:v>
                </c:pt>
                <c:pt idx="4">
                  <c:v>Доходы от продажи активов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3971</c:v>
                </c:pt>
                <c:pt idx="1">
                  <c:v>7955.2</c:v>
                </c:pt>
                <c:pt idx="2">
                  <c:v>3378</c:v>
                </c:pt>
                <c:pt idx="3">
                  <c:v>89902.5</c:v>
                </c:pt>
                <c:pt idx="4">
                  <c:v>1137.8</c:v>
                </c:pt>
                <c:pt idx="5">
                  <c:v>4560.4000000000005</c:v>
                </c:pt>
                <c:pt idx="6">
                  <c:v>1571.1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67633317244151E-2"/>
          <c:y val="0.29037727533198077"/>
          <c:w val="0.96243467411340333"/>
          <c:h val="0.562557742122220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19526036911899E-2"/>
                  <c:y val="0.41974722106900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45088878162771E-2"/>
                  <c:y val="5.5115403844017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375740651356391E-3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245088878162771E-2"/>
                  <c:y val="4.6558057876610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9526036911899E-2"/>
                  <c:y val="4.0756436419345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  <c:pt idx="4">
                  <c:v>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89902.5</c:v>
                </c:pt>
                <c:pt idx="1">
                  <c:v>4997.8</c:v>
                </c:pt>
                <c:pt idx="2">
                  <c:v>4560.4000000000005</c:v>
                </c:pt>
                <c:pt idx="3">
                  <c:v>3378</c:v>
                </c:pt>
                <c:pt idx="4">
                  <c:v>2450.5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887936"/>
        <c:axId val="100902016"/>
        <c:axId val="0"/>
      </c:bar3DChart>
      <c:catAx>
        <c:axId val="100887936"/>
        <c:scaling>
          <c:orientation val="minMax"/>
        </c:scaling>
        <c:delete val="1"/>
        <c:axPos val="b"/>
        <c:majorTickMark val="out"/>
        <c:minorTickMark val="none"/>
        <c:tickLblPos val="nextTo"/>
        <c:crossAx val="100902016"/>
        <c:crosses val="autoZero"/>
        <c:auto val="1"/>
        <c:lblAlgn val="ctr"/>
        <c:lblOffset val="100"/>
        <c:noMultiLvlLbl val="0"/>
      </c:catAx>
      <c:valAx>
        <c:axId val="100902016"/>
        <c:scaling>
          <c:orientation val="minMax"/>
          <c:max val="35000"/>
        </c:scaling>
        <c:delete val="1"/>
        <c:axPos val="l"/>
        <c:numFmt formatCode="General" sourceLinked="1"/>
        <c:majorTickMark val="out"/>
        <c:minorTickMark val="none"/>
        <c:tickLblPos val="nextTo"/>
        <c:crossAx val="100887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944610867731393E-2"/>
          <c:y val="0.10628690389963757"/>
          <c:w val="0.58662183990174466"/>
          <c:h val="0.8867686618585386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309892603218617"/>
                  <c:y val="-4.5482059140266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470418108584808"/>
                  <c:y val="-3.54459247222887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0039840152495443E-2"/>
                  <c:y val="7.589586764474703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5673576107107081E-2"/>
                  <c:y val="9.40356172675357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7.6814686689396533E-2"/>
                  <c:y val="-0.208387570465420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7357282056837669E-2"/>
                  <c:y val="4.58928778687525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5110701578634092"/>
                  <c:y val="-1.87105250399248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26037834146650235"/>
                  <c:y val="-0.116411372608362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6.1329855282745732E-2"/>
                  <c:y val="-8.01243438286469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6731464226026221"/>
                  <c:y val="-3.67340260015014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Лист1!$C$126:$C$135</c:f>
              <c:strCache>
                <c:ptCount val="10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Межбюджетные трансферты общего характера бюджетам субъктов РФ и муниципальных образований</c:v>
                </c:pt>
              </c:strCache>
            </c:strRef>
          </c:cat>
          <c:val>
            <c:numRef>
              <c:f>Лист1!$D$126:$D$135</c:f>
              <c:numCache>
                <c:formatCode>#,##0.0</c:formatCode>
                <c:ptCount val="10"/>
                <c:pt idx="0">
                  <c:v>34082.699999999997</c:v>
                </c:pt>
                <c:pt idx="1">
                  <c:v>1264.3</c:v>
                </c:pt>
                <c:pt idx="2">
                  <c:v>16342.6</c:v>
                </c:pt>
                <c:pt idx="3">
                  <c:v>25302.7</c:v>
                </c:pt>
                <c:pt idx="4">
                  <c:v>206474.6</c:v>
                </c:pt>
                <c:pt idx="5">
                  <c:v>40505.9</c:v>
                </c:pt>
                <c:pt idx="6">
                  <c:v>23388.400000000001</c:v>
                </c:pt>
                <c:pt idx="7">
                  <c:v>5205.6000000000004</c:v>
                </c:pt>
                <c:pt idx="8">
                  <c:v>467.3</c:v>
                </c:pt>
                <c:pt idx="9">
                  <c:v>22188.1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chemeClr val="tx1"/>
      </a:solidFill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2015 год</c:v>
          </c:tx>
          <c:invertIfNegative val="0"/>
          <c:cat>
            <c:strRef>
              <c:f>Лист1!$G$183:$G$186</c:f>
              <c:strCache>
                <c:ptCount val="4"/>
                <c:pt idx="0">
                  <c:v>Заработная плата с отчислениями</c:v>
                </c:pt>
                <c:pt idx="1">
                  <c:v>Коммунальные услуги</c:v>
                </c:pt>
                <c:pt idx="2">
                  <c:v>Капитальные вложения</c:v>
                </c:pt>
                <c:pt idx="3">
                  <c:v>Прочие расходы</c:v>
                </c:pt>
              </c:strCache>
            </c:strRef>
          </c:cat>
          <c:val>
            <c:numRef>
              <c:f>Лист1!$H$183:$H$186</c:f>
              <c:numCache>
                <c:formatCode>0.0</c:formatCode>
                <c:ptCount val="4"/>
                <c:pt idx="0">
                  <c:v>218.8</c:v>
                </c:pt>
                <c:pt idx="1">
                  <c:v>33.700000000000003</c:v>
                </c:pt>
                <c:pt idx="2">
                  <c:v>71.8</c:v>
                </c:pt>
                <c:pt idx="3">
                  <c:v>76.599999999999994</c:v>
                </c:pt>
              </c:numCache>
            </c:numRef>
          </c:val>
        </c:ser>
        <c:ser>
          <c:idx val="1"/>
          <c:order val="1"/>
          <c:tx>
            <c:v>2016 год</c:v>
          </c:tx>
          <c:invertIfNegative val="0"/>
          <c:cat>
            <c:strRef>
              <c:f>Лист1!$G$183:$G$186</c:f>
              <c:strCache>
                <c:ptCount val="4"/>
                <c:pt idx="0">
                  <c:v>Заработная плата с отчислениями</c:v>
                </c:pt>
                <c:pt idx="1">
                  <c:v>Коммунальные услуги</c:v>
                </c:pt>
                <c:pt idx="2">
                  <c:v>Капитальные вложения</c:v>
                </c:pt>
                <c:pt idx="3">
                  <c:v>Прочие расходы</c:v>
                </c:pt>
              </c:strCache>
            </c:strRef>
          </c:cat>
          <c:val>
            <c:numRef>
              <c:f>Лист1!$L$183:$L$186</c:f>
              <c:numCache>
                <c:formatCode>General</c:formatCode>
                <c:ptCount val="4"/>
                <c:pt idx="0">
                  <c:v>217.5</c:v>
                </c:pt>
                <c:pt idx="1">
                  <c:v>26.6</c:v>
                </c:pt>
                <c:pt idx="2">
                  <c:v>36.700000000000003</c:v>
                </c:pt>
                <c:pt idx="3">
                  <c:v>94.4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021184"/>
        <c:axId val="103027072"/>
        <c:axId val="0"/>
      </c:bar3DChart>
      <c:catAx>
        <c:axId val="103021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3027072"/>
        <c:crosses val="autoZero"/>
        <c:auto val="1"/>
        <c:lblAlgn val="ctr"/>
        <c:lblOffset val="100"/>
        <c:noMultiLvlLbl val="0"/>
      </c:catAx>
      <c:valAx>
        <c:axId val="1030270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030211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115442433633229E-2"/>
          <c:y val="9.9646396575580762E-2"/>
          <c:w val="0.84066273855510654"/>
          <c:h val="0.820518670354406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поддержка</c:v>
                </c:pt>
              </c:strCache>
            </c:strRef>
          </c:tx>
          <c:explosion val="17"/>
          <c:dLbls>
            <c:dLbl>
              <c:idx val="0"/>
              <c:layout>
                <c:manualLayout>
                  <c:x val="-2.0235030424348141E-2"/>
                  <c:y val="-8.289986007178927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Прочая финансовая поддержка
</a:t>
                    </a:r>
                    <a:r>
                      <a:rPr lang="ru-RU" dirty="0" smtClean="0"/>
                      <a:t>689,7 тыс. руб. или 10,1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Реализация малых проектов
</a:t>
                    </a:r>
                    <a:r>
                      <a:rPr lang="ru-RU" dirty="0" smtClean="0"/>
                      <a:t>560,0</a:t>
                    </a:r>
                    <a:r>
                      <a:rPr lang="ru-RU" baseline="0" dirty="0" smtClean="0"/>
                      <a:t> тыс. руб.</a:t>
                    </a:r>
                    <a:r>
                      <a:rPr lang="ru-RU" dirty="0" smtClean="0"/>
                      <a:t> или 8,2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6.7950291658842249E-3"/>
                  <c:y val="5.706227975346429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Компенсация части затрат на уплату лизинговых платежей по договорам финансовой аренды (лизинга)
</a:t>
                    </a:r>
                    <a:r>
                      <a:rPr lang="ru-RU" smtClean="0"/>
                      <a:t>570,2 тыс.</a:t>
                    </a:r>
                    <a:r>
                      <a:rPr lang="ru-RU" baseline="0" smtClean="0"/>
                      <a:t> р</a:t>
                    </a:r>
                    <a:r>
                      <a:rPr lang="ru-RU" smtClean="0"/>
                      <a:t>уб.</a:t>
                    </a:r>
                    <a:r>
                      <a:rPr lang="ru-RU"/>
                      <a:t>
8,3%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5038606821464282"/>
                  <c:y val="-0.152567378475390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Компенсация части затрат на реализацию бизнес </a:t>
                    </a:r>
                    <a:r>
                      <a:rPr lang="ru-RU" dirty="0" smtClean="0"/>
                      <a:t>проектов (приобретение оборудования в</a:t>
                    </a:r>
                    <a:r>
                      <a:rPr lang="ru-RU" baseline="0" dirty="0" smtClean="0"/>
                      <a:t> целях модернизации производства)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5029,3 тыс. руб.   или 73,4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Прочая финансовая поддержка</c:v>
                </c:pt>
                <c:pt idx="1">
                  <c:v>Реализация малых проектов</c:v>
                </c:pt>
                <c:pt idx="2">
                  <c:v>Компенсация части затрат на уплату лизинговых платежей по договорам финансовой аренды (лизинга)</c:v>
                </c:pt>
                <c:pt idx="3">
                  <c:v>Компенсация части затрат на реализацию бизнес проектов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689.7</c:v>
                </c:pt>
                <c:pt idx="1">
                  <c:v>560</c:v>
                </c:pt>
                <c:pt idx="2">
                  <c:v>570.20000000000005</c:v>
                </c:pt>
                <c:pt idx="3">
                  <c:v>5029.3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A87A6-538F-4262-B723-D742EA3368BA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06C1D56-93F6-41BF-BFEA-AF772D48796B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В области этнокультурного развития народов, проживающих</a:t>
          </a:r>
          <a:r>
            <a:rPr kumimoji="0" lang="ru-RU" b="0" i="0" u="none" strike="noStrike" cap="none" normalizeH="0" smtClean="0">
              <a:ln/>
              <a:effectLst/>
              <a:latin typeface="Arial" pitchFamily="34" charset="0"/>
              <a:cs typeface="Arial" pitchFamily="34" charset="0"/>
            </a:rPr>
            <a:t> на территории РК</a:t>
          </a:r>
          <a:endParaRPr lang="ru-RU" dirty="0"/>
        </a:p>
      </dgm:t>
    </dgm:pt>
    <dgm:pt modelId="{885C1653-750E-45DE-B85C-23DEE2F8C52C}" type="parTrans" cxnId="{5A31325E-CCC5-46CF-9911-E80321D6028F}">
      <dgm:prSet/>
      <dgm:spPr/>
      <dgm:t>
        <a:bodyPr/>
        <a:lstStyle/>
        <a:p>
          <a:endParaRPr lang="ru-RU"/>
        </a:p>
      </dgm:t>
    </dgm:pt>
    <dgm:pt modelId="{C1F1B436-B9BD-4BF5-A6CF-AC1606B555B2}" type="sibTrans" cxnId="{5A31325E-CCC5-46CF-9911-E80321D6028F}">
      <dgm:prSet/>
      <dgm:spPr/>
      <dgm:t>
        <a:bodyPr/>
        <a:lstStyle/>
        <a:p>
          <a:endParaRPr lang="ru-RU"/>
        </a:p>
      </dgm:t>
    </dgm:pt>
    <dgm:pt modelId="{23C30977-E6F7-4B10-B215-A4A3B8A3DDA4}">
      <dgm:prSet phldrT="[Текст]"/>
      <dgm:spPr/>
      <dgm:t>
        <a:bodyPr/>
        <a:lstStyle/>
        <a:p>
          <a:r>
            <a:rPr lang="ru-RU" b="1" dirty="0" smtClean="0"/>
            <a:t>«Коми  национальный калейдоскоп «Марья моль»  в рамках районного праздника «Зымгыштан-2016» в сумме 111,5 тыс. руб.</a:t>
          </a:r>
          <a:endParaRPr lang="ru-RU" dirty="0"/>
        </a:p>
      </dgm:t>
    </dgm:pt>
    <dgm:pt modelId="{52D153DF-F81D-4A48-B8A1-5F91AC45F47D}" type="parTrans" cxnId="{C7520FBF-EE18-4BAE-AF65-04E934A41FB3}">
      <dgm:prSet/>
      <dgm:spPr/>
      <dgm:t>
        <a:bodyPr/>
        <a:lstStyle/>
        <a:p>
          <a:endParaRPr lang="ru-RU"/>
        </a:p>
      </dgm:t>
    </dgm:pt>
    <dgm:pt modelId="{69A20402-5B3D-4EEA-97CD-F86E0FA05F9A}" type="sibTrans" cxnId="{C7520FBF-EE18-4BAE-AF65-04E934A41FB3}">
      <dgm:prSet/>
      <dgm:spPr/>
      <dgm:t>
        <a:bodyPr/>
        <a:lstStyle/>
        <a:p>
          <a:endParaRPr lang="ru-RU"/>
        </a:p>
      </dgm:t>
    </dgm:pt>
    <dgm:pt modelId="{F40EF63E-A31D-4633-AD13-08D5CA285742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В сфере физической культуры и спорта</a:t>
          </a:r>
          <a:endParaRPr lang="ru-RU" dirty="0"/>
        </a:p>
      </dgm:t>
    </dgm:pt>
    <dgm:pt modelId="{24D30132-2FCF-4C11-A9D2-64A5A6857537}" type="parTrans" cxnId="{C8D64D3C-0ACF-4ED8-BCA0-F4F946D757B1}">
      <dgm:prSet/>
      <dgm:spPr/>
      <dgm:t>
        <a:bodyPr/>
        <a:lstStyle/>
        <a:p>
          <a:endParaRPr lang="ru-RU"/>
        </a:p>
      </dgm:t>
    </dgm:pt>
    <dgm:pt modelId="{56406994-5BC0-4BB9-AC83-1FF26AC9845F}" type="sibTrans" cxnId="{C8D64D3C-0ACF-4ED8-BCA0-F4F946D757B1}">
      <dgm:prSet/>
      <dgm:spPr/>
      <dgm:t>
        <a:bodyPr/>
        <a:lstStyle/>
        <a:p>
          <a:endParaRPr lang="ru-RU"/>
        </a:p>
      </dgm:t>
    </dgm:pt>
    <dgm:pt modelId="{023B991C-45ED-4951-8847-21EDE936B147}">
      <dgm:prSet phldrT="[Текст]"/>
      <dgm:spPr/>
      <dgm:t>
        <a:bodyPr/>
        <a:lstStyle/>
        <a:p>
          <a:r>
            <a:rPr lang="ru-RU" b="1" dirty="0" smtClean="0"/>
            <a:t>Приобретение тренажерного комплекса в МО СП «</a:t>
          </a:r>
          <a:r>
            <a:rPr lang="ru-RU" b="1" dirty="0" err="1" smtClean="0"/>
            <a:t>Кажым</a:t>
          </a:r>
          <a:r>
            <a:rPr lang="ru-RU" b="1" dirty="0" smtClean="0"/>
            <a:t>» 330,0 тыс. руб. (Чтобы был в душе полет – подружись со словом спорт)</a:t>
          </a:r>
          <a:endParaRPr lang="ru-RU" dirty="0"/>
        </a:p>
      </dgm:t>
    </dgm:pt>
    <dgm:pt modelId="{99D0CA7A-B832-405B-AF24-7A35B10DEDA1}" type="parTrans" cxnId="{CE0EE061-EF66-436E-BB0E-77F6AAC8BC2B}">
      <dgm:prSet/>
      <dgm:spPr/>
      <dgm:t>
        <a:bodyPr/>
        <a:lstStyle/>
        <a:p>
          <a:endParaRPr lang="ru-RU"/>
        </a:p>
      </dgm:t>
    </dgm:pt>
    <dgm:pt modelId="{F6FB6F6E-0625-4E69-A934-AC74F1FF478F}" type="sibTrans" cxnId="{CE0EE061-EF66-436E-BB0E-77F6AAC8BC2B}">
      <dgm:prSet/>
      <dgm:spPr/>
      <dgm:t>
        <a:bodyPr/>
        <a:lstStyle/>
        <a:p>
          <a:endParaRPr lang="ru-RU"/>
        </a:p>
      </dgm:t>
    </dgm:pt>
    <dgm:pt modelId="{14C73E8F-BFBE-4C24-A82E-3466568A29AC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В сфере занятости населения</a:t>
          </a:r>
          <a:endParaRPr lang="ru-RU" dirty="0"/>
        </a:p>
      </dgm:t>
    </dgm:pt>
    <dgm:pt modelId="{A8097C8F-05FE-43B6-B484-967A9F2A69A0}" type="parTrans" cxnId="{CEB81C27-BC93-47C9-AD4B-4CA7CDBE819D}">
      <dgm:prSet/>
      <dgm:spPr/>
      <dgm:t>
        <a:bodyPr/>
        <a:lstStyle/>
        <a:p>
          <a:endParaRPr lang="ru-RU"/>
        </a:p>
      </dgm:t>
    </dgm:pt>
    <dgm:pt modelId="{FED3CDC1-F6A0-4DB9-A9D0-81710068EBAC}" type="sibTrans" cxnId="{CEB81C27-BC93-47C9-AD4B-4CA7CDBE819D}">
      <dgm:prSet/>
      <dgm:spPr/>
      <dgm:t>
        <a:bodyPr/>
        <a:lstStyle/>
        <a:p>
          <a:endParaRPr lang="ru-RU"/>
        </a:p>
      </dgm:t>
    </dgm:pt>
    <dgm:pt modelId="{FC063954-3585-4274-A445-D9B07C6B1243}">
      <dgm:prSet phldrT="[Текст]"/>
      <dgm:spPr/>
      <dgm:t>
        <a:bodyPr/>
        <a:lstStyle/>
        <a:p>
          <a:r>
            <a:rPr lang="ru-RU" b="1" dirty="0" smtClean="0"/>
            <a:t>«Благоустройство населенного пункта» (Поляна невест 270,0 тыс. руб.)</a:t>
          </a:r>
          <a:endParaRPr lang="ru-RU" dirty="0"/>
        </a:p>
      </dgm:t>
    </dgm:pt>
    <dgm:pt modelId="{042E7BEA-12B2-4DA4-B5F3-7F8E7C838512}" type="parTrans" cxnId="{1F3128B8-F792-4C90-9034-E4A7BA09EA6B}">
      <dgm:prSet/>
      <dgm:spPr/>
      <dgm:t>
        <a:bodyPr/>
        <a:lstStyle/>
        <a:p>
          <a:endParaRPr lang="ru-RU"/>
        </a:p>
      </dgm:t>
    </dgm:pt>
    <dgm:pt modelId="{9F649676-EFC3-448F-B636-BE867DBEF881}" type="sibTrans" cxnId="{1F3128B8-F792-4C90-9034-E4A7BA09EA6B}">
      <dgm:prSet/>
      <dgm:spPr/>
      <dgm:t>
        <a:bodyPr/>
        <a:lstStyle/>
        <a:p>
          <a:endParaRPr lang="ru-RU"/>
        </a:p>
      </dgm:t>
    </dgm:pt>
    <dgm:pt modelId="{3BB39B66-F29E-43E8-82E6-B431C1B5EDA9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В сфере благоустройства</a:t>
          </a:r>
          <a:endParaRPr lang="ru-RU" dirty="0"/>
        </a:p>
      </dgm:t>
    </dgm:pt>
    <dgm:pt modelId="{1D29B7C1-C9F6-42F1-83BE-6EA7E9E48F26}" type="parTrans" cxnId="{DFBF42D2-9EFE-486B-AA34-A531D3826BF8}">
      <dgm:prSet/>
      <dgm:spPr/>
      <dgm:t>
        <a:bodyPr/>
        <a:lstStyle/>
        <a:p>
          <a:endParaRPr lang="ru-RU"/>
        </a:p>
      </dgm:t>
    </dgm:pt>
    <dgm:pt modelId="{B10C1829-1B79-4945-9E86-932A8614B275}" type="sibTrans" cxnId="{DFBF42D2-9EFE-486B-AA34-A531D3826BF8}">
      <dgm:prSet/>
      <dgm:spPr/>
      <dgm:t>
        <a:bodyPr/>
        <a:lstStyle/>
        <a:p>
          <a:endParaRPr lang="ru-RU"/>
        </a:p>
      </dgm:t>
    </dgm:pt>
    <dgm:pt modelId="{FA8CBB26-9DB1-49EF-83D2-FF41208338A6}">
      <dgm:prSet phldrT="[Текст]"/>
      <dgm:spPr/>
      <dgm:t>
        <a:bodyPr/>
        <a:lstStyle/>
        <a:p>
          <a:r>
            <a:rPr lang="ru-RU" b="1" dirty="0" smtClean="0"/>
            <a:t>«Благоустройство территории сельского поселения «Койгородок», освещение села 330,0 тыс. руб.</a:t>
          </a:r>
          <a:endParaRPr lang="ru-RU" dirty="0"/>
        </a:p>
      </dgm:t>
    </dgm:pt>
    <dgm:pt modelId="{AFDD9A73-D13A-48BB-A71F-B9FA5B632469}" type="parTrans" cxnId="{2A083DAD-89F7-45B1-8E5D-A92424306347}">
      <dgm:prSet/>
      <dgm:spPr/>
      <dgm:t>
        <a:bodyPr/>
        <a:lstStyle/>
        <a:p>
          <a:endParaRPr lang="ru-RU"/>
        </a:p>
      </dgm:t>
    </dgm:pt>
    <dgm:pt modelId="{4FDC94A9-BD69-4137-ADE9-8D6FD7D2CC09}" type="sibTrans" cxnId="{2A083DAD-89F7-45B1-8E5D-A92424306347}">
      <dgm:prSet/>
      <dgm:spPr/>
      <dgm:t>
        <a:bodyPr/>
        <a:lstStyle/>
        <a:p>
          <a:endParaRPr lang="ru-RU"/>
        </a:p>
      </dgm:t>
    </dgm:pt>
    <dgm:pt modelId="{0BFB4054-59C1-474C-9450-5CF5AD316623}">
      <dgm:prSet phldrT="[Текст]"/>
      <dgm:spPr/>
      <dgm:t>
        <a:bodyPr/>
        <a:lstStyle/>
        <a:p>
          <a:r>
            <a:rPr lang="ru-RU" smtClean="0"/>
            <a:t>В сфере сельского хозяйства</a:t>
          </a:r>
          <a:endParaRPr lang="ru-RU" dirty="0"/>
        </a:p>
      </dgm:t>
    </dgm:pt>
    <dgm:pt modelId="{E47E41B6-53A6-4783-AD05-F2138B37FF86}" type="parTrans" cxnId="{2285B3FA-71E8-49BD-8A82-35554852EF20}">
      <dgm:prSet/>
      <dgm:spPr/>
      <dgm:t>
        <a:bodyPr/>
        <a:lstStyle/>
        <a:p>
          <a:endParaRPr lang="ru-RU"/>
        </a:p>
      </dgm:t>
    </dgm:pt>
    <dgm:pt modelId="{6755CE72-C522-4D40-9472-AF8475325609}" type="sibTrans" cxnId="{2285B3FA-71E8-49BD-8A82-35554852EF20}">
      <dgm:prSet/>
      <dgm:spPr/>
      <dgm:t>
        <a:bodyPr/>
        <a:lstStyle/>
        <a:p>
          <a:endParaRPr lang="ru-RU"/>
        </a:p>
      </dgm:t>
    </dgm:pt>
    <dgm:pt modelId="{95265851-2255-43E7-A5CB-DE11DD2C7370}">
      <dgm:prSet phldrT="[Текст]"/>
      <dgm:spPr/>
      <dgm:t>
        <a:bodyPr/>
        <a:lstStyle/>
        <a:p>
          <a:r>
            <a:rPr lang="ru-RU" dirty="0" smtClean="0"/>
            <a:t>Модернизация убойного пункта в п. </a:t>
          </a:r>
          <a:r>
            <a:rPr lang="ru-RU" dirty="0" err="1" smtClean="0"/>
            <a:t>Седтыдор</a:t>
          </a:r>
          <a:r>
            <a:rPr lang="ru-RU" dirty="0" smtClean="0"/>
            <a:t> в сумме 560,0 тыс. рублей</a:t>
          </a:r>
          <a:endParaRPr lang="ru-RU" dirty="0"/>
        </a:p>
      </dgm:t>
    </dgm:pt>
    <dgm:pt modelId="{B5E6EFE3-A8D6-47B4-860D-E1E4D9E1884F}" type="parTrans" cxnId="{B3583D06-3912-4436-B9AE-67E8813F3648}">
      <dgm:prSet/>
      <dgm:spPr/>
      <dgm:t>
        <a:bodyPr/>
        <a:lstStyle/>
        <a:p>
          <a:endParaRPr lang="ru-RU"/>
        </a:p>
      </dgm:t>
    </dgm:pt>
    <dgm:pt modelId="{3AA0E92D-C45E-43F0-986F-ECB1C2C5B39E}" type="sibTrans" cxnId="{B3583D06-3912-4436-B9AE-67E8813F3648}">
      <dgm:prSet/>
      <dgm:spPr/>
      <dgm:t>
        <a:bodyPr/>
        <a:lstStyle/>
        <a:p>
          <a:endParaRPr lang="ru-RU"/>
        </a:p>
      </dgm:t>
    </dgm:pt>
    <dgm:pt modelId="{AD64BEC6-2BF7-4327-8076-A8784A59694C}">
      <dgm:prSet phldrT="[Текст]"/>
      <dgm:spPr/>
      <dgm:t>
        <a:bodyPr/>
        <a:lstStyle/>
        <a:p>
          <a:r>
            <a:rPr lang="ru-RU" smtClean="0"/>
            <a:t>В сфере культура</a:t>
          </a:r>
          <a:endParaRPr lang="ru-RU" dirty="0"/>
        </a:p>
      </dgm:t>
    </dgm:pt>
    <dgm:pt modelId="{F6CBBD29-23B8-4362-ADCD-1C8E8F704B92}" type="parTrans" cxnId="{68A48170-678E-4EB0-A03D-90858231FFB0}">
      <dgm:prSet/>
      <dgm:spPr/>
      <dgm:t>
        <a:bodyPr/>
        <a:lstStyle/>
        <a:p>
          <a:endParaRPr lang="ru-RU"/>
        </a:p>
      </dgm:t>
    </dgm:pt>
    <dgm:pt modelId="{DE32C78C-AAEB-4C54-AC08-6373E8AF78F3}" type="sibTrans" cxnId="{68A48170-678E-4EB0-A03D-90858231FFB0}">
      <dgm:prSet/>
      <dgm:spPr/>
      <dgm:t>
        <a:bodyPr/>
        <a:lstStyle/>
        <a:p>
          <a:endParaRPr lang="ru-RU"/>
        </a:p>
      </dgm:t>
    </dgm:pt>
    <dgm:pt modelId="{9F787D69-5B03-4FCB-8B4A-8D0D3A131227}">
      <dgm:prSet phldrT="[Текст]"/>
      <dgm:spPr/>
      <dgm:t>
        <a:bodyPr/>
        <a:lstStyle/>
        <a:p>
          <a:r>
            <a:rPr lang="ru-RU" dirty="0" smtClean="0"/>
            <a:t>Приобретение концертных костюмов в рамках 25-летия со дня образования коллектива «Гора Ань» с. Грива в сумме 130 тыс. руб.</a:t>
          </a:r>
          <a:endParaRPr lang="ru-RU" dirty="0"/>
        </a:p>
      </dgm:t>
    </dgm:pt>
    <dgm:pt modelId="{B08FFCCE-DCBA-4317-9E87-3FE86A40C2C0}" type="parTrans" cxnId="{6154335E-C9E7-4216-B391-7A6869CE81B6}">
      <dgm:prSet/>
      <dgm:spPr/>
      <dgm:t>
        <a:bodyPr/>
        <a:lstStyle/>
        <a:p>
          <a:endParaRPr lang="ru-RU"/>
        </a:p>
      </dgm:t>
    </dgm:pt>
    <dgm:pt modelId="{6AD081AB-3900-4778-992F-A53FDCE94AFE}" type="sibTrans" cxnId="{6154335E-C9E7-4216-B391-7A6869CE81B6}">
      <dgm:prSet/>
      <dgm:spPr/>
      <dgm:t>
        <a:bodyPr/>
        <a:lstStyle/>
        <a:p>
          <a:endParaRPr lang="ru-RU"/>
        </a:p>
      </dgm:t>
    </dgm:pt>
    <dgm:pt modelId="{60ABCF9B-CBE7-4A0D-AD98-56F42A74D884}" type="pres">
      <dgm:prSet presAssocID="{97FA87A6-538F-4262-B723-D742EA3368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799DE9-EB54-44CA-83DD-99A3B3061E50}" type="pres">
      <dgm:prSet presAssocID="{106C1D56-93F6-41BF-BFEA-AF772D48796B}" presName="linNode" presStyleCnt="0"/>
      <dgm:spPr/>
      <dgm:t>
        <a:bodyPr/>
        <a:lstStyle/>
        <a:p>
          <a:endParaRPr lang="ru-RU"/>
        </a:p>
      </dgm:t>
    </dgm:pt>
    <dgm:pt modelId="{9471C57B-1FEA-4A13-8338-E355202BE2BE}" type="pres">
      <dgm:prSet presAssocID="{106C1D56-93F6-41BF-BFEA-AF772D48796B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6DF72-849E-43CD-9A12-EB8065E410FE}" type="pres">
      <dgm:prSet presAssocID="{106C1D56-93F6-41BF-BFEA-AF772D48796B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4D254-23ED-4DE1-841C-701E04151440}" type="pres">
      <dgm:prSet presAssocID="{C1F1B436-B9BD-4BF5-A6CF-AC1606B555B2}" presName="sp" presStyleCnt="0"/>
      <dgm:spPr/>
      <dgm:t>
        <a:bodyPr/>
        <a:lstStyle/>
        <a:p>
          <a:endParaRPr lang="ru-RU"/>
        </a:p>
      </dgm:t>
    </dgm:pt>
    <dgm:pt modelId="{3B74F60B-CF4B-4E7A-981E-F68458225871}" type="pres">
      <dgm:prSet presAssocID="{F40EF63E-A31D-4633-AD13-08D5CA285742}" presName="linNode" presStyleCnt="0"/>
      <dgm:spPr/>
      <dgm:t>
        <a:bodyPr/>
        <a:lstStyle/>
        <a:p>
          <a:endParaRPr lang="ru-RU"/>
        </a:p>
      </dgm:t>
    </dgm:pt>
    <dgm:pt modelId="{48F2B6DC-16F7-4547-A2D9-1006C19C1393}" type="pres">
      <dgm:prSet presAssocID="{F40EF63E-A31D-4633-AD13-08D5CA285742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37695-E637-416C-ACD2-42EEC5A133FC}" type="pres">
      <dgm:prSet presAssocID="{F40EF63E-A31D-4633-AD13-08D5CA285742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F606D-BEC0-42BD-9C84-919B605B167F}" type="pres">
      <dgm:prSet presAssocID="{56406994-5BC0-4BB9-AC83-1FF26AC9845F}" presName="sp" presStyleCnt="0"/>
      <dgm:spPr/>
      <dgm:t>
        <a:bodyPr/>
        <a:lstStyle/>
        <a:p>
          <a:endParaRPr lang="ru-RU"/>
        </a:p>
      </dgm:t>
    </dgm:pt>
    <dgm:pt modelId="{F708F144-8D9A-49AD-A051-47156925589B}" type="pres">
      <dgm:prSet presAssocID="{14C73E8F-BFBE-4C24-A82E-3466568A29AC}" presName="linNode" presStyleCnt="0"/>
      <dgm:spPr/>
      <dgm:t>
        <a:bodyPr/>
        <a:lstStyle/>
        <a:p>
          <a:endParaRPr lang="ru-RU"/>
        </a:p>
      </dgm:t>
    </dgm:pt>
    <dgm:pt modelId="{31391FEF-BD86-4D87-ACD6-7FAD304C42C7}" type="pres">
      <dgm:prSet presAssocID="{14C73E8F-BFBE-4C24-A82E-3466568A29AC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2DFC2-6B79-48CE-B524-5E734F0F3021}" type="pres">
      <dgm:prSet presAssocID="{14C73E8F-BFBE-4C24-A82E-3466568A29AC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2F990-2993-4E77-8261-DBD25284D521}" type="pres">
      <dgm:prSet presAssocID="{FED3CDC1-F6A0-4DB9-A9D0-81710068EBAC}" presName="sp" presStyleCnt="0"/>
      <dgm:spPr/>
      <dgm:t>
        <a:bodyPr/>
        <a:lstStyle/>
        <a:p>
          <a:endParaRPr lang="ru-RU"/>
        </a:p>
      </dgm:t>
    </dgm:pt>
    <dgm:pt modelId="{A9DFD872-F353-4F6C-8FE7-8221CB72C8A2}" type="pres">
      <dgm:prSet presAssocID="{3BB39B66-F29E-43E8-82E6-B431C1B5EDA9}" presName="linNode" presStyleCnt="0"/>
      <dgm:spPr/>
      <dgm:t>
        <a:bodyPr/>
        <a:lstStyle/>
        <a:p>
          <a:endParaRPr lang="ru-RU"/>
        </a:p>
      </dgm:t>
    </dgm:pt>
    <dgm:pt modelId="{C1A5F97B-D6DA-4D62-848E-AAF2BA1C1D13}" type="pres">
      <dgm:prSet presAssocID="{3BB39B66-F29E-43E8-82E6-B431C1B5EDA9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0F16A-71AA-4654-8AB5-3EDCA9992F3A}" type="pres">
      <dgm:prSet presAssocID="{3BB39B66-F29E-43E8-82E6-B431C1B5EDA9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4892C-DA82-46F1-9678-0483BCE14698}" type="pres">
      <dgm:prSet presAssocID="{B10C1829-1B79-4945-9E86-932A8614B275}" presName="sp" presStyleCnt="0"/>
      <dgm:spPr/>
      <dgm:t>
        <a:bodyPr/>
        <a:lstStyle/>
        <a:p>
          <a:endParaRPr lang="ru-RU"/>
        </a:p>
      </dgm:t>
    </dgm:pt>
    <dgm:pt modelId="{EAC51F03-9EB9-4C6C-A2A6-060A18E0D7C7}" type="pres">
      <dgm:prSet presAssocID="{0BFB4054-59C1-474C-9450-5CF5AD316623}" presName="linNode" presStyleCnt="0"/>
      <dgm:spPr/>
      <dgm:t>
        <a:bodyPr/>
        <a:lstStyle/>
        <a:p>
          <a:endParaRPr lang="ru-RU"/>
        </a:p>
      </dgm:t>
    </dgm:pt>
    <dgm:pt modelId="{321A972C-BB7A-4717-A7C9-C3573E427AAD}" type="pres">
      <dgm:prSet presAssocID="{0BFB4054-59C1-474C-9450-5CF5AD316623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67FCD-10C1-4E9B-8DDF-20C6940B539B}" type="pres">
      <dgm:prSet presAssocID="{0BFB4054-59C1-474C-9450-5CF5AD316623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3FBCB-55BA-4C1E-9A41-269C1A082FEE}" type="pres">
      <dgm:prSet presAssocID="{6755CE72-C522-4D40-9472-AF8475325609}" presName="sp" presStyleCnt="0"/>
      <dgm:spPr/>
      <dgm:t>
        <a:bodyPr/>
        <a:lstStyle/>
        <a:p>
          <a:endParaRPr lang="ru-RU"/>
        </a:p>
      </dgm:t>
    </dgm:pt>
    <dgm:pt modelId="{95A41FF5-3952-4E31-8ECA-306B7E6007FD}" type="pres">
      <dgm:prSet presAssocID="{AD64BEC6-2BF7-4327-8076-A8784A59694C}" presName="linNode" presStyleCnt="0"/>
      <dgm:spPr/>
      <dgm:t>
        <a:bodyPr/>
        <a:lstStyle/>
        <a:p>
          <a:endParaRPr lang="ru-RU"/>
        </a:p>
      </dgm:t>
    </dgm:pt>
    <dgm:pt modelId="{DF71F879-E6B2-44F3-95A7-A74F08F9E7B9}" type="pres">
      <dgm:prSet presAssocID="{AD64BEC6-2BF7-4327-8076-A8784A59694C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BC752-C52A-4F8E-8D12-3429E26DA549}" type="pres">
      <dgm:prSet presAssocID="{AD64BEC6-2BF7-4327-8076-A8784A59694C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54335E-C9E7-4216-B391-7A6869CE81B6}" srcId="{AD64BEC6-2BF7-4327-8076-A8784A59694C}" destId="{9F787D69-5B03-4FCB-8B4A-8D0D3A131227}" srcOrd="0" destOrd="0" parTransId="{B08FFCCE-DCBA-4317-9E87-3FE86A40C2C0}" sibTransId="{6AD081AB-3900-4778-992F-A53FDCE94AFE}"/>
    <dgm:cxn modelId="{2A083DAD-89F7-45B1-8E5D-A92424306347}" srcId="{3BB39B66-F29E-43E8-82E6-B431C1B5EDA9}" destId="{FA8CBB26-9DB1-49EF-83D2-FF41208338A6}" srcOrd="0" destOrd="0" parTransId="{AFDD9A73-D13A-48BB-A71F-B9FA5B632469}" sibTransId="{4FDC94A9-BD69-4137-ADE9-8D6FD7D2CC09}"/>
    <dgm:cxn modelId="{EA0AC2D6-459F-4898-A4CE-CA80523ABF6A}" type="presOf" srcId="{0BFB4054-59C1-474C-9450-5CF5AD316623}" destId="{321A972C-BB7A-4717-A7C9-C3573E427AAD}" srcOrd="0" destOrd="0" presId="urn:microsoft.com/office/officeart/2005/8/layout/vList5"/>
    <dgm:cxn modelId="{E63EACF4-74CA-4A06-B904-A5FB51CDCB79}" type="presOf" srcId="{F40EF63E-A31D-4633-AD13-08D5CA285742}" destId="{48F2B6DC-16F7-4547-A2D9-1006C19C1393}" srcOrd="0" destOrd="0" presId="urn:microsoft.com/office/officeart/2005/8/layout/vList5"/>
    <dgm:cxn modelId="{DFBF42D2-9EFE-486B-AA34-A531D3826BF8}" srcId="{97FA87A6-538F-4262-B723-D742EA3368BA}" destId="{3BB39B66-F29E-43E8-82E6-B431C1B5EDA9}" srcOrd="3" destOrd="0" parTransId="{1D29B7C1-C9F6-42F1-83BE-6EA7E9E48F26}" sibTransId="{B10C1829-1B79-4945-9E86-932A8614B275}"/>
    <dgm:cxn modelId="{5A31325E-CCC5-46CF-9911-E80321D6028F}" srcId="{97FA87A6-538F-4262-B723-D742EA3368BA}" destId="{106C1D56-93F6-41BF-BFEA-AF772D48796B}" srcOrd="0" destOrd="0" parTransId="{885C1653-750E-45DE-B85C-23DEE2F8C52C}" sibTransId="{C1F1B436-B9BD-4BF5-A6CF-AC1606B555B2}"/>
    <dgm:cxn modelId="{1F3128B8-F792-4C90-9034-E4A7BA09EA6B}" srcId="{14C73E8F-BFBE-4C24-A82E-3466568A29AC}" destId="{FC063954-3585-4274-A445-D9B07C6B1243}" srcOrd="0" destOrd="0" parTransId="{042E7BEA-12B2-4DA4-B5F3-7F8E7C838512}" sibTransId="{9F649676-EFC3-448F-B636-BE867DBEF881}"/>
    <dgm:cxn modelId="{2285B3FA-71E8-49BD-8A82-35554852EF20}" srcId="{97FA87A6-538F-4262-B723-D742EA3368BA}" destId="{0BFB4054-59C1-474C-9450-5CF5AD316623}" srcOrd="4" destOrd="0" parTransId="{E47E41B6-53A6-4783-AD05-F2138B37FF86}" sibTransId="{6755CE72-C522-4D40-9472-AF8475325609}"/>
    <dgm:cxn modelId="{A8B6A140-2635-4C8B-8852-A2FD077EE8BF}" type="presOf" srcId="{14C73E8F-BFBE-4C24-A82E-3466568A29AC}" destId="{31391FEF-BD86-4D87-ACD6-7FAD304C42C7}" srcOrd="0" destOrd="0" presId="urn:microsoft.com/office/officeart/2005/8/layout/vList5"/>
    <dgm:cxn modelId="{BD338EC8-383A-4DC8-A05A-7F415487D9AC}" type="presOf" srcId="{106C1D56-93F6-41BF-BFEA-AF772D48796B}" destId="{9471C57B-1FEA-4A13-8338-E355202BE2BE}" srcOrd="0" destOrd="0" presId="urn:microsoft.com/office/officeart/2005/8/layout/vList5"/>
    <dgm:cxn modelId="{DE2CA8F5-15AB-4E96-995F-4E76482C2B97}" type="presOf" srcId="{FA8CBB26-9DB1-49EF-83D2-FF41208338A6}" destId="{4EE0F16A-71AA-4654-8AB5-3EDCA9992F3A}" srcOrd="0" destOrd="0" presId="urn:microsoft.com/office/officeart/2005/8/layout/vList5"/>
    <dgm:cxn modelId="{36A7081C-B425-4AB1-B1B0-73F7C4008789}" type="presOf" srcId="{95265851-2255-43E7-A5CB-DE11DD2C7370}" destId="{34067FCD-10C1-4E9B-8DDF-20C6940B539B}" srcOrd="0" destOrd="0" presId="urn:microsoft.com/office/officeart/2005/8/layout/vList5"/>
    <dgm:cxn modelId="{0C9A11D0-2B1E-438B-BBED-70C014CEE925}" type="presOf" srcId="{023B991C-45ED-4951-8847-21EDE936B147}" destId="{CC737695-E637-416C-ACD2-42EEC5A133FC}" srcOrd="0" destOrd="0" presId="urn:microsoft.com/office/officeart/2005/8/layout/vList5"/>
    <dgm:cxn modelId="{CEB81C27-BC93-47C9-AD4B-4CA7CDBE819D}" srcId="{97FA87A6-538F-4262-B723-D742EA3368BA}" destId="{14C73E8F-BFBE-4C24-A82E-3466568A29AC}" srcOrd="2" destOrd="0" parTransId="{A8097C8F-05FE-43B6-B484-967A9F2A69A0}" sibTransId="{FED3CDC1-F6A0-4DB9-A9D0-81710068EBAC}"/>
    <dgm:cxn modelId="{68A48170-678E-4EB0-A03D-90858231FFB0}" srcId="{97FA87A6-538F-4262-B723-D742EA3368BA}" destId="{AD64BEC6-2BF7-4327-8076-A8784A59694C}" srcOrd="5" destOrd="0" parTransId="{F6CBBD29-23B8-4362-ADCD-1C8E8F704B92}" sibTransId="{DE32C78C-AAEB-4C54-AC08-6373E8AF78F3}"/>
    <dgm:cxn modelId="{DC2771CF-62C9-45F5-B690-36CE6891C09E}" type="presOf" srcId="{FC063954-3585-4274-A445-D9B07C6B1243}" destId="{4FB2DFC2-6B79-48CE-B524-5E734F0F3021}" srcOrd="0" destOrd="0" presId="urn:microsoft.com/office/officeart/2005/8/layout/vList5"/>
    <dgm:cxn modelId="{349F542E-B8FA-4F4C-B2E2-D361EAD2C0FD}" type="presOf" srcId="{97FA87A6-538F-4262-B723-D742EA3368BA}" destId="{60ABCF9B-CBE7-4A0D-AD98-56F42A74D884}" srcOrd="0" destOrd="0" presId="urn:microsoft.com/office/officeart/2005/8/layout/vList5"/>
    <dgm:cxn modelId="{2636AAB0-5FA4-4FA1-9464-C6BAF5D9CF49}" type="presOf" srcId="{9F787D69-5B03-4FCB-8B4A-8D0D3A131227}" destId="{C99BC752-C52A-4F8E-8D12-3429E26DA549}" srcOrd="0" destOrd="0" presId="urn:microsoft.com/office/officeart/2005/8/layout/vList5"/>
    <dgm:cxn modelId="{C7520FBF-EE18-4BAE-AF65-04E934A41FB3}" srcId="{106C1D56-93F6-41BF-BFEA-AF772D48796B}" destId="{23C30977-E6F7-4B10-B215-A4A3B8A3DDA4}" srcOrd="0" destOrd="0" parTransId="{52D153DF-F81D-4A48-B8A1-5F91AC45F47D}" sibTransId="{69A20402-5B3D-4EEA-97CD-F86E0FA05F9A}"/>
    <dgm:cxn modelId="{A1E8A105-C37F-48B2-8206-06DC4E6862E4}" type="presOf" srcId="{23C30977-E6F7-4B10-B215-A4A3B8A3DDA4}" destId="{3C46DF72-849E-43CD-9A12-EB8065E410FE}" srcOrd="0" destOrd="0" presId="urn:microsoft.com/office/officeart/2005/8/layout/vList5"/>
    <dgm:cxn modelId="{CE0EE061-EF66-436E-BB0E-77F6AAC8BC2B}" srcId="{F40EF63E-A31D-4633-AD13-08D5CA285742}" destId="{023B991C-45ED-4951-8847-21EDE936B147}" srcOrd="0" destOrd="0" parTransId="{99D0CA7A-B832-405B-AF24-7A35B10DEDA1}" sibTransId="{F6FB6F6E-0625-4E69-A934-AC74F1FF478F}"/>
    <dgm:cxn modelId="{C8D64D3C-0ACF-4ED8-BCA0-F4F946D757B1}" srcId="{97FA87A6-538F-4262-B723-D742EA3368BA}" destId="{F40EF63E-A31D-4633-AD13-08D5CA285742}" srcOrd="1" destOrd="0" parTransId="{24D30132-2FCF-4C11-A9D2-64A5A6857537}" sibTransId="{56406994-5BC0-4BB9-AC83-1FF26AC9845F}"/>
    <dgm:cxn modelId="{86F7A7CF-96ED-4414-98E3-66FA6593068D}" type="presOf" srcId="{3BB39B66-F29E-43E8-82E6-B431C1B5EDA9}" destId="{C1A5F97B-D6DA-4D62-848E-AAF2BA1C1D13}" srcOrd="0" destOrd="0" presId="urn:microsoft.com/office/officeart/2005/8/layout/vList5"/>
    <dgm:cxn modelId="{B3583D06-3912-4436-B9AE-67E8813F3648}" srcId="{0BFB4054-59C1-474C-9450-5CF5AD316623}" destId="{95265851-2255-43E7-A5CB-DE11DD2C7370}" srcOrd="0" destOrd="0" parTransId="{B5E6EFE3-A8D6-47B4-860D-E1E4D9E1884F}" sibTransId="{3AA0E92D-C45E-43F0-986F-ECB1C2C5B39E}"/>
    <dgm:cxn modelId="{D9436915-5F4C-4642-9BF7-EC35367C0636}" type="presOf" srcId="{AD64BEC6-2BF7-4327-8076-A8784A59694C}" destId="{DF71F879-E6B2-44F3-95A7-A74F08F9E7B9}" srcOrd="0" destOrd="0" presId="urn:microsoft.com/office/officeart/2005/8/layout/vList5"/>
    <dgm:cxn modelId="{055A9D6C-50C2-4583-B0DD-158AEC25089E}" type="presParOf" srcId="{60ABCF9B-CBE7-4A0D-AD98-56F42A74D884}" destId="{09799DE9-EB54-44CA-83DD-99A3B3061E50}" srcOrd="0" destOrd="0" presId="urn:microsoft.com/office/officeart/2005/8/layout/vList5"/>
    <dgm:cxn modelId="{3F2BE59D-5A1E-421E-959E-C1CEC37C6932}" type="presParOf" srcId="{09799DE9-EB54-44CA-83DD-99A3B3061E50}" destId="{9471C57B-1FEA-4A13-8338-E355202BE2BE}" srcOrd="0" destOrd="0" presId="urn:microsoft.com/office/officeart/2005/8/layout/vList5"/>
    <dgm:cxn modelId="{F60C4150-8585-4831-AB40-1DBD13B7C96C}" type="presParOf" srcId="{09799DE9-EB54-44CA-83DD-99A3B3061E50}" destId="{3C46DF72-849E-43CD-9A12-EB8065E410FE}" srcOrd="1" destOrd="0" presId="urn:microsoft.com/office/officeart/2005/8/layout/vList5"/>
    <dgm:cxn modelId="{773B98B9-0039-42EC-AF20-237EC061DEC5}" type="presParOf" srcId="{60ABCF9B-CBE7-4A0D-AD98-56F42A74D884}" destId="{3754D254-23ED-4DE1-841C-701E04151440}" srcOrd="1" destOrd="0" presId="urn:microsoft.com/office/officeart/2005/8/layout/vList5"/>
    <dgm:cxn modelId="{6ECA6BDE-0B4A-4601-A7F5-4B6C6A2D7055}" type="presParOf" srcId="{60ABCF9B-CBE7-4A0D-AD98-56F42A74D884}" destId="{3B74F60B-CF4B-4E7A-981E-F68458225871}" srcOrd="2" destOrd="0" presId="urn:microsoft.com/office/officeart/2005/8/layout/vList5"/>
    <dgm:cxn modelId="{0A9048D2-E6DD-42D2-9BF8-8AEF2941AC7E}" type="presParOf" srcId="{3B74F60B-CF4B-4E7A-981E-F68458225871}" destId="{48F2B6DC-16F7-4547-A2D9-1006C19C1393}" srcOrd="0" destOrd="0" presId="urn:microsoft.com/office/officeart/2005/8/layout/vList5"/>
    <dgm:cxn modelId="{58F0E363-AF0A-4137-96B6-58FF6DCC6489}" type="presParOf" srcId="{3B74F60B-CF4B-4E7A-981E-F68458225871}" destId="{CC737695-E637-416C-ACD2-42EEC5A133FC}" srcOrd="1" destOrd="0" presId="urn:microsoft.com/office/officeart/2005/8/layout/vList5"/>
    <dgm:cxn modelId="{A068F024-A6E1-41EF-87E2-2BEF3D346075}" type="presParOf" srcId="{60ABCF9B-CBE7-4A0D-AD98-56F42A74D884}" destId="{875F606D-BEC0-42BD-9C84-919B605B167F}" srcOrd="3" destOrd="0" presId="urn:microsoft.com/office/officeart/2005/8/layout/vList5"/>
    <dgm:cxn modelId="{BCD9EAC5-F8A7-4579-9927-60AF2C67D85C}" type="presParOf" srcId="{60ABCF9B-CBE7-4A0D-AD98-56F42A74D884}" destId="{F708F144-8D9A-49AD-A051-47156925589B}" srcOrd="4" destOrd="0" presId="urn:microsoft.com/office/officeart/2005/8/layout/vList5"/>
    <dgm:cxn modelId="{A10E16D7-984F-4A02-9F97-F283E2DC1CCE}" type="presParOf" srcId="{F708F144-8D9A-49AD-A051-47156925589B}" destId="{31391FEF-BD86-4D87-ACD6-7FAD304C42C7}" srcOrd="0" destOrd="0" presId="urn:microsoft.com/office/officeart/2005/8/layout/vList5"/>
    <dgm:cxn modelId="{53480497-01C0-4D10-B774-B85A43056AAE}" type="presParOf" srcId="{F708F144-8D9A-49AD-A051-47156925589B}" destId="{4FB2DFC2-6B79-48CE-B524-5E734F0F3021}" srcOrd="1" destOrd="0" presId="urn:microsoft.com/office/officeart/2005/8/layout/vList5"/>
    <dgm:cxn modelId="{26954E6C-A1AA-46C2-A153-48F77D7A6AF6}" type="presParOf" srcId="{60ABCF9B-CBE7-4A0D-AD98-56F42A74D884}" destId="{3AF2F990-2993-4E77-8261-DBD25284D521}" srcOrd="5" destOrd="0" presId="urn:microsoft.com/office/officeart/2005/8/layout/vList5"/>
    <dgm:cxn modelId="{3E8D2B83-A46F-4E5B-B19C-24447ECCA16D}" type="presParOf" srcId="{60ABCF9B-CBE7-4A0D-AD98-56F42A74D884}" destId="{A9DFD872-F353-4F6C-8FE7-8221CB72C8A2}" srcOrd="6" destOrd="0" presId="urn:microsoft.com/office/officeart/2005/8/layout/vList5"/>
    <dgm:cxn modelId="{61DB9555-B501-447E-BDFC-CC509ABCE3BE}" type="presParOf" srcId="{A9DFD872-F353-4F6C-8FE7-8221CB72C8A2}" destId="{C1A5F97B-D6DA-4D62-848E-AAF2BA1C1D13}" srcOrd="0" destOrd="0" presId="urn:microsoft.com/office/officeart/2005/8/layout/vList5"/>
    <dgm:cxn modelId="{33B1F911-0CDD-4B2A-88A6-97D891AAFA0B}" type="presParOf" srcId="{A9DFD872-F353-4F6C-8FE7-8221CB72C8A2}" destId="{4EE0F16A-71AA-4654-8AB5-3EDCA9992F3A}" srcOrd="1" destOrd="0" presId="urn:microsoft.com/office/officeart/2005/8/layout/vList5"/>
    <dgm:cxn modelId="{6663180F-A66B-4DB1-B1AC-917310CB3E3E}" type="presParOf" srcId="{60ABCF9B-CBE7-4A0D-AD98-56F42A74D884}" destId="{B214892C-DA82-46F1-9678-0483BCE14698}" srcOrd="7" destOrd="0" presId="urn:microsoft.com/office/officeart/2005/8/layout/vList5"/>
    <dgm:cxn modelId="{145FC8BB-0693-4E5D-91DE-044A901F1941}" type="presParOf" srcId="{60ABCF9B-CBE7-4A0D-AD98-56F42A74D884}" destId="{EAC51F03-9EB9-4C6C-A2A6-060A18E0D7C7}" srcOrd="8" destOrd="0" presId="urn:microsoft.com/office/officeart/2005/8/layout/vList5"/>
    <dgm:cxn modelId="{0DAFC6F8-9C15-4C52-960A-D762CBC11FD7}" type="presParOf" srcId="{EAC51F03-9EB9-4C6C-A2A6-060A18E0D7C7}" destId="{321A972C-BB7A-4717-A7C9-C3573E427AAD}" srcOrd="0" destOrd="0" presId="urn:microsoft.com/office/officeart/2005/8/layout/vList5"/>
    <dgm:cxn modelId="{B8C90C09-BFC7-4C66-A21E-4EF8C5E3C9D4}" type="presParOf" srcId="{EAC51F03-9EB9-4C6C-A2A6-060A18E0D7C7}" destId="{34067FCD-10C1-4E9B-8DDF-20C6940B539B}" srcOrd="1" destOrd="0" presId="urn:microsoft.com/office/officeart/2005/8/layout/vList5"/>
    <dgm:cxn modelId="{1DF110E9-A137-4218-903E-D47D2FB9ABA3}" type="presParOf" srcId="{60ABCF9B-CBE7-4A0D-AD98-56F42A74D884}" destId="{91D3FBCB-55BA-4C1E-9A41-269C1A082FEE}" srcOrd="9" destOrd="0" presId="urn:microsoft.com/office/officeart/2005/8/layout/vList5"/>
    <dgm:cxn modelId="{6E82A63A-7789-40A0-BE8C-21C5F94CA856}" type="presParOf" srcId="{60ABCF9B-CBE7-4A0D-AD98-56F42A74D884}" destId="{95A41FF5-3952-4E31-8ECA-306B7E6007FD}" srcOrd="10" destOrd="0" presId="urn:microsoft.com/office/officeart/2005/8/layout/vList5"/>
    <dgm:cxn modelId="{0C21216A-9A3F-4B0E-8FAD-D7152C741059}" type="presParOf" srcId="{95A41FF5-3952-4E31-8ECA-306B7E6007FD}" destId="{DF71F879-E6B2-44F3-95A7-A74F08F9E7B9}" srcOrd="0" destOrd="0" presId="urn:microsoft.com/office/officeart/2005/8/layout/vList5"/>
    <dgm:cxn modelId="{D02DB073-6A58-4361-8894-734FA4879452}" type="presParOf" srcId="{95A41FF5-3952-4E31-8ECA-306B7E6007FD}" destId="{C99BC752-C52A-4F8E-8D12-3429E26DA5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A87A6-538F-4262-B723-D742EA3368BA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06C1D56-93F6-41BF-BFEA-AF772D48796B}">
      <dgm:prSet phldrT="[Текст]"/>
      <dgm:spPr/>
      <dgm:t>
        <a:bodyPr/>
        <a:lstStyle/>
        <a:p>
          <a:pPr rtl="0"/>
          <a:r>
            <a:rPr lang="ru-RU" dirty="0" smtClean="0"/>
            <a:t>Строительство жилья для переселения граждан из ветхого и аварийного  жилищного фонда</a:t>
          </a:r>
          <a:endParaRPr lang="ru-RU" dirty="0"/>
        </a:p>
      </dgm:t>
    </dgm:pt>
    <dgm:pt modelId="{885C1653-750E-45DE-B85C-23DEE2F8C52C}" type="parTrans" cxnId="{5A31325E-CCC5-46CF-9911-E80321D6028F}">
      <dgm:prSet/>
      <dgm:spPr/>
      <dgm:t>
        <a:bodyPr/>
        <a:lstStyle/>
        <a:p>
          <a:endParaRPr lang="ru-RU"/>
        </a:p>
      </dgm:t>
    </dgm:pt>
    <dgm:pt modelId="{C1F1B436-B9BD-4BF5-A6CF-AC1606B555B2}" type="sibTrans" cxnId="{5A31325E-CCC5-46CF-9911-E80321D6028F}">
      <dgm:prSet/>
      <dgm:spPr/>
      <dgm:t>
        <a:bodyPr/>
        <a:lstStyle/>
        <a:p>
          <a:endParaRPr lang="ru-RU"/>
        </a:p>
      </dgm:t>
    </dgm:pt>
    <dgm:pt modelId="{23C30977-E6F7-4B10-B215-A4A3B8A3DDA4}">
      <dgm:prSet phldrT="[Текст]"/>
      <dgm:spPr/>
      <dgm:t>
        <a:bodyPr/>
        <a:lstStyle/>
        <a:p>
          <a:r>
            <a:rPr lang="ru-RU" dirty="0" smtClean="0"/>
            <a:t>Построено 2 многоквартирных дома в </a:t>
          </a:r>
          <a:r>
            <a:rPr lang="ru-RU" dirty="0" err="1" smtClean="0"/>
            <a:t>с.Койгородок</a:t>
          </a:r>
          <a:r>
            <a:rPr lang="ru-RU" dirty="0" smtClean="0"/>
            <a:t> и один 23-квартирный в </a:t>
          </a:r>
          <a:r>
            <a:rPr lang="ru-RU" dirty="0" err="1" smtClean="0"/>
            <a:t>п.Кажым</a:t>
          </a:r>
          <a:r>
            <a:rPr lang="ru-RU" dirty="0" smtClean="0"/>
            <a:t> общей площадью 575 </a:t>
          </a:r>
          <a:r>
            <a:rPr lang="ru-RU" dirty="0" err="1" smtClean="0"/>
            <a:t>кв.м</a:t>
          </a:r>
          <a:r>
            <a:rPr lang="ru-RU" dirty="0" smtClean="0"/>
            <a:t>. Планируется </a:t>
          </a:r>
          <a:r>
            <a:rPr lang="ru-RU" smtClean="0"/>
            <a:t>переселить  57 жителей. </a:t>
          </a:r>
          <a:endParaRPr lang="ru-RU" dirty="0"/>
        </a:p>
      </dgm:t>
    </dgm:pt>
    <dgm:pt modelId="{52D153DF-F81D-4A48-B8A1-5F91AC45F47D}" type="parTrans" cxnId="{C7520FBF-EE18-4BAE-AF65-04E934A41FB3}">
      <dgm:prSet/>
      <dgm:spPr/>
      <dgm:t>
        <a:bodyPr/>
        <a:lstStyle/>
        <a:p>
          <a:endParaRPr lang="ru-RU"/>
        </a:p>
      </dgm:t>
    </dgm:pt>
    <dgm:pt modelId="{69A20402-5B3D-4EEA-97CD-F86E0FA05F9A}" type="sibTrans" cxnId="{C7520FBF-EE18-4BAE-AF65-04E934A41FB3}">
      <dgm:prSet/>
      <dgm:spPr/>
      <dgm:t>
        <a:bodyPr/>
        <a:lstStyle/>
        <a:p>
          <a:endParaRPr lang="ru-RU"/>
        </a:p>
      </dgm:t>
    </dgm:pt>
    <dgm:pt modelId="{F40EF63E-A31D-4633-AD13-08D5CA285742}">
      <dgm:prSet phldrT="[Текст]"/>
      <dgm:spPr/>
      <dgm:t>
        <a:bodyPr/>
        <a:lstStyle/>
        <a:p>
          <a:pPr rtl="0"/>
          <a:r>
            <a:rPr lang="ru-RU" dirty="0" smtClean="0"/>
            <a:t>Реконструкция животноводческих помещений  ООО «Койгородок» в два этапа</a:t>
          </a:r>
          <a:endParaRPr lang="ru-RU" dirty="0"/>
        </a:p>
      </dgm:t>
    </dgm:pt>
    <dgm:pt modelId="{24D30132-2FCF-4C11-A9D2-64A5A6857537}" type="parTrans" cxnId="{C8D64D3C-0ACF-4ED8-BCA0-F4F946D757B1}">
      <dgm:prSet/>
      <dgm:spPr/>
      <dgm:t>
        <a:bodyPr/>
        <a:lstStyle/>
        <a:p>
          <a:endParaRPr lang="ru-RU"/>
        </a:p>
      </dgm:t>
    </dgm:pt>
    <dgm:pt modelId="{56406994-5BC0-4BB9-AC83-1FF26AC9845F}" type="sibTrans" cxnId="{C8D64D3C-0ACF-4ED8-BCA0-F4F946D757B1}">
      <dgm:prSet/>
      <dgm:spPr/>
      <dgm:t>
        <a:bodyPr/>
        <a:lstStyle/>
        <a:p>
          <a:endParaRPr lang="ru-RU"/>
        </a:p>
      </dgm:t>
    </dgm:pt>
    <dgm:pt modelId="{023B991C-45ED-4951-8847-21EDE936B147}">
      <dgm:prSet phldrT="[Текст]"/>
      <dgm:spPr/>
      <dgm:t>
        <a:bodyPr/>
        <a:lstStyle/>
        <a:p>
          <a:r>
            <a:rPr lang="ru-RU" dirty="0" smtClean="0"/>
            <a:t>В конце 2016 года  завершен   </a:t>
          </a:r>
          <a:r>
            <a:rPr lang="en-US" dirty="0" smtClean="0"/>
            <a:t>I</a:t>
          </a:r>
          <a:r>
            <a:rPr lang="ru-RU" dirty="0" smtClean="0"/>
            <a:t> этап – проведена реконструкция коровника  на 200 голов с молочным блоком  с обновлением оборудования.  Улучшились условия  содержания поголовья скота, что в последствие  приведет  к увеличению удоев молока.  Молочная  продукция   данного предприятия пользуется  спросом  у населения района.</a:t>
          </a:r>
          <a:endParaRPr lang="ru-RU" dirty="0"/>
        </a:p>
      </dgm:t>
    </dgm:pt>
    <dgm:pt modelId="{99D0CA7A-B832-405B-AF24-7A35B10DEDA1}" type="parTrans" cxnId="{CE0EE061-EF66-436E-BB0E-77F6AAC8BC2B}">
      <dgm:prSet/>
      <dgm:spPr/>
      <dgm:t>
        <a:bodyPr/>
        <a:lstStyle/>
        <a:p>
          <a:endParaRPr lang="ru-RU"/>
        </a:p>
      </dgm:t>
    </dgm:pt>
    <dgm:pt modelId="{F6FB6F6E-0625-4E69-A934-AC74F1FF478F}" type="sibTrans" cxnId="{CE0EE061-EF66-436E-BB0E-77F6AAC8BC2B}">
      <dgm:prSet/>
      <dgm:spPr/>
      <dgm:t>
        <a:bodyPr/>
        <a:lstStyle/>
        <a:p>
          <a:endParaRPr lang="ru-RU"/>
        </a:p>
      </dgm:t>
    </dgm:pt>
    <dgm:pt modelId="{14C73E8F-BFBE-4C24-A82E-3466568A29AC}">
      <dgm:prSet phldrT="[Текст]"/>
      <dgm:spPr/>
      <dgm:t>
        <a:bodyPr/>
        <a:lstStyle/>
        <a:p>
          <a:pPr rtl="0"/>
          <a:r>
            <a:rPr lang="ru-RU" dirty="0" smtClean="0"/>
            <a:t>Модернизация убойного пункта в </a:t>
          </a:r>
          <a:r>
            <a:rPr lang="ru-RU" dirty="0" err="1" smtClean="0"/>
            <a:t>п.Седтыдор</a:t>
          </a:r>
          <a:endParaRPr lang="ru-RU" dirty="0"/>
        </a:p>
      </dgm:t>
    </dgm:pt>
    <dgm:pt modelId="{A8097C8F-05FE-43B6-B484-967A9F2A69A0}" type="parTrans" cxnId="{CEB81C27-BC93-47C9-AD4B-4CA7CDBE819D}">
      <dgm:prSet/>
      <dgm:spPr/>
      <dgm:t>
        <a:bodyPr/>
        <a:lstStyle/>
        <a:p>
          <a:endParaRPr lang="ru-RU"/>
        </a:p>
      </dgm:t>
    </dgm:pt>
    <dgm:pt modelId="{FED3CDC1-F6A0-4DB9-A9D0-81710068EBAC}" type="sibTrans" cxnId="{CEB81C27-BC93-47C9-AD4B-4CA7CDBE819D}">
      <dgm:prSet/>
      <dgm:spPr/>
      <dgm:t>
        <a:bodyPr/>
        <a:lstStyle/>
        <a:p>
          <a:endParaRPr lang="ru-RU"/>
        </a:p>
      </dgm:t>
    </dgm:pt>
    <dgm:pt modelId="{FC063954-3585-4274-A445-D9B07C6B1243}">
      <dgm:prSet phldrT="[Текст]"/>
      <dgm:spPr/>
      <dgm:t>
        <a:bodyPr/>
        <a:lstStyle/>
        <a:p>
          <a:r>
            <a:rPr lang="ru-RU" dirty="0" smtClean="0"/>
            <a:t>Расширился ассортимент производимой продукции (разные виды полуфабрикатов)  и увеличился рынок сбыта.     В связи с этим выросла обеспеченность  населения района   мясной продукцией местного производства.</a:t>
          </a:r>
          <a:endParaRPr lang="ru-RU" dirty="0"/>
        </a:p>
      </dgm:t>
    </dgm:pt>
    <dgm:pt modelId="{042E7BEA-12B2-4DA4-B5F3-7F8E7C838512}" type="parTrans" cxnId="{1F3128B8-F792-4C90-9034-E4A7BA09EA6B}">
      <dgm:prSet/>
      <dgm:spPr/>
      <dgm:t>
        <a:bodyPr/>
        <a:lstStyle/>
        <a:p>
          <a:endParaRPr lang="ru-RU"/>
        </a:p>
      </dgm:t>
    </dgm:pt>
    <dgm:pt modelId="{9F649676-EFC3-448F-B636-BE867DBEF881}" type="sibTrans" cxnId="{1F3128B8-F792-4C90-9034-E4A7BA09EA6B}">
      <dgm:prSet/>
      <dgm:spPr/>
      <dgm:t>
        <a:bodyPr/>
        <a:lstStyle/>
        <a:p>
          <a:endParaRPr lang="ru-RU"/>
        </a:p>
      </dgm:t>
    </dgm:pt>
    <dgm:pt modelId="{60ABCF9B-CBE7-4A0D-AD98-56F42A74D884}" type="pres">
      <dgm:prSet presAssocID="{97FA87A6-538F-4262-B723-D742EA3368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799DE9-EB54-44CA-83DD-99A3B3061E50}" type="pres">
      <dgm:prSet presAssocID="{106C1D56-93F6-41BF-BFEA-AF772D48796B}" presName="linNode" presStyleCnt="0"/>
      <dgm:spPr/>
      <dgm:t>
        <a:bodyPr/>
        <a:lstStyle/>
        <a:p>
          <a:endParaRPr lang="ru-RU"/>
        </a:p>
      </dgm:t>
    </dgm:pt>
    <dgm:pt modelId="{9471C57B-1FEA-4A13-8338-E355202BE2BE}" type="pres">
      <dgm:prSet presAssocID="{106C1D56-93F6-41BF-BFEA-AF772D48796B}" presName="parentText" presStyleLbl="node1" presStyleIdx="0" presStyleCnt="3" custLinFactNeighborX="322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6DF72-849E-43CD-9A12-EB8065E410FE}" type="pres">
      <dgm:prSet presAssocID="{106C1D56-93F6-41BF-BFEA-AF772D48796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4D254-23ED-4DE1-841C-701E04151440}" type="pres">
      <dgm:prSet presAssocID="{C1F1B436-B9BD-4BF5-A6CF-AC1606B555B2}" presName="sp" presStyleCnt="0"/>
      <dgm:spPr/>
      <dgm:t>
        <a:bodyPr/>
        <a:lstStyle/>
        <a:p>
          <a:endParaRPr lang="ru-RU"/>
        </a:p>
      </dgm:t>
    </dgm:pt>
    <dgm:pt modelId="{3B74F60B-CF4B-4E7A-981E-F68458225871}" type="pres">
      <dgm:prSet presAssocID="{F40EF63E-A31D-4633-AD13-08D5CA285742}" presName="linNode" presStyleCnt="0"/>
      <dgm:spPr/>
      <dgm:t>
        <a:bodyPr/>
        <a:lstStyle/>
        <a:p>
          <a:endParaRPr lang="ru-RU"/>
        </a:p>
      </dgm:t>
    </dgm:pt>
    <dgm:pt modelId="{48F2B6DC-16F7-4547-A2D9-1006C19C1393}" type="pres">
      <dgm:prSet presAssocID="{F40EF63E-A31D-4633-AD13-08D5CA28574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37695-E637-416C-ACD2-42EEC5A133FC}" type="pres">
      <dgm:prSet presAssocID="{F40EF63E-A31D-4633-AD13-08D5CA28574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F606D-BEC0-42BD-9C84-919B605B167F}" type="pres">
      <dgm:prSet presAssocID="{56406994-5BC0-4BB9-AC83-1FF26AC9845F}" presName="sp" presStyleCnt="0"/>
      <dgm:spPr/>
      <dgm:t>
        <a:bodyPr/>
        <a:lstStyle/>
        <a:p>
          <a:endParaRPr lang="ru-RU"/>
        </a:p>
      </dgm:t>
    </dgm:pt>
    <dgm:pt modelId="{F708F144-8D9A-49AD-A051-47156925589B}" type="pres">
      <dgm:prSet presAssocID="{14C73E8F-BFBE-4C24-A82E-3466568A29AC}" presName="linNode" presStyleCnt="0"/>
      <dgm:spPr/>
      <dgm:t>
        <a:bodyPr/>
        <a:lstStyle/>
        <a:p>
          <a:endParaRPr lang="ru-RU"/>
        </a:p>
      </dgm:t>
    </dgm:pt>
    <dgm:pt modelId="{31391FEF-BD86-4D87-ACD6-7FAD304C42C7}" type="pres">
      <dgm:prSet presAssocID="{14C73E8F-BFBE-4C24-A82E-3466568A29A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2DFC2-6B79-48CE-B524-5E734F0F3021}" type="pres">
      <dgm:prSet presAssocID="{14C73E8F-BFBE-4C24-A82E-3466568A29A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37CD18-AB1C-4172-ABDF-24288293A054}" type="presOf" srcId="{106C1D56-93F6-41BF-BFEA-AF772D48796B}" destId="{9471C57B-1FEA-4A13-8338-E355202BE2BE}" srcOrd="0" destOrd="0" presId="urn:microsoft.com/office/officeart/2005/8/layout/vList5"/>
    <dgm:cxn modelId="{1851093F-C15F-4A51-85B5-15FA174F4773}" type="presOf" srcId="{23C30977-E6F7-4B10-B215-A4A3B8A3DDA4}" destId="{3C46DF72-849E-43CD-9A12-EB8065E410FE}" srcOrd="0" destOrd="0" presId="urn:microsoft.com/office/officeart/2005/8/layout/vList5"/>
    <dgm:cxn modelId="{1F3128B8-F792-4C90-9034-E4A7BA09EA6B}" srcId="{14C73E8F-BFBE-4C24-A82E-3466568A29AC}" destId="{FC063954-3585-4274-A445-D9B07C6B1243}" srcOrd="0" destOrd="0" parTransId="{042E7BEA-12B2-4DA4-B5F3-7F8E7C838512}" sibTransId="{9F649676-EFC3-448F-B636-BE867DBEF881}"/>
    <dgm:cxn modelId="{C8D64D3C-0ACF-4ED8-BCA0-F4F946D757B1}" srcId="{97FA87A6-538F-4262-B723-D742EA3368BA}" destId="{F40EF63E-A31D-4633-AD13-08D5CA285742}" srcOrd="1" destOrd="0" parTransId="{24D30132-2FCF-4C11-A9D2-64A5A6857537}" sibTransId="{56406994-5BC0-4BB9-AC83-1FF26AC9845F}"/>
    <dgm:cxn modelId="{CEB81C27-BC93-47C9-AD4B-4CA7CDBE819D}" srcId="{97FA87A6-538F-4262-B723-D742EA3368BA}" destId="{14C73E8F-BFBE-4C24-A82E-3466568A29AC}" srcOrd="2" destOrd="0" parTransId="{A8097C8F-05FE-43B6-B484-967A9F2A69A0}" sibTransId="{FED3CDC1-F6A0-4DB9-A9D0-81710068EBAC}"/>
    <dgm:cxn modelId="{504C7AC6-813E-497C-A4F6-E00445E3A137}" type="presOf" srcId="{FC063954-3585-4274-A445-D9B07C6B1243}" destId="{4FB2DFC2-6B79-48CE-B524-5E734F0F3021}" srcOrd="0" destOrd="0" presId="urn:microsoft.com/office/officeart/2005/8/layout/vList5"/>
    <dgm:cxn modelId="{8510540D-E540-49AD-AC43-2696A469917B}" type="presOf" srcId="{023B991C-45ED-4951-8847-21EDE936B147}" destId="{CC737695-E637-416C-ACD2-42EEC5A133FC}" srcOrd="0" destOrd="0" presId="urn:microsoft.com/office/officeart/2005/8/layout/vList5"/>
    <dgm:cxn modelId="{65394205-3915-4F7F-A001-1AAF53BCDA56}" type="presOf" srcId="{97FA87A6-538F-4262-B723-D742EA3368BA}" destId="{60ABCF9B-CBE7-4A0D-AD98-56F42A74D884}" srcOrd="0" destOrd="0" presId="urn:microsoft.com/office/officeart/2005/8/layout/vList5"/>
    <dgm:cxn modelId="{E404286F-8F8C-419C-8D2C-96ED4164E92F}" type="presOf" srcId="{14C73E8F-BFBE-4C24-A82E-3466568A29AC}" destId="{31391FEF-BD86-4D87-ACD6-7FAD304C42C7}" srcOrd="0" destOrd="0" presId="urn:microsoft.com/office/officeart/2005/8/layout/vList5"/>
    <dgm:cxn modelId="{847F3BD7-4626-4FD4-BDA8-8613F2B787EE}" type="presOf" srcId="{F40EF63E-A31D-4633-AD13-08D5CA285742}" destId="{48F2B6DC-16F7-4547-A2D9-1006C19C1393}" srcOrd="0" destOrd="0" presId="urn:microsoft.com/office/officeart/2005/8/layout/vList5"/>
    <dgm:cxn modelId="{CE0EE061-EF66-436E-BB0E-77F6AAC8BC2B}" srcId="{F40EF63E-A31D-4633-AD13-08D5CA285742}" destId="{023B991C-45ED-4951-8847-21EDE936B147}" srcOrd="0" destOrd="0" parTransId="{99D0CA7A-B832-405B-AF24-7A35B10DEDA1}" sibTransId="{F6FB6F6E-0625-4E69-A934-AC74F1FF478F}"/>
    <dgm:cxn modelId="{C7520FBF-EE18-4BAE-AF65-04E934A41FB3}" srcId="{106C1D56-93F6-41BF-BFEA-AF772D48796B}" destId="{23C30977-E6F7-4B10-B215-A4A3B8A3DDA4}" srcOrd="0" destOrd="0" parTransId="{52D153DF-F81D-4A48-B8A1-5F91AC45F47D}" sibTransId="{69A20402-5B3D-4EEA-97CD-F86E0FA05F9A}"/>
    <dgm:cxn modelId="{5A31325E-CCC5-46CF-9911-E80321D6028F}" srcId="{97FA87A6-538F-4262-B723-D742EA3368BA}" destId="{106C1D56-93F6-41BF-BFEA-AF772D48796B}" srcOrd="0" destOrd="0" parTransId="{885C1653-750E-45DE-B85C-23DEE2F8C52C}" sibTransId="{C1F1B436-B9BD-4BF5-A6CF-AC1606B555B2}"/>
    <dgm:cxn modelId="{85D13997-D413-46DD-9EF4-EE82D60547AF}" type="presParOf" srcId="{60ABCF9B-CBE7-4A0D-AD98-56F42A74D884}" destId="{09799DE9-EB54-44CA-83DD-99A3B3061E50}" srcOrd="0" destOrd="0" presId="urn:microsoft.com/office/officeart/2005/8/layout/vList5"/>
    <dgm:cxn modelId="{C4D8710F-EB98-4462-A636-1122AEEFD0A5}" type="presParOf" srcId="{09799DE9-EB54-44CA-83DD-99A3B3061E50}" destId="{9471C57B-1FEA-4A13-8338-E355202BE2BE}" srcOrd="0" destOrd="0" presId="urn:microsoft.com/office/officeart/2005/8/layout/vList5"/>
    <dgm:cxn modelId="{7B1B15A4-9A6E-4A82-8549-D074D242FCBE}" type="presParOf" srcId="{09799DE9-EB54-44CA-83DD-99A3B3061E50}" destId="{3C46DF72-849E-43CD-9A12-EB8065E410FE}" srcOrd="1" destOrd="0" presId="urn:microsoft.com/office/officeart/2005/8/layout/vList5"/>
    <dgm:cxn modelId="{9E6B7482-BECF-4B8B-84B3-2CF60A33552E}" type="presParOf" srcId="{60ABCF9B-CBE7-4A0D-AD98-56F42A74D884}" destId="{3754D254-23ED-4DE1-841C-701E04151440}" srcOrd="1" destOrd="0" presId="urn:microsoft.com/office/officeart/2005/8/layout/vList5"/>
    <dgm:cxn modelId="{F1956D6E-2B5A-4E58-833B-35E88B52C4B3}" type="presParOf" srcId="{60ABCF9B-CBE7-4A0D-AD98-56F42A74D884}" destId="{3B74F60B-CF4B-4E7A-981E-F68458225871}" srcOrd="2" destOrd="0" presId="urn:microsoft.com/office/officeart/2005/8/layout/vList5"/>
    <dgm:cxn modelId="{C967C62E-5308-440C-BDD2-2EBF85AA0A76}" type="presParOf" srcId="{3B74F60B-CF4B-4E7A-981E-F68458225871}" destId="{48F2B6DC-16F7-4547-A2D9-1006C19C1393}" srcOrd="0" destOrd="0" presId="urn:microsoft.com/office/officeart/2005/8/layout/vList5"/>
    <dgm:cxn modelId="{03B1F20A-A6DA-45A1-A584-08D54C410C26}" type="presParOf" srcId="{3B74F60B-CF4B-4E7A-981E-F68458225871}" destId="{CC737695-E637-416C-ACD2-42EEC5A133FC}" srcOrd="1" destOrd="0" presId="urn:microsoft.com/office/officeart/2005/8/layout/vList5"/>
    <dgm:cxn modelId="{40840734-13B6-4322-98BE-8E9C1BE5B81A}" type="presParOf" srcId="{60ABCF9B-CBE7-4A0D-AD98-56F42A74D884}" destId="{875F606D-BEC0-42BD-9C84-919B605B167F}" srcOrd="3" destOrd="0" presId="urn:microsoft.com/office/officeart/2005/8/layout/vList5"/>
    <dgm:cxn modelId="{368D08A5-384A-47DB-B01F-10B650158316}" type="presParOf" srcId="{60ABCF9B-CBE7-4A0D-AD98-56F42A74D884}" destId="{F708F144-8D9A-49AD-A051-47156925589B}" srcOrd="4" destOrd="0" presId="urn:microsoft.com/office/officeart/2005/8/layout/vList5"/>
    <dgm:cxn modelId="{DDC8F9F5-915C-43C3-A544-0433A391E72E}" type="presParOf" srcId="{F708F144-8D9A-49AD-A051-47156925589B}" destId="{31391FEF-BD86-4D87-ACD6-7FAD304C42C7}" srcOrd="0" destOrd="0" presId="urn:microsoft.com/office/officeart/2005/8/layout/vList5"/>
    <dgm:cxn modelId="{FE0F5E82-234A-47D4-BC5C-B5AF75B6672A}" type="presParOf" srcId="{F708F144-8D9A-49AD-A051-47156925589B}" destId="{4FB2DFC2-6B79-48CE-B524-5E734F0F30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0.2616</cdr:x>
      <cdr:y>0.60206</cdr:y>
    </cdr:from>
    <cdr:to>
      <cdr:x>0.35561</cdr:x>
      <cdr:y>0.66227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4211" y="2880320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21,4%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0.19323</cdr:x>
      <cdr:y>0.40639</cdr:y>
    </cdr:from>
    <cdr:to>
      <cdr:x>0.28724</cdr:x>
      <cdr:y>0.4666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28147" y="194421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78,6%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0.4368</cdr:x>
      <cdr:y>0.39134</cdr:y>
    </cdr:from>
    <cdr:to>
      <cdr:x>0.53081</cdr:x>
      <cdr:y>0.45155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80375" y="187220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89,9%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0.49652</cdr:x>
      <cdr:y>0.66227</cdr:y>
    </cdr:from>
    <cdr:to>
      <cdr:x>0.59053</cdr:x>
      <cdr:y>0.72248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83576" y="3168352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10,1%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0.68037</cdr:x>
      <cdr:y>0.39134</cdr:y>
    </cdr:from>
    <cdr:to>
      <cdr:x>0.77437</cdr:x>
      <cdr:y>0.45155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32603" y="187220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91,4%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0.75728</cdr:x>
      <cdr:y>0.67732</cdr:y>
    </cdr:from>
    <cdr:to>
      <cdr:x>0.85129</cdr:x>
      <cdr:y>0.73753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380675" y="3240360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8,6%</a:t>
          </a:r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0.38576</cdr:x>
      <cdr:y>0.13357</cdr:y>
    </cdr:from>
    <cdr:to>
      <cdr:x>0.49635</cdr:x>
      <cdr:y>0.21481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841547">
          <a:off x="3277787" y="644421"/>
          <a:ext cx="939691" cy="3919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0.55525</cdr:x>
      <cdr:y>0.22312</cdr:y>
    </cdr:from>
    <cdr:to>
      <cdr:x>0.66584</cdr:x>
      <cdr:y>0.30436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841547">
          <a:off x="4717948" y="1076468"/>
          <a:ext cx="939691" cy="3919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0.40716</cdr:x>
      <cdr:y>0.0597</cdr:y>
    </cdr:from>
    <cdr:to>
      <cdr:x>0.48343</cdr:x>
      <cdr:y>0.1194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59601" y="28803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19,5%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0.58512</cdr:x>
      <cdr:y>0.16418</cdr:y>
    </cdr:from>
    <cdr:to>
      <cdr:x>0.6614</cdr:x>
      <cdr:y>0.22388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71769" y="79208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19,3%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0.1049</cdr:x>
      <cdr:y>0.89474</cdr:y>
    </cdr:from>
    <cdr:to>
      <cdr:x>0.19203</cdr:x>
      <cdr:y>0.93699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0199" y="4896544"/>
          <a:ext cx="648072" cy="231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НДФЛ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0.26948</cdr:x>
      <cdr:y>0.88158</cdr:y>
    </cdr:from>
    <cdr:to>
      <cdr:x>0.35662</cdr:x>
      <cdr:y>0.92383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04335" y="4824536"/>
          <a:ext cx="648072" cy="231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ЕНВД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0.4147</cdr:x>
      <cdr:y>0.86842</cdr:y>
    </cdr:from>
    <cdr:to>
      <cdr:x>0.60833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84455" y="4752528"/>
          <a:ext cx="144016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Аренда муниципального имущества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0.61802</cdr:x>
      <cdr:y>0.88158</cdr:y>
    </cdr:from>
    <cdr:to>
      <cdr:x>0.72451</cdr:x>
      <cdr:y>0.93421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96623" y="482453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Штрафы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0.79228</cdr:x>
      <cdr:y>0.88158</cdr:y>
    </cdr:from>
    <cdr:to>
      <cdr:x>0.87942</cdr:x>
      <cdr:y>0.92383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892767" y="4824536"/>
          <a:ext cx="648072" cy="231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УСН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0.08994</cdr:x>
      <cdr:y>0.22368</cdr:y>
    </cdr:from>
    <cdr:to>
      <cdr:x>0.2158</cdr:x>
      <cdr:y>0.30263</cdr:y>
    </cdr:to>
    <cdr:sp macro="" textlink="">
      <cdr:nvSpPr>
        <cdr:cNvPr id="7" name="Стрелка вниз 6"/>
        <cdr:cNvSpPr/>
      </cdr:nvSpPr>
      <cdr:spPr>
        <a:xfrm xmlns:a="http://schemas.openxmlformats.org/drawingml/2006/main" rot="10800000">
          <a:off x="668958" y="1224136"/>
          <a:ext cx="936104" cy="43204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5400000" vertOverflow="clip" vert="vert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0.26421</cdr:x>
      <cdr:y>0.60526</cdr:y>
    </cdr:from>
    <cdr:to>
      <cdr:x>0.39007</cdr:x>
      <cdr:y>0.68421</cdr:y>
    </cdr:to>
    <cdr:sp macro="" textlink="">
      <cdr:nvSpPr>
        <cdr:cNvPr id="8" name="Стрелка вниз 7"/>
        <cdr:cNvSpPr/>
      </cdr:nvSpPr>
      <cdr:spPr>
        <a:xfrm xmlns:a="http://schemas.openxmlformats.org/drawingml/2006/main">
          <a:off x="1965102" y="3312368"/>
          <a:ext cx="936104" cy="432048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3">
            <a:lumMod val="75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vertOverflow="clip" vert="horz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0.43847</cdr:x>
      <cdr:y>0.63158</cdr:y>
    </cdr:from>
    <cdr:to>
      <cdr:x>0.56433</cdr:x>
      <cdr:y>0.71053</cdr:y>
    </cdr:to>
    <cdr:sp macro="" textlink="">
      <cdr:nvSpPr>
        <cdr:cNvPr id="12" name="Стрелка вниз 11"/>
        <cdr:cNvSpPr/>
      </cdr:nvSpPr>
      <cdr:spPr>
        <a:xfrm xmlns:a="http://schemas.openxmlformats.org/drawingml/2006/main">
          <a:off x="3261246" y="3456384"/>
          <a:ext cx="936104" cy="432048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6">
            <a:lumMod val="75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vertOverflow="clip" vert="horz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0.60306</cdr:x>
      <cdr:y>0.65789</cdr:y>
    </cdr:from>
    <cdr:to>
      <cdr:x>0.72892</cdr:x>
      <cdr:y>0.73684</cdr:y>
    </cdr:to>
    <cdr:sp macro="" textlink="">
      <cdr:nvSpPr>
        <cdr:cNvPr id="14" name="Стрелка вниз 13"/>
        <cdr:cNvSpPr/>
      </cdr:nvSpPr>
      <cdr:spPr>
        <a:xfrm xmlns:a="http://schemas.openxmlformats.org/drawingml/2006/main" rot="10800000">
          <a:off x="4485382" y="3600400"/>
          <a:ext cx="936104" cy="432048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5400000" vertOverflow="clip" vert="vert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0.77733</cdr:x>
      <cdr:y>0.68421</cdr:y>
    </cdr:from>
    <cdr:to>
      <cdr:x>0.90319</cdr:x>
      <cdr:y>0.76316</cdr:y>
    </cdr:to>
    <cdr:sp macro="" textlink="">
      <cdr:nvSpPr>
        <cdr:cNvPr id="16" name="Стрелка вниз 15"/>
        <cdr:cNvSpPr/>
      </cdr:nvSpPr>
      <cdr:spPr>
        <a:xfrm xmlns:a="http://schemas.openxmlformats.org/drawingml/2006/main">
          <a:off x="5781526" y="3744416"/>
          <a:ext cx="936104" cy="432048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vertOverflow="clip" vert="horz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0.11899</cdr:x>
      <cdr:y>0.25</cdr:y>
    </cdr:from>
    <cdr:to>
      <cdr:x>0.2158</cdr:x>
      <cdr:y>0.31579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84982" y="1368152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+1,8%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0.29325</cdr:x>
      <cdr:y>0.60526</cdr:y>
    </cdr:from>
    <cdr:to>
      <cdr:x>0.39007</cdr:x>
      <cdr:y>0.67105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181126" y="331236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 smtClean="0"/>
            <a:t>-8</a:t>
          </a:r>
          <a:r>
            <a:rPr lang="ru-RU" sz="1100" b="1" dirty="0" smtClean="0"/>
            <a:t>,5%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0.45784</cdr:x>
      <cdr:y>0.63158</cdr:y>
    </cdr:from>
    <cdr:to>
      <cdr:x>0.55465</cdr:x>
      <cdr:y>0.69737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405262" y="345638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 smtClean="0"/>
            <a:t>-27,2</a:t>
          </a:r>
          <a:r>
            <a:rPr lang="ru-RU" sz="1100" b="1" dirty="0" smtClean="0"/>
            <a:t>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0.6321</cdr:x>
      <cdr:y>0.68421</cdr:y>
    </cdr:from>
    <cdr:to>
      <cdr:x>0.72892</cdr:x>
      <cdr:y>0.75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701406" y="3744416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+1,8%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0.79669</cdr:x>
      <cdr:y>0.68421</cdr:y>
    </cdr:from>
    <cdr:to>
      <cdr:x>0.8935</cdr:x>
      <cdr:y>0.75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925542" y="3744416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-11,5%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0.05122</cdr:x>
      <cdr:y>0</cdr:y>
    </cdr:from>
    <cdr:to>
      <cdr:x>0.23516</cdr:x>
      <cdr:y>0.19737</cdr:y>
    </cdr:to>
    <cdr:sp macro="" textlink="">
      <cdr:nvSpPr>
        <cdr:cNvPr id="23" name="Скругленная прямоугольная выноска 22"/>
        <cdr:cNvSpPr/>
      </cdr:nvSpPr>
      <cdr:spPr>
        <a:xfrm xmlns:a="http://schemas.openxmlformats.org/drawingml/2006/main">
          <a:off x="380926" y="0"/>
          <a:ext cx="1368152" cy="1080120"/>
        </a:xfrm>
        <a:prstGeom xmlns:a="http://schemas.openxmlformats.org/drawingml/2006/main" prst="wedgeRoundRectCallout">
          <a:avLst>
            <a:gd name="adj1" fmla="val -3344"/>
            <a:gd name="adj2" fmla="val 61709"/>
            <a:gd name="adj3" fmla="val 16667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В связи с погашением задолженности прошлых лет</a:t>
          </a:r>
          <a:endParaRPr lang="ru-RU" dirty="0"/>
        </a:p>
      </cdr:txBody>
    </cdr:sp>
  </cdr:relSizeAnchor>
  <cdr:relSizeAnchor xmlns:cdr="http://schemas.openxmlformats.org/drawingml/2006/chartDrawing">
    <cdr:from>
      <cdr:x>0.20612</cdr:x>
      <cdr:y>0.25641</cdr:y>
    </cdr:from>
    <cdr:to>
      <cdr:x>0.39615</cdr:x>
      <cdr:y>0.49224</cdr:y>
    </cdr:to>
    <cdr:sp macro="" textlink="">
      <cdr:nvSpPr>
        <cdr:cNvPr id="24" name="Скругленная прямоугольная выноска 23"/>
        <cdr:cNvSpPr/>
      </cdr:nvSpPr>
      <cdr:spPr>
        <a:xfrm xmlns:a="http://schemas.openxmlformats.org/drawingml/2006/main">
          <a:off x="1533054" y="1440160"/>
          <a:ext cx="1413406" cy="1324568"/>
        </a:xfrm>
        <a:prstGeom xmlns:a="http://schemas.openxmlformats.org/drawingml/2006/main" prst="wedgeRoundRectCallout">
          <a:avLst>
            <a:gd name="adj1" fmla="val 13501"/>
            <a:gd name="adj2" fmla="val 94556"/>
            <a:gd name="adj3" fmla="val 16667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В связи с уменьшением налоговой базы (закрытие торговых точек)</a:t>
          </a:r>
          <a:endParaRPr lang="ru-RU" dirty="0"/>
        </a:p>
      </cdr:txBody>
    </cdr:sp>
  </cdr:relSizeAnchor>
  <cdr:relSizeAnchor xmlns:cdr="http://schemas.openxmlformats.org/drawingml/2006/chartDrawing">
    <cdr:from>
      <cdr:x>0.40943</cdr:x>
      <cdr:y>0.25641</cdr:y>
    </cdr:from>
    <cdr:to>
      <cdr:x>0.58978</cdr:x>
      <cdr:y>0.49224</cdr:y>
    </cdr:to>
    <cdr:sp macro="" textlink="">
      <cdr:nvSpPr>
        <cdr:cNvPr id="25" name="Скругленная прямоугольная выноска 24"/>
        <cdr:cNvSpPr/>
      </cdr:nvSpPr>
      <cdr:spPr>
        <a:xfrm xmlns:a="http://schemas.openxmlformats.org/drawingml/2006/main">
          <a:off x="3045222" y="1440160"/>
          <a:ext cx="1341398" cy="1324568"/>
        </a:xfrm>
        <a:prstGeom xmlns:a="http://schemas.openxmlformats.org/drawingml/2006/main" prst="wedgeRoundRectCallout">
          <a:avLst>
            <a:gd name="adj1" fmla="val -171"/>
            <a:gd name="adj2" fmla="val 106388"/>
            <a:gd name="adj3" fmla="val 16667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В связи с уменьшением арендуемых площадей</a:t>
          </a:r>
          <a:endParaRPr lang="ru-RU" dirty="0"/>
        </a:p>
      </cdr:txBody>
    </cdr:sp>
  </cdr:relSizeAnchor>
  <cdr:relSizeAnchor xmlns:cdr="http://schemas.openxmlformats.org/drawingml/2006/chartDrawing">
    <cdr:from>
      <cdr:x>0.60306</cdr:x>
      <cdr:y>0.25641</cdr:y>
    </cdr:from>
    <cdr:to>
      <cdr:x>0.80277</cdr:x>
      <cdr:y>0.49224</cdr:y>
    </cdr:to>
    <cdr:sp macro="" textlink="">
      <cdr:nvSpPr>
        <cdr:cNvPr id="26" name="Скругленная прямоугольная выноска 25"/>
        <cdr:cNvSpPr/>
      </cdr:nvSpPr>
      <cdr:spPr>
        <a:xfrm xmlns:a="http://schemas.openxmlformats.org/drawingml/2006/main">
          <a:off x="4485382" y="1440160"/>
          <a:ext cx="1485414" cy="1324568"/>
        </a:xfrm>
        <a:prstGeom xmlns:a="http://schemas.openxmlformats.org/drawingml/2006/main" prst="wedgeRoundRectCallout">
          <a:avLst>
            <a:gd name="adj1" fmla="val -19813"/>
            <a:gd name="adj2" fmla="val 113168"/>
            <a:gd name="adj3" fmla="val 16667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В связи с изменением законодательства</a:t>
          </a:r>
          <a:endParaRPr lang="ru-RU" dirty="0"/>
        </a:p>
      </cdr:txBody>
    </cdr:sp>
  </cdr:relSizeAnchor>
  <cdr:relSizeAnchor xmlns:cdr="http://schemas.openxmlformats.org/drawingml/2006/chartDrawing">
    <cdr:from>
      <cdr:x>0.81245</cdr:x>
      <cdr:y>0.25641</cdr:y>
    </cdr:from>
    <cdr:to>
      <cdr:x>0.9964</cdr:x>
      <cdr:y>0.49224</cdr:y>
    </cdr:to>
    <cdr:sp macro="" textlink="">
      <cdr:nvSpPr>
        <cdr:cNvPr id="27" name="Скругленная прямоугольная выноска 26"/>
        <cdr:cNvSpPr/>
      </cdr:nvSpPr>
      <cdr:spPr>
        <a:xfrm xmlns:a="http://schemas.openxmlformats.org/drawingml/2006/main">
          <a:off x="6042804" y="1440160"/>
          <a:ext cx="1368152" cy="1324568"/>
        </a:xfrm>
        <a:prstGeom xmlns:a="http://schemas.openxmlformats.org/drawingml/2006/main" prst="wedgeRoundRectCallout">
          <a:avLst>
            <a:gd name="adj1" fmla="val -32077"/>
            <a:gd name="adj2" fmla="val 122795"/>
            <a:gd name="adj3" fmla="val 16667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В связи с переходом на другой специальный налоговый режим</a:t>
          </a:r>
          <a:endParaRPr lang="ru-RU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A6AB83-AF23-4E15-9A86-BB087DB1BFCD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B8DE87-36A8-42C5-96DD-45A6C714F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9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10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1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gi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gif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koig_finupr@mail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image" Target="../media/image2.gif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5661248"/>
            <a:ext cx="7205862" cy="648072"/>
          </a:xfrm>
        </p:spPr>
        <p:txBody>
          <a:bodyPr>
            <a:normAutofit/>
          </a:bodyPr>
          <a:lstStyle/>
          <a:p>
            <a:pPr algn="r"/>
            <a:r>
              <a:rPr lang="ru-RU" smtClean="0"/>
              <a:t>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632848" cy="26642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«Бюджет для граждан»   по исполнению бюджета муниципального образования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муниципального района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«Койгородский» за 2016 год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91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313"/>
            <a:ext cx="8786844" cy="873572"/>
          </a:xfrm>
          <a:effectLst/>
        </p:spPr>
        <p:txBody>
          <a:bodyPr/>
          <a:lstStyle/>
          <a:p>
            <a:pPr algn="ctr"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невыполнения планов по доходам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44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4"/>
          <p:cNvSpPr txBox="1"/>
          <p:nvPr/>
        </p:nvSpPr>
        <p:spPr>
          <a:xfrm>
            <a:off x="229152" y="1988840"/>
            <a:ext cx="8712968" cy="2246769"/>
          </a:xfrm>
          <a:prstGeom prst="rect">
            <a:avLst/>
          </a:prstGeom>
          <a:solidFill>
            <a:schemeClr val="lt1">
              <a:alpha val="63000"/>
            </a:schemeClr>
          </a:solidFill>
          <a:ln>
            <a:solidFill>
              <a:srgbClr val="0066FF">
                <a:alpha val="24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1" dirty="0"/>
              <a:t>по которым отклонение составляет 10 % и более: </a:t>
            </a:r>
            <a:endParaRPr lang="ru-RU" sz="1400" b="1" i="1" dirty="0" smtClean="0"/>
          </a:p>
          <a:p>
            <a:endParaRPr lang="ru-RU" sz="1400" dirty="0" smtClean="0"/>
          </a:p>
          <a:p>
            <a:pPr algn="just"/>
            <a:r>
              <a:rPr lang="ru-RU" sz="1400" i="1" u="sng" dirty="0">
                <a:solidFill>
                  <a:schemeClr val="accent6">
                    <a:lumMod val="50000"/>
                  </a:schemeClr>
                </a:solidFill>
              </a:rPr>
              <a:t>субсидии бюджетам бюджетной системы РФ (межбюджетные трансферты)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– исполнение составило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67,1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% </a:t>
            </a:r>
          </a:p>
          <a:p>
            <a:r>
              <a:rPr lang="ru-RU" sz="1400" dirty="0" smtClean="0"/>
              <a:t>• субсидии на обеспечение мероприятий по переселению </a:t>
            </a:r>
            <a:r>
              <a:rPr lang="ru-RU" sz="1400" dirty="0"/>
              <a:t>граждан из аварийного </a:t>
            </a:r>
            <a:r>
              <a:rPr lang="ru-RU" sz="1400" dirty="0" smtClean="0"/>
              <a:t>жилищного фонда поступили не в </a:t>
            </a:r>
            <a:r>
              <a:rPr lang="ru-RU" sz="1400" dirty="0"/>
              <a:t>полном объеме</a:t>
            </a:r>
            <a:r>
              <a:rPr lang="ru-RU" sz="1400" dirty="0" smtClean="0"/>
              <a:t>, в связи с отсутствием</a:t>
            </a:r>
            <a:r>
              <a:rPr lang="ru-RU" sz="1400" dirty="0"/>
              <a:t> </a:t>
            </a:r>
            <a:r>
              <a:rPr lang="ru-RU" sz="1400" dirty="0" smtClean="0"/>
              <a:t>заявок </a:t>
            </a:r>
            <a:r>
              <a:rPr lang="ru-RU" sz="1400" dirty="0"/>
              <a:t>на </a:t>
            </a:r>
            <a:r>
              <a:rPr lang="ru-RU" sz="1400" dirty="0" smtClean="0"/>
              <a:t>получение данных субсидий. Так </a:t>
            </a:r>
            <a:r>
              <a:rPr lang="ru-RU" sz="1400" dirty="0"/>
              <a:t>как </a:t>
            </a:r>
            <a:r>
              <a:rPr lang="ru-RU" sz="1400" dirty="0" smtClean="0"/>
              <a:t>только во второй половине </a:t>
            </a:r>
            <a:r>
              <a:rPr lang="ru-RU" sz="1400" dirty="0"/>
              <a:t>2016 </a:t>
            </a:r>
            <a:r>
              <a:rPr lang="ru-RU" sz="1400" dirty="0" smtClean="0"/>
              <a:t>года были проведены конкурсные процедуры по выбору подрядных организаций, начаты строительные работы.</a:t>
            </a:r>
            <a:endParaRPr lang="ru-RU" sz="1400" dirty="0"/>
          </a:p>
          <a:p>
            <a:pPr algn="just"/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660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3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662682" y="225514"/>
            <a:ext cx="781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РФ в 2016 году.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04050316"/>
              </p:ext>
            </p:extLst>
          </p:nvPr>
        </p:nvGraphicFramePr>
        <p:xfrm>
          <a:off x="-252536" y="458095"/>
          <a:ext cx="3888432" cy="5816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934392"/>
              </p:ext>
            </p:extLst>
          </p:nvPr>
        </p:nvGraphicFramePr>
        <p:xfrm>
          <a:off x="2262188" y="1628800"/>
          <a:ext cx="6096000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14068"/>
                <a:gridCol w="14819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Целевые средства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215 194,5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в том числе: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 выплаты населению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16 700,4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дорожная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3 231,6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в образовании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150 604,0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поддержка малого и среднего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3 732,8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 вложения в объекты муниципальной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36 784,9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4 140,8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157240"/>
              </p:ext>
            </p:extLst>
          </p:nvPr>
        </p:nvGraphicFramePr>
        <p:xfrm>
          <a:off x="2262188" y="544522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068"/>
                <a:gridCol w="14819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62 381,0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82698" y="1126927"/>
            <a:ext cx="133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277 575,5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24328" y="134076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413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27" y="227024"/>
            <a:ext cx="7836971" cy="1185752"/>
          </a:xfrm>
        </p:spPr>
        <p:txBody>
          <a:bodyPr/>
          <a:lstStyle/>
          <a:p>
            <a:pPr algn="ctr">
              <a:buNone/>
            </a:pP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 бюджет района не в полном</a:t>
            </a:r>
            <a:br>
              <a:rPr lang="ru-RU" sz="2000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объеме поступили средства от других бюджетов бюджетной системы  Российской Федерации в размере: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2875" y="1340768"/>
            <a:ext cx="8858251" cy="4896544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субсидия бюджетам муниципальных районов на обеспечение мероприятий по переселению граждан из аварийного жилищного фонда в сумме 23 719,0 тыс. руб.,</a:t>
            </a:r>
          </a:p>
          <a:p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субвенция на  строительство, приобретение, реконструкцию, ремонт жилых помещений для обеспечения детей – сирот и детей, оставшихся без попечения родителей, лиц из числа детей – сирот и детей, оставшихся без попечения родителей, жилыми помещениями по договорам найма специализированных жилых помещений в сумме 200,7 тыс. руб.</a:t>
            </a:r>
          </a:p>
          <a:p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субвенция на осуществление  государственного полномочия Республики Коми по  организации проведения на территории соответствующего муниципального образования мероприятий по отлову и содержанию безнадзорных животных в сумме 9,1 тыс. руб. </a:t>
            </a:r>
          </a:p>
          <a:p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субвенция на проведение Всероссийской сельскохозяйственной переписи в 2016 году за счет средств, поступающих из федерального бюджета в сумме 116,3 тыс. руб.</a:t>
            </a:r>
            <a:endParaRPr lang="ru-RU" sz="1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337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27" y="227024"/>
            <a:ext cx="7836971" cy="825712"/>
          </a:xfrm>
        </p:spPr>
        <p:txBody>
          <a:bodyPr/>
          <a:lstStyle/>
          <a:p>
            <a:pPr algn="ctr"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Структура налоговых и неналоговых доходов бюджета МО МР «Койгородский» в 2016 году</a:t>
            </a:r>
            <a:b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1318879"/>
              </p:ext>
            </p:extLst>
          </p:nvPr>
        </p:nvGraphicFramePr>
        <p:xfrm>
          <a:off x="107504" y="1268760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3608" y="6093296"/>
            <a:ext cx="7314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Налоговые и неналоговые доходы всего -112 476,0 тыс. руб.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956376" y="98072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тыс.руб.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329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3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662682" y="225514"/>
            <a:ext cx="781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по основным доходным источникам бюджета МО МР «Койгородский» в 2016 году.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636617456"/>
              </p:ext>
            </p:extLst>
          </p:nvPr>
        </p:nvGraphicFramePr>
        <p:xfrm>
          <a:off x="689436" y="1052736"/>
          <a:ext cx="743771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583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17557" cy="1143000"/>
          </a:xfrm>
        </p:spPr>
        <p:txBody>
          <a:bodyPr/>
          <a:lstStyle/>
          <a:p>
            <a:pPr algn="ctr">
              <a:buNone/>
            </a:pPr>
            <a:r>
              <a:rPr lang="ru-RU" altLang="ru-RU" sz="22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наполняемость бюджетов сельских поселений Койгородского района за </a:t>
            </a:r>
            <a:r>
              <a:rPr lang="ru-RU" altLang="ru-RU" sz="22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altLang="ru-RU" sz="22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2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4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794807"/>
              </p:ext>
            </p:extLst>
          </p:nvPr>
        </p:nvGraphicFramePr>
        <p:xfrm>
          <a:off x="387975" y="1052736"/>
          <a:ext cx="8368050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Лист" r:id="rId7" imgW="6267354" imgH="3571830" progId="Excel.Sheet.12">
                  <p:embed/>
                </p:oleObj>
              </mc:Choice>
              <mc:Fallback>
                <p:oleObj name="Лист" r:id="rId7" imgW="6267354" imgH="3571830" progId="Excel.Sheet.12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75" y="1052736"/>
                        <a:ext cx="8368050" cy="5328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6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900" y="301372"/>
            <a:ext cx="7512499" cy="895380"/>
          </a:xfrm>
        </p:spPr>
        <p:txBody>
          <a:bodyPr/>
          <a:lstStyle/>
          <a:p>
            <a:pPr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мероприятий по проведению сплошной инвентаризации на территории МО МР «Койгородский»</a:t>
            </a:r>
            <a:b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6996" y="107156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61051"/>
              </p:ext>
            </p:extLst>
          </p:nvPr>
        </p:nvGraphicFramePr>
        <p:xfrm>
          <a:off x="539550" y="1221188"/>
          <a:ext cx="8461575" cy="535190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592290"/>
                <a:gridCol w="1008112"/>
                <a:gridCol w="1008112"/>
                <a:gridCol w="999757"/>
                <a:gridCol w="988010"/>
                <a:gridCol w="988010"/>
                <a:gridCol w="877284"/>
              </a:tblGrid>
              <a:tr h="1758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Отчетный период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  <a:tr h="527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01.10.2013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01.01.2014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01.01.2015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01.01.2016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01.01.2017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01.04.17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  <a:tr h="705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 охвата территории МО мероприятиями по проведению сплошной инвентаризации, 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  <a:tr h="4409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Число выявленных неучтенных объектов всего, единиц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1638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1638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1638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  <a:tr h="705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200">
                          <a:effectLst/>
                        </a:rPr>
                        <a:t>Здания, сооружения, объекты незавершенного строительства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  <a:tr h="351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них: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объекты жилого фонда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  <a:tr h="1758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200">
                          <a:effectLst/>
                        </a:rPr>
                        <a:t>Земельные участки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  <a:tr h="12699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общего числа выявленных объектов недвижимого имущества (из стр.3) – число объектов, на которые оформлена государственная регистрация прав всего, единиц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  <a:tr h="5275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200">
                          <a:effectLst/>
                        </a:rPr>
                        <a:t>зарегистрированных на физических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  <a:tr h="351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2) зарегистрированных на юридических лиц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6" marR="641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0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3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4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822472"/>
              </p:ext>
            </p:extLst>
          </p:nvPr>
        </p:nvGraphicFramePr>
        <p:xfrm>
          <a:off x="247650" y="1311813"/>
          <a:ext cx="8648700" cy="465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Лист" r:id="rId7" imgW="8648576" imgH="4657770" progId="Excel.Sheet.12">
                  <p:embed/>
                </p:oleObj>
              </mc:Choice>
              <mc:Fallback>
                <p:oleObj name="Лист" r:id="rId7" imgW="8648576" imgH="4657770" progId="Excel.Shee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311813"/>
                        <a:ext cx="8648700" cy="465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02144" y="229364"/>
            <a:ext cx="8781313" cy="11430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buFont typeface="Georgia" pitchFamily="18" charset="0"/>
              <a:buNone/>
            </a:pPr>
            <a:r>
              <a:rPr lang="ru-RU" altLang="ru-RU" sz="24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сплошной инвентаризации имущества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313"/>
            <a:ext cx="8786844" cy="873572"/>
          </a:xfrm>
          <a:effectLst/>
        </p:spPr>
        <p:txBody>
          <a:bodyPr/>
          <a:lstStyle/>
          <a:p>
            <a:pPr algn="ctr"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МО МР «</a:t>
            </a:r>
            <a:r>
              <a:rPr 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Койгородский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разрезе отраслей в 2016 году.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44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4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14289"/>
              </p:ext>
            </p:extLst>
          </p:nvPr>
        </p:nvGraphicFramePr>
        <p:xfrm>
          <a:off x="971550" y="1125538"/>
          <a:ext cx="7748588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Лист" r:id="rId7" imgW="8458132" imgH="5105430" progId="Excel.Sheet.12">
                  <p:embed/>
                </p:oleObj>
              </mc:Choice>
              <mc:Fallback>
                <p:oleObj name="Лист" r:id="rId7" imgW="8458132" imgH="510543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125538"/>
                        <a:ext cx="7748588" cy="4679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58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75186"/>
            <a:ext cx="8786844" cy="873572"/>
          </a:xfrm>
          <a:effectLst/>
        </p:spPr>
        <p:txBody>
          <a:bodyPr/>
          <a:lstStyle/>
          <a:p>
            <a:pPr algn="ctr"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невыполнения планов по расходам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44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4"/>
          <p:cNvSpPr txBox="1"/>
          <p:nvPr/>
        </p:nvSpPr>
        <p:spPr>
          <a:xfrm>
            <a:off x="345275" y="1772816"/>
            <a:ext cx="8572853" cy="2893100"/>
          </a:xfrm>
          <a:prstGeom prst="rect">
            <a:avLst/>
          </a:prstGeom>
          <a:solidFill>
            <a:schemeClr val="lt1">
              <a:alpha val="63000"/>
            </a:schemeClr>
          </a:solidFill>
          <a:ln>
            <a:solidFill>
              <a:srgbClr val="0066FF">
                <a:alpha val="24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1" dirty="0"/>
              <a:t>по которым отклонение составляет 10 % и более: </a:t>
            </a:r>
            <a:endParaRPr lang="ru-RU" sz="1400" b="1" i="1" dirty="0" smtClean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400" i="1" u="sng" dirty="0">
                <a:solidFill>
                  <a:schemeClr val="accent6">
                    <a:lumMod val="50000"/>
                  </a:schemeClr>
                </a:solidFill>
              </a:rPr>
              <a:t>национальная экономика раздел 0400 – исполнен на </a:t>
            </a:r>
            <a:r>
              <a:rPr lang="ru-RU" sz="1400" i="1" u="sng" dirty="0" smtClean="0">
                <a:solidFill>
                  <a:schemeClr val="accent6">
                    <a:lumMod val="50000"/>
                  </a:schemeClr>
                </a:solidFill>
              </a:rPr>
              <a:t>68,1 </a:t>
            </a:r>
            <a:r>
              <a:rPr lang="ru-RU" sz="1400" i="1" u="sng" dirty="0">
                <a:solidFill>
                  <a:schemeClr val="accent6">
                    <a:lumMod val="50000"/>
                  </a:schemeClr>
                </a:solidFill>
              </a:rPr>
              <a:t>% </a:t>
            </a:r>
            <a:endParaRPr lang="ru-RU" sz="1400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Не в полном объеме освоены средства муниципального дорожного фонда запланированные на строительство подъездной дороги к средней общеобразовательной школе с. Койгородок.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Проектная документация проходит государственную экспертизу.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i="1" u="sng" dirty="0" smtClean="0">
                <a:solidFill>
                  <a:schemeClr val="accent6">
                    <a:lumMod val="50000"/>
                  </a:schemeClr>
                </a:solidFill>
              </a:rPr>
              <a:t>жилищно-коммунальное </a:t>
            </a:r>
            <a:r>
              <a:rPr lang="ru-RU" sz="1400" i="1" u="sng" dirty="0">
                <a:solidFill>
                  <a:schemeClr val="accent6">
                    <a:lumMod val="50000"/>
                  </a:schemeClr>
                </a:solidFill>
              </a:rPr>
              <a:t>хозяйство раздел 0500 – исполнен на </a:t>
            </a:r>
            <a:r>
              <a:rPr lang="ru-RU" sz="1400" i="1" u="sng" dirty="0" smtClean="0">
                <a:solidFill>
                  <a:schemeClr val="accent6">
                    <a:lumMod val="50000"/>
                  </a:schemeClr>
                </a:solidFill>
              </a:rPr>
              <a:t>29,0%</a:t>
            </a:r>
            <a:r>
              <a:rPr lang="ru-RU" sz="1400" dirty="0" smtClean="0"/>
              <a:t> </a:t>
            </a:r>
            <a:endParaRPr lang="ru-RU" sz="1400" dirty="0"/>
          </a:p>
          <a:p>
            <a:r>
              <a:rPr lang="ru-RU" sz="1400" dirty="0" smtClean="0"/>
              <a:t>Не освоены в полном объеме бюджетные ассигнования запланированные на мероприятия </a:t>
            </a:r>
            <a:r>
              <a:rPr lang="ru-RU" sz="1400" dirty="0"/>
              <a:t>по переселению граждан из </a:t>
            </a:r>
            <a:r>
              <a:rPr lang="ru-RU" sz="1400" dirty="0" smtClean="0"/>
              <a:t>ветхого и аварийного жилищного фонда, так </a:t>
            </a:r>
            <a:r>
              <a:rPr lang="ru-RU" sz="1400" dirty="0"/>
              <a:t>как только во второй половине 2016 года были проведены конкурсные процедуры по выбору подрядных организаций, начаты строительные </a:t>
            </a:r>
            <a:r>
              <a:rPr lang="ru-RU" sz="1400" dirty="0" smtClean="0"/>
              <a:t>работы.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445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4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1428728" y="333061"/>
            <a:ext cx="6500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словарь используемых терминов и понятий</a:t>
            </a:r>
          </a:p>
        </p:txBody>
      </p:sp>
      <p:sp>
        <p:nvSpPr>
          <p:cNvPr id="9" name="TextBox 4"/>
          <p:cNvSpPr txBox="1"/>
          <p:nvPr/>
        </p:nvSpPr>
        <p:spPr>
          <a:xfrm>
            <a:off x="288158" y="1196752"/>
            <a:ext cx="8712968" cy="5472608"/>
          </a:xfrm>
          <a:prstGeom prst="rect">
            <a:avLst/>
          </a:prstGeom>
          <a:solidFill>
            <a:schemeClr val="lt1">
              <a:alpha val="63000"/>
            </a:schemeClr>
          </a:solidFill>
          <a:ln>
            <a:solidFill>
              <a:srgbClr val="0066FF">
                <a:alpha val="24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план доходов и расходов на определенный период.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система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всех бюджетов в Российской Федерации: федерального, региональных, местных, государственных внебюджетных фондов. Бюджетная система Республики Коми включает в себя республиканский бюджет Республики Коми и бюджеты муниципальных образований Республики Коми.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объемы денежных средств, предусмотренные в соответствующем финансовом году для исполнения бюджетных обязательств.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кредит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денежные средства, предоставляемые бюджетом другому бюджету бюджетной системы Российской Федерации, юридическому лицу (за исключением государственных (муниципальных) учреждений), иностранному государству, иностранному юридическому лицу на возвратной и возмездной основах.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от населения, организаций, учреждений в бюджет денежные средства в виде: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налогов;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неналоговых поступлений (пошлины, доходы от продажи имущества, штрафы и т.п.);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безвозмездных поступлений;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доходов от предпринимательской деятельности бюджетных организаций. Кредиты, доходы от выпуска ценных бумаг, полученные государством (органами местного самоуправления), не включаются в состав доходов.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дефицита бюджета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средства, привлекаемые в бюджет для покрытия дефицита (кредиты банков, кредиты от других уровней бюджетов, ценные бумаги, иные источники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средства.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 бюджету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29364"/>
            <a:ext cx="8781313" cy="1143000"/>
          </a:xfrm>
        </p:spPr>
        <p:txBody>
          <a:bodyPr/>
          <a:lstStyle/>
          <a:p>
            <a:pPr>
              <a:buNone/>
            </a:pPr>
            <a:r>
              <a:rPr lang="ru-RU" altLang="ru-RU" sz="24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муниципального образования</a:t>
            </a:r>
            <a:r>
              <a:rPr lang="ru-RU" altLang="ru-RU" sz="24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«Койгородский» в 2016 году по </a:t>
            </a:r>
            <a:r>
              <a:rPr lang="ru-RU" altLang="ru-RU" sz="24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отраслям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38293618"/>
              </p:ext>
            </p:extLst>
          </p:nvPr>
        </p:nvGraphicFramePr>
        <p:xfrm>
          <a:off x="539552" y="1412776"/>
          <a:ext cx="821533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308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17828"/>
            <a:ext cx="7572375" cy="1143000"/>
          </a:xfrm>
        </p:spPr>
        <p:txBody>
          <a:bodyPr/>
          <a:lstStyle/>
          <a:p>
            <a:pPr algn="ctr">
              <a:buNone/>
            </a:pPr>
            <a:r>
              <a:rPr lang="ru-RU" altLang="ru-RU" sz="20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отчётного </a:t>
            </a:r>
            <a:r>
              <a:rPr lang="ru-RU" altLang="ru-RU" sz="20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МО МР «Койгородский» </a:t>
            </a:r>
            <a:r>
              <a:rPr lang="ru-RU" altLang="ru-RU" sz="20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направлениям в </a:t>
            </a:r>
            <a:r>
              <a:rPr lang="ru-RU" altLang="ru-RU" sz="20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сравнении 2016 </a:t>
            </a:r>
            <a:r>
              <a:rPr lang="ru-RU" altLang="ru-RU" sz="20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20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2015 годом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92189218"/>
              </p:ext>
            </p:extLst>
          </p:nvPr>
        </p:nvGraphicFramePr>
        <p:xfrm>
          <a:off x="330858" y="1196752"/>
          <a:ext cx="835356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6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4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13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422308"/>
              </p:ext>
            </p:extLst>
          </p:nvPr>
        </p:nvGraphicFramePr>
        <p:xfrm>
          <a:off x="142844" y="1428736"/>
          <a:ext cx="8643998" cy="5372938"/>
        </p:xfrm>
        <a:graphic>
          <a:graphicData uri="http://schemas.openxmlformats.org/drawingml/2006/table">
            <a:tbl>
              <a:tblPr/>
              <a:tblGrid>
                <a:gridCol w="3583616"/>
                <a:gridCol w="2488614"/>
                <a:gridCol w="2571768"/>
              </a:tblGrid>
              <a:tr h="1049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Категория работников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Установленный целевой показатель СЗП на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2016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год,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Фактическое значение СЗП за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2016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год, руб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. с учетом льгот по  оплате ЖКУ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Педагогические работники муниципальных организаций общего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35 824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38 576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Педагогические работники муниципальных организаций дошкольного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27 453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28 515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Педагогические работники муниципальных организаций дополнительного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26 193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27 131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Работники учреждений культуры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23 006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23 271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Педагогические работники дополнительного образования в сфере культуры (ДШИ)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29 272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33 514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4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857224" y="357166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Указа Президента РФ от 7 мая 2012 года № 596 (майские указы)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3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65501"/>
              </p:ext>
            </p:extLst>
          </p:nvPr>
        </p:nvGraphicFramePr>
        <p:xfrm>
          <a:off x="357159" y="1643050"/>
          <a:ext cx="8143930" cy="4983251"/>
        </p:xfrm>
        <a:graphic>
          <a:graphicData uri="http://schemas.openxmlformats.org/drawingml/2006/table">
            <a:tbl>
              <a:tblPr/>
              <a:tblGrid>
                <a:gridCol w="469841"/>
                <a:gridCol w="2975668"/>
                <a:gridCol w="1461731"/>
                <a:gridCol w="1618345"/>
                <a:gridCol w="1618345"/>
              </a:tblGrid>
              <a:tr h="12323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Наименование муниципального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 данным годового отчета на 01.01.2015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 данным годового отчета на 01.01.2016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 данным годового отчета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01.01.2017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МО МР "</a:t>
                      </a:r>
                      <a:r>
                        <a:rPr lang="ru-RU" sz="17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Койгородский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490,4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МО СП "Койгородок"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292,8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329,8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МО СП "</a:t>
                      </a:r>
                      <a:r>
                        <a:rPr lang="ru-RU" sz="1700" b="1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Койдин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365,6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МО СП "</a:t>
                      </a:r>
                      <a:r>
                        <a:rPr lang="ru-RU" sz="1700" b="1" i="0" u="none" strike="noStrike" dirty="0" err="1" smtClean="0">
                          <a:solidFill>
                            <a:srgbClr val="000000"/>
                          </a:solidFill>
                          <a:latin typeface="Arial cyr"/>
                        </a:rPr>
                        <a:t>Кажым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863,2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МО СП "Кузьель"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МО СП "Ком"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51,6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МО СП "Грива"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84,2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МО СП "Ужга"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1241,9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МО СП "Поздь"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573,8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330,3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298,9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МО СП "Нючпас"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267,3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94,6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87,1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МО СП "Нижний Турунъю"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148,5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-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Итого по сельским поселениям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3888,8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815,4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386,0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2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4379,2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919,5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386,0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4348" y="214290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просроченной кредиторской задолженности муниципальных образований муниципального района «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Койгородский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за 2014-2016 годы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1285860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тыс. рублей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7158" y="142852"/>
            <a:ext cx="7962652" cy="11984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 муниципального образования муниципального района «Койгородский» в 2016 году по муниципальным программам</a:t>
            </a: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44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079112"/>
              </p:ext>
            </p:extLst>
          </p:nvPr>
        </p:nvGraphicFramePr>
        <p:xfrm>
          <a:off x="142844" y="1124744"/>
          <a:ext cx="8858312" cy="5620422"/>
        </p:xfrm>
        <a:graphic>
          <a:graphicData uri="http://schemas.openxmlformats.org/drawingml/2006/table">
            <a:tbl>
              <a:tblPr/>
              <a:tblGrid>
                <a:gridCol w="597464"/>
                <a:gridCol w="3399644"/>
                <a:gridCol w="1297760"/>
                <a:gridCol w="987644"/>
                <a:gridCol w="1026964"/>
                <a:gridCol w="1548836"/>
              </a:tblGrid>
              <a:tr h="134120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298" marR="6298" marT="6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298" marR="6298" marT="6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MS Sans Serif"/>
                      </a:endParaRPr>
                    </a:p>
                  </a:txBody>
                  <a:tcPr marL="6298" marR="6298" marT="6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latin typeface="Arial"/>
                      </a:endParaRPr>
                    </a:p>
                  </a:txBody>
                  <a:tcPr marL="6298" marR="6298" marT="6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MS Sans Serif"/>
                        </a:rPr>
                        <a:t>тыс. руб.</a:t>
                      </a:r>
                    </a:p>
                  </a:txBody>
                  <a:tcPr marL="6298" marR="6298" marT="6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MS Sans Serif"/>
                      </a:endParaRPr>
                    </a:p>
                  </a:txBody>
                  <a:tcPr marL="6298" marR="6298" marT="62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2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 Cyr"/>
                        </a:rPr>
                        <a:t>№ МП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 Cyr"/>
                        </a:rPr>
                        <a:t>Наименование муниципальной программы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/>
                        </a:rPr>
                        <a:t>Предусмотрено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Кассовое исполнение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/>
                        </a:rPr>
                        <a:t>% Исполнения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/>
                        </a:rPr>
                        <a:t>Оценка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эффективности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реализации программы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Arial Cyr"/>
                        </a:rPr>
                        <a:t> "Муниципальное управление МО МР «</a:t>
                      </a:r>
                      <a:r>
                        <a:rPr lang="ru-RU" sz="1400" b="1" i="0" u="none" strike="noStrike" dirty="0" err="1">
                          <a:latin typeface="Arial Cyr"/>
                        </a:rPr>
                        <a:t>Койгородский</a:t>
                      </a:r>
                      <a:r>
                        <a:rPr lang="ru-RU" sz="1400" b="1" i="0" u="none" strike="noStrike" dirty="0">
                          <a:latin typeface="Arial Cyr"/>
                        </a:rPr>
                        <a:t>"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41 464,1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41 290,9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99,6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эффективная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Arial Cyr"/>
                        </a:rPr>
                        <a:t> "Развитие экономики в МО МР "</a:t>
                      </a:r>
                      <a:r>
                        <a:rPr lang="ru-RU" sz="1400" b="1" i="0" u="none" strike="noStrike" dirty="0" err="1">
                          <a:latin typeface="Arial Cyr"/>
                        </a:rPr>
                        <a:t>Койгородский</a:t>
                      </a:r>
                      <a:r>
                        <a:rPr lang="ru-RU" sz="1400" b="1" i="0" u="none" strike="noStrike" dirty="0">
                          <a:latin typeface="Arial Cyr"/>
                        </a:rPr>
                        <a:t>"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10 072,6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10 072,4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100,0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эффективная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Arial Cyr"/>
                        </a:rPr>
                        <a:t>"Развитие транспортной системы в МО МР "</a:t>
                      </a:r>
                      <a:r>
                        <a:rPr lang="ru-RU" sz="1400" b="1" i="0" u="none" strike="noStrike" dirty="0" err="1">
                          <a:latin typeface="Arial Cyr"/>
                        </a:rPr>
                        <a:t>Койгородский</a:t>
                      </a:r>
                      <a:r>
                        <a:rPr lang="ru-RU" sz="1400" b="1" i="0" u="none" strike="noStrike" dirty="0">
                          <a:latin typeface="Arial Cyr"/>
                        </a:rPr>
                        <a:t>"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14 091,2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6 418,7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45,6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удовлетворительная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 Cyr"/>
                        </a:rPr>
                        <a:t>4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Arial Cyr"/>
                        </a:rPr>
                        <a:t> "Строительство, обеспечение жильем и услугами жилищно-коммунального хозяйства в МО МР «Койгородский"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94 825,4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32 717,2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34,5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8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 Cyr"/>
                        </a:rPr>
                        <a:t>5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Arial Cyr"/>
                        </a:rPr>
                        <a:t> "Развитие образования на территории МО МР «Койгородский"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203 532,8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203 498,4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chemeClr val="tx1"/>
                          </a:solidFill>
                          <a:latin typeface="Arial Cyr"/>
                        </a:rPr>
                        <a:t>высокоэффективная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 Cyr"/>
                        </a:rPr>
                        <a:t>6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Arial Cyr"/>
                        </a:rPr>
                        <a:t> "Развитие и сохранение культуры в МО МР «Койгородский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43 921,8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43 866,5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99,9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высокоэффективная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 Cyr"/>
                        </a:rPr>
                        <a:t>7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Arial Cyr"/>
                        </a:rPr>
                        <a:t> "Развитие физической культуры и спорта в МО МР «Койгородский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4 908,4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4 908,4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Arial Cyr"/>
                        </a:rPr>
                        <a:t>100,0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эффективная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 Cyr"/>
                        </a:rPr>
                        <a:t>8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latin typeface="Arial Cyr"/>
                        </a:rPr>
                        <a:t> "Безопасность жизнедеятельности населения МО МР «Койгородский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62,0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62,0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100,0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Arial Cyr"/>
                        </a:rPr>
                        <a:t>Итого</a:t>
                      </a: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412 878,3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342 834,5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latin typeface="Arial Cyr"/>
                        </a:rPr>
                        <a:t>83,0</a:t>
                      </a:r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6298" marR="6298" marT="6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6298" marR="6298" marT="6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0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4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464327" y="214313"/>
            <a:ext cx="7996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виды поддержки малого и среднего предпринимательства в рамках муниципальных программы "Развития экономики" в МО МР "Койгородский" в 2016 году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86082951"/>
              </p:ext>
            </p:extLst>
          </p:nvPr>
        </p:nvGraphicFramePr>
        <p:xfrm>
          <a:off x="683568" y="1397000"/>
          <a:ext cx="813690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4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785812" y="214313"/>
            <a:ext cx="757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Объём  субсидий на развитие сельского хозяйства и обновление основных средств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году </a:t>
            </a:r>
            <a:endParaRPr lang="en-US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197197249"/>
              </p:ext>
            </p:extLst>
          </p:nvPr>
        </p:nvGraphicFramePr>
        <p:xfrm>
          <a:off x="464326" y="1340768"/>
          <a:ext cx="835614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57356" y="285728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Реализация малых проектов</a:t>
            </a:r>
            <a:endParaRPr lang="ru-RU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9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0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Прямоугольник 50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2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97549183"/>
              </p:ext>
            </p:extLst>
          </p:nvPr>
        </p:nvGraphicFramePr>
        <p:xfrm>
          <a:off x="323528" y="1196752"/>
          <a:ext cx="842493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879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29342" y="-146854"/>
            <a:ext cx="741682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значимых проектов</a:t>
            </a:r>
          </a:p>
          <a:p>
            <a:pPr algn="ctr"/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долевым участием  средств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МР «</a:t>
            </a:r>
            <a:r>
              <a:rPr lang="ru-RU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Койгородский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0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Прямоугольник 50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2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36347619"/>
              </p:ext>
            </p:extLst>
          </p:nvPr>
        </p:nvGraphicFramePr>
        <p:xfrm>
          <a:off x="359532" y="1340768"/>
          <a:ext cx="842493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175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3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14282" y="5996226"/>
            <a:ext cx="86439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Arial cyr"/>
              </a:rPr>
              <a:t>Экономический эффект от осуществления закупок товаров, работ, услуг конкурентными способами - 2688,6 тыс. руб.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2682" y="225514"/>
            <a:ext cx="781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размещения заказа для муниципальных нужд МО МР "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Койгородский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2016 года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84721867"/>
              </p:ext>
            </p:extLst>
          </p:nvPr>
        </p:nvGraphicFramePr>
        <p:xfrm>
          <a:off x="251520" y="1195011"/>
          <a:ext cx="8606760" cy="4801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4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1428081" y="333061"/>
            <a:ext cx="6500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словарь используемых терминов и понятий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288158" y="1340768"/>
            <a:ext cx="8712968" cy="4785926"/>
          </a:xfrm>
          <a:prstGeom prst="rect">
            <a:avLst/>
          </a:prstGeom>
          <a:solidFill>
            <a:schemeClr val="lt1">
              <a:alpha val="63000"/>
            </a:schemeClr>
          </a:solidFill>
          <a:ln>
            <a:solidFill>
              <a:srgbClr val="0066FF">
                <a:alpha val="24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средства, предоставляемые одним бюджетом бюджетной системы Российской Федерации другому бюджету на безвозмездной и безвозвратной основе без указания конкретных целей использования.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средства, предоставляемые одним бюджетом бюджетной системы Российской Федерации другому бюджету на безвозмездной и безвозвратной основе на финансирование делегированных другим публично-правовым образованиям полномочий.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средства, предоставляемые одним бюджетом бюджетной системы Российской Федерации другому бюджету на безвозмездной и безвозвратной основе на условиях долевого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других бюджетов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 стратегического планирования, содержащий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муниципального образования.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документ, содержащий требования к составу, качеству, объему, условиям, порядку и результатам оказания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услуг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(выполнения работ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распорядитель бюджетных средств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 государственной власти (местного самоуправления), орган управления государственным внебюджетным фондом, или наиболее значимое учреждение науки, образования, культуры и здравоохранения, напрямую получающий(ее) средства из бюджета и наделенный правом распределять их между подведомственными распорядителями и получателями бюджетных средств.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администратор источников финансирования дефицита бюджета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 государственной власти (местного самоуправления), орган управления государственным внебюджетным фондом, иная организация, имеющий(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своем ведении администраторов источников финансирования дефицита бюджета.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3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2420888"/>
            <a:ext cx="6546601" cy="3847207"/>
          </a:xfrm>
          <a:prstGeom prst="rect">
            <a:avLst/>
          </a:prstGeom>
          <a:solidFill>
            <a:schemeClr val="lt1">
              <a:alpha val="58000"/>
            </a:schemeClr>
          </a:solidFill>
          <a:ln>
            <a:solidFill>
              <a:srgbClr val="0066FF">
                <a:alpha val="10000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endParaRPr lang="ru-RU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администрации МР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Койгородский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начальник финансового управления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Жабская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Анатольевна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Койгородский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с. Койгородок, ул. Мира, д. 7, 168170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8(82132)9-17-84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Факс: 8(82132)9-16-59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koig_finupr@mail.ru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работы: с 8-45 до 17-00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на обед с 13-00 до 14-00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дни –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Вс.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ahoma" pitchFamily="34" charset="0"/>
              <a:cs typeface="Tahoma" pitchFamily="34" charset="0"/>
            </a:endParaRPr>
          </a:p>
          <a:p>
            <a:endParaRPr lang="ru-RU" sz="1400" dirty="0">
              <a:latin typeface="Tahoma" pitchFamily="34" charset="0"/>
              <a:cs typeface="Tahoma" pitchFamily="34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Приемные дни, часы: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Понедельник с 15.00 до 17.00 ,пятница — с 15.00 до 17.00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Адрес, место приема: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Кабинет №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  <a:p>
            <a:endParaRPr lang="ru-RU" sz="1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5" y="1263938"/>
            <a:ext cx="6546601" cy="738664"/>
          </a:xfrm>
          <a:prstGeom prst="rect">
            <a:avLst/>
          </a:prstGeom>
          <a:solidFill>
            <a:schemeClr val="lt1">
              <a:alpha val="60000"/>
            </a:schemeClr>
          </a:solidFill>
          <a:ln>
            <a:solidFill>
              <a:srgbClr val="0066FF">
                <a:alpha val="15000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тчет об исполнении бюджета муниципального образования муниципального района «</a:t>
            </a:r>
            <a:r>
              <a:rPr lang="ru-RU" alt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Койгородский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 2016 год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является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администрации МР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Койгородский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0338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4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1428728" y="500042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расходов муниципальных программ в бюджете муниципального образования муниципального района «Койгородский» </a:t>
            </a:r>
          </a:p>
          <a:p>
            <a:pPr algn="ctr"/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2014- 2016 год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85421172"/>
              </p:ext>
            </p:extLst>
          </p:nvPr>
        </p:nvGraphicFramePr>
        <p:xfrm>
          <a:off x="495581" y="1772816"/>
          <a:ext cx="8425771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615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27" y="390525"/>
            <a:ext cx="8140121" cy="1022251"/>
          </a:xfrm>
        </p:spPr>
        <p:txBody>
          <a:bodyPr/>
          <a:lstStyle/>
          <a:p>
            <a:pPr algn="ctr">
              <a:buNone/>
            </a:pP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поддержанию сбалансированности бюджета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МР "Койгородский" 2016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Объект 2"/>
          <p:cNvSpPr txBox="1">
            <a:spLocks/>
          </p:cNvSpPr>
          <p:nvPr/>
        </p:nvSpPr>
        <p:spPr bwMode="auto">
          <a:xfrm>
            <a:off x="408881" y="1706166"/>
            <a:ext cx="842493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Приоритетными направлениями бюджетной политики МО МР "Койгородский" в 2016 году стали:</a:t>
            </a:r>
          </a:p>
          <a:p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сбалансированности и устойчивости бюджетной системы муниципального района при безусловном исполнении всех обязательств и выполнении задач, поставленных в указах Президента РФ от 07 мая 2012 года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получение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необходимого объема бюджетных доходов;</a:t>
            </a:r>
          </a:p>
          <a:p>
            <a:pPr lvl="0"/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поддержка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и инвестиционной активности для дальнейшего развития экономического потенциала муниципального образования;</a:t>
            </a:r>
          </a:p>
          <a:p>
            <a:pPr lvl="0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расходов местных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бюджетов.</a:t>
            </a:r>
          </a:p>
          <a:p>
            <a:pPr lvl="0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финансового контроля с целью его ориентации на оценку эффективности бюджетных расходов;</a:t>
            </a:r>
          </a:p>
          <a:p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повышение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 и прозрачности управления общественными финансами, в том числе путем формирования и размещения в информационно-телекоммуникационной сети "Интернет" финансовой информации и брошюр "Бюджет для граждан".</a:t>
            </a:r>
          </a:p>
        </p:txBody>
      </p:sp>
    </p:spTree>
    <p:extLst>
      <p:ext uri="{BB962C8B-B14F-4D97-AF65-F5344CB8AC3E}">
        <p14:creationId xmlns:p14="http://schemas.microsoft.com/office/powerpoint/2010/main" val="35756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74280"/>
            <a:ext cx="7418975" cy="1143000"/>
          </a:xfrm>
        </p:spPr>
        <p:txBody>
          <a:bodyPr/>
          <a:lstStyle/>
          <a:p>
            <a:pPr algn="ctr">
              <a:buNone/>
            </a:pPr>
            <a:r>
              <a:rPr lang="ru-RU" altLang="ru-RU" sz="24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показатели исполнения  бюджета муниципального образования муниципального района «Койгородский» в </a:t>
            </a:r>
            <a:r>
              <a:rPr lang="ru-RU" altLang="ru-RU" sz="24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altLang="ru-RU" sz="2400" i="1" kern="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4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6814"/>
              </p:ext>
            </p:extLst>
          </p:nvPr>
        </p:nvGraphicFramePr>
        <p:xfrm>
          <a:off x="250825" y="1693863"/>
          <a:ext cx="8642350" cy="451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Лист" r:id="rId7" imgW="6991311" imgH="3267000" progId="Excel.Sheet.12">
                  <p:embed/>
                </p:oleObj>
              </mc:Choice>
              <mc:Fallback>
                <p:oleObj name="Лист" r:id="rId7" imgW="6991311" imgH="3267000" progId="Excel.Sheet.12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693863"/>
                        <a:ext cx="8642350" cy="4511675"/>
                      </a:xfrm>
                      <a:prstGeom prst="rect">
                        <a:avLst/>
                      </a:prstGeom>
                      <a:blipFill dpi="0" rotWithShape="0">
                        <a:blip r:embed="rId9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27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721" y="206435"/>
            <a:ext cx="8424936" cy="956133"/>
          </a:xfrm>
        </p:spPr>
        <p:txBody>
          <a:bodyPr/>
          <a:lstStyle/>
          <a:p>
            <a:pPr algn="ctr">
              <a:buNone/>
            </a:pPr>
            <a:r>
              <a:rPr lang="ru-RU" altLang="ru-RU" sz="24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бюджета </a:t>
            </a:r>
            <a:r>
              <a:rPr lang="ru-RU" altLang="ru-RU" sz="2400" i="1" kern="0" dirty="0" smtClean="0">
                <a:solidFill>
                  <a:srgbClr val="F14124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 </a:t>
            </a:r>
            <a:r>
              <a:rPr lang="ru-RU" altLang="ru-RU" sz="2400" i="1" kern="0" dirty="0">
                <a:solidFill>
                  <a:srgbClr val="F14124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altLang="ru-RU" sz="2400" i="1" kern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Койгородский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07173049"/>
              </p:ext>
            </p:extLst>
          </p:nvPr>
        </p:nvGraphicFramePr>
        <p:xfrm>
          <a:off x="464327" y="1628800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6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4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69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27" y="227024"/>
            <a:ext cx="7836971" cy="825712"/>
          </a:xfrm>
        </p:spPr>
        <p:txBody>
          <a:bodyPr/>
          <a:lstStyle/>
          <a:p>
            <a:pPr algn="ctr"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Доходы бюджета МО МР «Койгородский» в 2016 году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75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3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8137030" y="79610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тыс.руб.</a:t>
            </a:r>
            <a:endParaRPr lang="ru-RU" sz="1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5401457"/>
              </p:ext>
            </p:extLst>
          </p:nvPr>
        </p:nvGraphicFramePr>
        <p:xfrm>
          <a:off x="323528" y="796103"/>
          <a:ext cx="7272808" cy="565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Прямоугольная выноска 11"/>
          <p:cNvSpPr/>
          <p:nvPr/>
        </p:nvSpPr>
        <p:spPr>
          <a:xfrm>
            <a:off x="5757566" y="2348880"/>
            <a:ext cx="2811512" cy="2592288"/>
          </a:xfrm>
          <a:prstGeom prst="wedgeRectCallout">
            <a:avLst>
              <a:gd name="adj1" fmla="val -49101"/>
              <a:gd name="adj2" fmla="val 1836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Первоначальный план по налоговым и неналоговым доходам перевыполнен на 12,5%</a:t>
            </a:r>
          </a:p>
          <a:p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За последние 3 года налоговые и неналоговые доходы выросли на 16,3 %  или в 1,2 раза</a:t>
            </a:r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3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313"/>
            <a:ext cx="8786844" cy="873572"/>
          </a:xfrm>
          <a:effectLst/>
        </p:spPr>
        <p:txBody>
          <a:bodyPr/>
          <a:lstStyle/>
          <a:p>
            <a:pPr algn="ctr">
              <a:buNone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МО МР «</a:t>
            </a:r>
            <a:r>
              <a:rPr 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Койгородский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разрезе видов доходов в 2016 году.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142844" y="0"/>
            <a:ext cx="8858250" cy="781050"/>
            <a:chOff x="142844" y="0"/>
            <a:chExt cx="8858312" cy="781530"/>
          </a:xfrm>
        </p:grpSpPr>
        <p:pic>
          <p:nvPicPr>
            <p:cNvPr id="5" name="Picture 3" descr="C:\Documents and Settings\User\Рабочий стол\фотки для слайдов\515px-coat_of_arms_of_the_komi_republic.svg_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0"/>
              <a:ext cx="642909" cy="74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85787" y="0"/>
              <a:ext cx="7572428" cy="214445"/>
            </a:xfrm>
            <a:prstGeom prst="rect">
              <a:avLst/>
            </a:prstGeom>
            <a:blipFill dpi="0" rotWithShape="1">
              <a:blip r:embed="rId4">
                <a:alphaModFix amt="60000"/>
              </a:blip>
              <a:srcRect/>
              <a:stretch>
                <a:fillRect/>
              </a:stretch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1" descr="C:\Documents and Settings\User\Рабочий стол\фотки для слайдов\герб койгородского района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214" y="0"/>
              <a:ext cx="642942" cy="78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196556"/>
              </p:ext>
            </p:extLst>
          </p:nvPr>
        </p:nvGraphicFramePr>
        <p:xfrm>
          <a:off x="971600" y="1124744"/>
          <a:ext cx="7599362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Лист" r:id="rId7" imgW="8296323" imgH="5362470" progId="Excel.Sheet.12">
                  <p:embed/>
                </p:oleObj>
              </mc:Choice>
              <mc:Fallback>
                <p:oleObj name="Лист" r:id="rId7" imgW="8296323" imgH="5362470" progId="Excel.Sheet.12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24744"/>
                        <a:ext cx="7599362" cy="491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05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2536</TotalTime>
  <Words>2381</Words>
  <Application>Microsoft Office PowerPoint</Application>
  <PresentationFormat>Экран (4:3)</PresentationFormat>
  <Paragraphs>404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Воздушный поток</vt:lpstr>
      <vt:lpstr>Лист</vt:lpstr>
      <vt:lpstr>«Бюджет для граждан»   по исполнению бюджета муниципального образования  муниципального района  «Койгородский» за 2016 год</vt:lpstr>
      <vt:lpstr>Презентация PowerPoint</vt:lpstr>
      <vt:lpstr>Презентация PowerPoint</vt:lpstr>
      <vt:lpstr>Презентация PowerPoint</vt:lpstr>
      <vt:lpstr>Мероприятия по поддержанию сбалансированности бюджета МО МР "Койгородский" 2016 года</vt:lpstr>
      <vt:lpstr>Основные показатели исполнения  бюджета муниципального образования муниципального района «Койгородский» в 2016 году</vt:lpstr>
      <vt:lpstr>Муниципальный долг бюджета муниципального образования  муниципального района Койгородский</vt:lpstr>
      <vt:lpstr>Доходы бюджета МО МР «Койгородский» в 2016 году</vt:lpstr>
      <vt:lpstr>Доходы бюджета МО МР «Койгородский»  в разрезе видов доходов в 2016 году.</vt:lpstr>
      <vt:lpstr> Причины невыполнения планов по доходам</vt:lpstr>
      <vt:lpstr>Презентация PowerPoint</vt:lpstr>
      <vt:lpstr>В бюджет района не в полном объеме поступили средства от других бюджетов бюджетной системы  Российской Федерации в размере:</vt:lpstr>
      <vt:lpstr>Структура налоговых и неналоговых доходов бюджета МО МР «Койгородский» в 2016 году </vt:lpstr>
      <vt:lpstr>Презентация PowerPoint</vt:lpstr>
      <vt:lpstr>Доходная наполняемость бюджетов сельских поселений Койгородского района за 2016 год</vt:lpstr>
      <vt:lpstr>Результаты мероприятий по проведению сплошной инвентаризации на территории МО МР «Койгородский» </vt:lpstr>
      <vt:lpstr>Презентация PowerPoint</vt:lpstr>
      <vt:lpstr>Расходы бюджета МО МР «Койгородский»  в разрезе отраслей в 2016 году.</vt:lpstr>
      <vt:lpstr>Причины невыполнения планов по расходам</vt:lpstr>
      <vt:lpstr>Структура расходов муниципального образования   муниципального района «Койгородский» в 2016 году по отраслям</vt:lpstr>
      <vt:lpstr>Расходы отчётного бюджета  МО МР «Койгородский» по основным направлениям в сравнении 2016 с 2015 годом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муниципального района  «Койгородский» за 2015 год</dc:title>
  <dc:creator>Ксения</dc:creator>
  <cp:lastModifiedBy>Andrey</cp:lastModifiedBy>
  <cp:revision>186</cp:revision>
  <cp:lastPrinted>2017-05-04T09:26:31Z</cp:lastPrinted>
  <dcterms:created xsi:type="dcterms:W3CDTF">2016-03-15T06:31:20Z</dcterms:created>
  <dcterms:modified xsi:type="dcterms:W3CDTF">2017-05-05T14:00:13Z</dcterms:modified>
</cp:coreProperties>
</file>