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24"/>
  </p:notesMasterIdLst>
  <p:sldIdLst>
    <p:sldId id="256" r:id="rId3"/>
    <p:sldId id="257" r:id="rId4"/>
    <p:sldId id="291" r:id="rId5"/>
    <p:sldId id="258" r:id="rId6"/>
    <p:sldId id="279" r:id="rId7"/>
    <p:sldId id="276" r:id="rId8"/>
    <p:sldId id="285" r:id="rId9"/>
    <p:sldId id="286" r:id="rId10"/>
    <p:sldId id="292" r:id="rId11"/>
    <p:sldId id="298" r:id="rId12"/>
    <p:sldId id="293" r:id="rId13"/>
    <p:sldId id="265" r:id="rId14"/>
    <p:sldId id="269" r:id="rId15"/>
    <p:sldId id="266" r:id="rId16"/>
    <p:sldId id="290" r:id="rId17"/>
    <p:sldId id="294" r:id="rId18"/>
    <p:sldId id="296" r:id="rId19"/>
    <p:sldId id="295" r:id="rId20"/>
    <p:sldId id="271" r:id="rId21"/>
    <p:sldId id="287" r:id="rId22"/>
    <p:sldId id="288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93D57"/>
    <a:srgbClr val="D1CDCF"/>
    <a:srgbClr val="D7D7D7"/>
    <a:srgbClr val="1182BB"/>
    <a:srgbClr val="062A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99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-102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1;&#1072;&#1074;&#1088;&#1086;&#1074;\&#1056;&#1072;&#1073;&#1086;&#1095;&#1080;&#1081;%20&#1089;&#1090;&#1086;&#1083;\&#1092;&#1072;&#1081;&#1083;&#1099;%20Exel\&#1076;&#1086;&#1083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plotArea>
      <c:layout>
        <c:manualLayout>
          <c:layoutTarget val="inner"/>
          <c:xMode val="edge"/>
          <c:yMode val="edge"/>
          <c:x val="4.0409434905295111E-2"/>
          <c:y val="1.9589995051054937E-2"/>
          <c:w val="0.93207866307035847"/>
          <c:h val="0.733234954570265"/>
        </c:manualLayout>
      </c:layout>
      <c:lineChart>
        <c:grouping val="standard"/>
        <c:ser>
          <c:idx val="0"/>
          <c:order val="0"/>
          <c:tx>
            <c:strRef>
              <c:f>Динамика!$C$2</c:f>
              <c:strCache>
                <c:ptCount val="1"/>
                <c:pt idx="0">
                  <c:v>Выданные поручительства за отчетный год (количество)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showVal val="1"/>
          </c:dLbls>
          <c:cat>
            <c:numRef>
              <c:f>Динамика!$A$3:$A$9</c:f>
              <c:numCache>
                <c:formatCode>dd/mm/yyyy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Динамика!$C$3:$C$9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21</c:v>
                </c:pt>
                <c:pt idx="3">
                  <c:v>33</c:v>
                </c:pt>
                <c:pt idx="4">
                  <c:v>23</c:v>
                </c:pt>
                <c:pt idx="5">
                  <c:v>13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Динамика!$D$2</c:f>
              <c:strCache>
                <c:ptCount val="1"/>
                <c:pt idx="0">
                  <c:v>Действующие поручительства (количество)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howVal val="1"/>
          </c:dLbls>
          <c:cat>
            <c:numRef>
              <c:f>Динамика!$A$3:$A$9</c:f>
              <c:numCache>
                <c:formatCode>dd/mm/yyyy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Динамика!$D$3:$D$9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40</c:v>
                </c:pt>
                <c:pt idx="3">
                  <c:v>59</c:v>
                </c:pt>
                <c:pt idx="4">
                  <c:v>69</c:v>
                </c:pt>
                <c:pt idx="5">
                  <c:v>56</c:v>
                </c:pt>
                <c:pt idx="6">
                  <c:v>54</c:v>
                </c:pt>
              </c:numCache>
            </c:numRef>
          </c:val>
        </c:ser>
        <c:dLbls>
          <c:showVal val="1"/>
        </c:dLbls>
        <c:marker val="1"/>
        <c:axId val="98959360"/>
        <c:axId val="98960896"/>
      </c:lineChart>
      <c:dateAx>
        <c:axId val="98959360"/>
        <c:scaling>
          <c:orientation val="minMax"/>
        </c:scaling>
        <c:axPos val="b"/>
        <c:numFmt formatCode="dd/mm/yyyy" sourceLinked="1"/>
        <c:majorTickMark val="none"/>
        <c:tickLblPos val="nextTo"/>
        <c:crossAx val="98960896"/>
        <c:crosses val="autoZero"/>
        <c:auto val="1"/>
        <c:lblOffset val="100"/>
        <c:baseTimeUnit val="years"/>
      </c:dateAx>
      <c:valAx>
        <c:axId val="98960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89593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5383280692096E-2"/>
          <c:y val="0.80194540673931869"/>
          <c:w val="0.65752536619091217"/>
          <c:h val="0.18383012551235714"/>
        </c:manualLayout>
      </c:layout>
    </c:legend>
    <c:plotVisOnly val="1"/>
    <c:dispBlanksAs val="gap"/>
  </c:chart>
  <c:spPr>
    <a:noFill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8.1891521004409093E-2"/>
          <c:y val="3.184715546920272E-2"/>
          <c:w val="0.89730236818830511"/>
          <c:h val="0.60702639442796913"/>
        </c:manualLayout>
      </c:layout>
      <c:lineChart>
        <c:grouping val="standard"/>
        <c:ser>
          <c:idx val="0"/>
          <c:order val="0"/>
          <c:tx>
            <c:strRef>
              <c:f>Динамика!$E$2</c:f>
              <c:strCache>
                <c:ptCount val="1"/>
                <c:pt idx="0">
                  <c:v>Выданные поручительства за отчетный год (Сумма)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showVal val="1"/>
          </c:dLbls>
          <c:cat>
            <c:numRef>
              <c:f>Динамика!$A$3:$A$9</c:f>
              <c:numCache>
                <c:formatCode>dd/mm/yyyy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Динамика!$E$3:$E$9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54849</c:v>
                </c:pt>
                <c:pt idx="2">
                  <c:v>54590</c:v>
                </c:pt>
                <c:pt idx="3">
                  <c:v>80965</c:v>
                </c:pt>
                <c:pt idx="4">
                  <c:v>51915</c:v>
                </c:pt>
                <c:pt idx="5">
                  <c:v>30000</c:v>
                </c:pt>
                <c:pt idx="6">
                  <c:v>17034</c:v>
                </c:pt>
              </c:numCache>
            </c:numRef>
          </c:val>
        </c:ser>
        <c:ser>
          <c:idx val="1"/>
          <c:order val="1"/>
          <c:tx>
            <c:strRef>
              <c:f>Динамика!$G$2</c:f>
              <c:strCache>
                <c:ptCount val="1"/>
                <c:pt idx="0">
                  <c:v>Действующие поручительства (Сумма)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howVal val="1"/>
          </c:dLbls>
          <c:cat>
            <c:numRef>
              <c:f>Динамика!$A$3:$A$9</c:f>
              <c:numCache>
                <c:formatCode>dd/mm/yyyy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Динамика!$G$3:$G$9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54849</c:v>
                </c:pt>
                <c:pt idx="2">
                  <c:v>97439</c:v>
                </c:pt>
                <c:pt idx="3">
                  <c:v>144611</c:v>
                </c:pt>
                <c:pt idx="4">
                  <c:v>165516</c:v>
                </c:pt>
                <c:pt idx="5">
                  <c:v>123427</c:v>
                </c:pt>
                <c:pt idx="6">
                  <c:v>123371</c:v>
                </c:pt>
              </c:numCache>
            </c:numRef>
          </c:val>
        </c:ser>
        <c:dLbls>
          <c:showVal val="1"/>
        </c:dLbls>
        <c:marker val="1"/>
        <c:axId val="99019008"/>
        <c:axId val="99098624"/>
      </c:lineChart>
      <c:dateAx>
        <c:axId val="99019008"/>
        <c:scaling>
          <c:orientation val="minMax"/>
        </c:scaling>
        <c:axPos val="b"/>
        <c:numFmt formatCode="dd/mm/yyyy" sourceLinked="1"/>
        <c:majorTickMark val="none"/>
        <c:tickLblPos val="nextTo"/>
        <c:crossAx val="99098624"/>
        <c:crosses val="autoZero"/>
        <c:auto val="1"/>
        <c:lblOffset val="100"/>
        <c:baseTimeUnit val="years"/>
      </c:dateAx>
      <c:valAx>
        <c:axId val="990986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90190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2.4857359430380043E-2"/>
          <c:y val="0.81775255365806565"/>
          <c:w val="0.70398988052603628"/>
          <c:h val="0.17257570076467715"/>
        </c:manualLayout>
      </c:layout>
      <c:txPr>
        <a:bodyPr/>
        <a:lstStyle/>
        <a:p>
          <a:pPr>
            <a:defRPr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071597606105992"/>
          <c:y val="0.10737960332449834"/>
          <c:w val="0.49328288434981399"/>
          <c:h val="0.80455743012681147"/>
        </c:manualLayout>
      </c:layout>
      <c:pie3DChart>
        <c:varyColors val="1"/>
        <c:ser>
          <c:idx val="0"/>
          <c:order val="0"/>
          <c:explosion val="25"/>
          <c:cat>
            <c:strRef>
              <c:f>'Вид деятельности'!$B$3:$B$10</c:f>
              <c:strCache>
                <c:ptCount val="8"/>
                <c:pt idx="0">
                  <c:v>Оптовая торговля </c:v>
                </c:pt>
                <c:pt idx="1">
                  <c:v>Предоставление бытовых услуг</c:v>
                </c:pt>
                <c:pt idx="2">
                  <c:v>Производственная деятельность</c:v>
                </c:pt>
                <c:pt idx="3">
                  <c:v>Прочие услуги </c:v>
                </c:pt>
                <c:pt idx="4">
                  <c:v>Розничная торговля</c:v>
                </c:pt>
                <c:pt idx="5">
                  <c:v>Сельскохозяйственная деятельность</c:v>
                </c:pt>
                <c:pt idx="6">
                  <c:v>Строительная сфера</c:v>
                </c:pt>
                <c:pt idx="7">
                  <c:v>Транспортные услуги</c:v>
                </c:pt>
              </c:strCache>
            </c:strRef>
          </c:cat>
          <c:val>
            <c:numRef>
              <c:f>'Вид деятельности'!$F$3:$F$10</c:f>
              <c:numCache>
                <c:formatCode>#,##0.00</c:formatCode>
                <c:ptCount val="8"/>
                <c:pt idx="0">
                  <c:v>9.492285953691999</c:v>
                </c:pt>
                <c:pt idx="1">
                  <c:v>0.91294682195114563</c:v>
                </c:pt>
                <c:pt idx="2">
                  <c:v>26.20777269891893</c:v>
                </c:pt>
                <c:pt idx="3">
                  <c:v>17.08933744175075</c:v>
                </c:pt>
                <c:pt idx="4">
                  <c:v>18.800839990046097</c:v>
                </c:pt>
                <c:pt idx="5">
                  <c:v>8.1252267153651978</c:v>
                </c:pt>
                <c:pt idx="6">
                  <c:v>13.123610565547722</c:v>
                </c:pt>
                <c:pt idx="7">
                  <c:v>6.2479798127281541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89812243084104"/>
          <c:y val="0.19187900690772922"/>
          <c:w val="0.37139863247517951"/>
          <c:h val="0.64736597894351622"/>
        </c:manualLayout>
      </c:layout>
      <c:txPr>
        <a:bodyPr/>
        <a:lstStyle/>
        <a:p>
          <a:pPr>
            <a:defRPr sz="14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view3D>
      <c:rotX val="90"/>
      <c:perspective val="30"/>
    </c:view3D>
    <c:plotArea>
      <c:layout>
        <c:manualLayout>
          <c:layoutTarget val="inner"/>
          <c:xMode val="edge"/>
          <c:yMode val="edge"/>
          <c:x val="4.8163476805134952E-5"/>
          <c:y val="9.4603946992796468E-3"/>
          <c:w val="0.73099556397770538"/>
          <c:h val="0.99053960530072038"/>
        </c:manualLayout>
      </c:layout>
      <c:pie3DChart>
        <c:varyColors val="1"/>
        <c:ser>
          <c:idx val="0"/>
          <c:order val="0"/>
          <c:dPt>
            <c:idx val="0"/>
            <c:explosion val="11"/>
          </c:dPt>
          <c:cat>
            <c:strRef>
              <c:f>Лист1!$B$4:$B$16</c:f>
              <c:strCache>
                <c:ptCount val="13"/>
                <c:pt idx="0">
                  <c:v>Сыктывкар</c:v>
                </c:pt>
                <c:pt idx="1">
                  <c:v>Ухта </c:v>
                </c:pt>
                <c:pt idx="2">
                  <c:v>Сыктывдинский район</c:v>
                </c:pt>
                <c:pt idx="3">
                  <c:v>Сосногорск</c:v>
                </c:pt>
                <c:pt idx="4">
                  <c:v>Воркута</c:v>
                </c:pt>
                <c:pt idx="5">
                  <c:v>Ижемский район</c:v>
                </c:pt>
                <c:pt idx="6">
                  <c:v>Корткерос</c:v>
                </c:pt>
                <c:pt idx="7">
                  <c:v>Сысольский район</c:v>
                </c:pt>
                <c:pt idx="8">
                  <c:v>Усть Куломский район </c:v>
                </c:pt>
                <c:pt idx="9">
                  <c:v>Емва</c:v>
                </c:pt>
                <c:pt idx="10">
                  <c:v>Печора </c:v>
                </c:pt>
                <c:pt idx="11">
                  <c:v>Троицко печорск</c:v>
                </c:pt>
                <c:pt idx="12">
                  <c:v>Удорский район</c:v>
                </c:pt>
              </c:strCache>
            </c:strRef>
          </c:cat>
          <c:val>
            <c:numRef>
              <c:f>Лист1!$C$4:$C$16</c:f>
              <c:numCache>
                <c:formatCode>General</c:formatCode>
                <c:ptCount val="13"/>
                <c:pt idx="0">
                  <c:v>88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Лист1!$B$4:$B$16</c:f>
              <c:strCache>
                <c:ptCount val="13"/>
                <c:pt idx="0">
                  <c:v>Сыктывкар</c:v>
                </c:pt>
                <c:pt idx="1">
                  <c:v>Ухта </c:v>
                </c:pt>
                <c:pt idx="2">
                  <c:v>Сыктывдинский район</c:v>
                </c:pt>
                <c:pt idx="3">
                  <c:v>Сосногорск</c:v>
                </c:pt>
                <c:pt idx="4">
                  <c:v>Воркута</c:v>
                </c:pt>
                <c:pt idx="5">
                  <c:v>Ижемский район</c:v>
                </c:pt>
                <c:pt idx="6">
                  <c:v>Корткерос</c:v>
                </c:pt>
                <c:pt idx="7">
                  <c:v>Сысольский район</c:v>
                </c:pt>
                <c:pt idx="8">
                  <c:v>Усть Куломский район </c:v>
                </c:pt>
                <c:pt idx="9">
                  <c:v>Емва</c:v>
                </c:pt>
                <c:pt idx="10">
                  <c:v>Печора </c:v>
                </c:pt>
                <c:pt idx="11">
                  <c:v>Троицко печорск</c:v>
                </c:pt>
                <c:pt idx="12">
                  <c:v>Удорский район</c:v>
                </c:pt>
              </c:strCache>
            </c:strRef>
          </c:cat>
          <c:val>
            <c:numRef>
              <c:f>Лист1!$E$4:$E$16</c:f>
              <c:numCache>
                <c:formatCode>0%</c:formatCode>
                <c:ptCount val="13"/>
                <c:pt idx="0">
                  <c:v>0.73333333333333339</c:v>
                </c:pt>
                <c:pt idx="1">
                  <c:v>7.5000000000000011E-2</c:v>
                </c:pt>
                <c:pt idx="2">
                  <c:v>5.000000000000001E-2</c:v>
                </c:pt>
                <c:pt idx="3">
                  <c:v>2.5000000000000005E-2</c:v>
                </c:pt>
                <c:pt idx="4">
                  <c:v>1.666666666666667E-2</c:v>
                </c:pt>
                <c:pt idx="5">
                  <c:v>1.666666666666667E-2</c:v>
                </c:pt>
                <c:pt idx="6">
                  <c:v>1.666666666666667E-2</c:v>
                </c:pt>
                <c:pt idx="7">
                  <c:v>1.666666666666667E-2</c:v>
                </c:pt>
                <c:pt idx="8">
                  <c:v>1.666666666666667E-2</c:v>
                </c:pt>
                <c:pt idx="9">
                  <c:v>8.3333333333333367E-3</c:v>
                </c:pt>
                <c:pt idx="10">
                  <c:v>8.3333333333333367E-3</c:v>
                </c:pt>
                <c:pt idx="11">
                  <c:v>8.3333333333333367E-3</c:v>
                </c:pt>
                <c:pt idx="12">
                  <c:v>8.3333333333333367E-3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noFill/>
    <a:scene3d>
      <a:camera prst="orthographicFront"/>
      <a:lightRig rig="threePt" dir="t"/>
    </a:scene3d>
    <a:sp3d>
      <a:bevelT w="6350"/>
    </a:sp3d>
  </c:spPr>
  <c:txPr>
    <a:bodyPr/>
    <a:lstStyle/>
    <a:p>
      <a:pPr>
        <a:defRPr sz="1000" b="1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'2016 год'!$C$3</c:f>
              <c:strCache>
                <c:ptCount val="1"/>
                <c:pt idx="0">
                  <c:v>Кол-во</c:v>
                </c:pt>
              </c:strCache>
            </c:strRef>
          </c:tx>
          <c:cat>
            <c:strRef>
              <c:f>'2016 год'!$B$4:$B$7</c:f>
              <c:strCache>
                <c:ptCount val="4"/>
                <c:pt idx="0">
                  <c:v>г. Ухта</c:v>
                </c:pt>
                <c:pt idx="1">
                  <c:v>г. Сыктывкар</c:v>
                </c:pt>
                <c:pt idx="2">
                  <c:v>г.Печора</c:v>
                </c:pt>
                <c:pt idx="3">
                  <c:v>г. Сосногорск</c:v>
                </c:pt>
              </c:strCache>
            </c:strRef>
          </c:cat>
          <c:val>
            <c:numRef>
              <c:f>'2016 год'!$C$4:$C$7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'2016 год'!$E$3</c:f>
              <c:strCache>
                <c:ptCount val="1"/>
                <c:pt idx="0">
                  <c:v>Сумма поручительства</c:v>
                </c:pt>
              </c:strCache>
            </c:strRef>
          </c:tx>
          <c:cat>
            <c:strRef>
              <c:f>'2016 год'!$B$4:$B$7</c:f>
              <c:strCache>
                <c:ptCount val="4"/>
                <c:pt idx="0">
                  <c:v>г. Ухта</c:v>
                </c:pt>
                <c:pt idx="1">
                  <c:v>г. Сыктывкар</c:v>
                </c:pt>
                <c:pt idx="2">
                  <c:v>г.Печора</c:v>
                </c:pt>
                <c:pt idx="3">
                  <c:v>г. Сосногорск</c:v>
                </c:pt>
              </c:strCache>
            </c:strRef>
          </c:cat>
          <c:val>
            <c:numRef>
              <c:f>'2016 год'!$E$4:$E$7</c:f>
              <c:numCache>
                <c:formatCode>#,##0.00"р."</c:formatCode>
                <c:ptCount val="4"/>
                <c:pt idx="0">
                  <c:v>4000000</c:v>
                </c:pt>
                <c:pt idx="1">
                  <c:v>7800000</c:v>
                </c:pt>
                <c:pt idx="2">
                  <c:v>1234340</c:v>
                </c:pt>
                <c:pt idx="3">
                  <c:v>4000000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4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555850471063449E-2"/>
          <c:y val="9.3220087401734611E-2"/>
          <c:w val="0.69060426582421353"/>
          <c:h val="0.87500008246276473"/>
        </c:manualLayout>
      </c:layout>
      <c:pie3DChart>
        <c:varyColors val="1"/>
        <c:ser>
          <c:idx val="0"/>
          <c:order val="0"/>
          <c:cat>
            <c:strRef>
              <c:f>Банки!$B$4:$B$14</c:f>
              <c:strCache>
                <c:ptCount val="11"/>
                <c:pt idx="0">
                  <c:v>СГБ</c:v>
                </c:pt>
                <c:pt idx="1">
                  <c:v>Транскапиталбанк</c:v>
                </c:pt>
                <c:pt idx="2">
                  <c:v>Банк Москвы</c:v>
                </c:pt>
                <c:pt idx="3">
                  <c:v>ВТБ 24</c:v>
                </c:pt>
                <c:pt idx="4">
                  <c:v>СтройКредит</c:v>
                </c:pt>
                <c:pt idx="5">
                  <c:v>Россельхозбанк</c:v>
                </c:pt>
                <c:pt idx="6">
                  <c:v>Уралсиб</c:v>
                </c:pt>
                <c:pt idx="7">
                  <c:v>МТС Банк</c:v>
                </c:pt>
                <c:pt idx="8">
                  <c:v>СберБанк</c:v>
                </c:pt>
                <c:pt idx="9">
                  <c:v>СКБ-Банк</c:v>
                </c:pt>
                <c:pt idx="10">
                  <c:v>Петрокоммерц</c:v>
                </c:pt>
              </c:strCache>
            </c:strRef>
          </c:cat>
          <c:val>
            <c:numRef>
              <c:f>Банки!$E$4:$E$14</c:f>
              <c:numCache>
                <c:formatCode>#,##0.00</c:formatCode>
                <c:ptCount val="11"/>
                <c:pt idx="0">
                  <c:v>4.242836054757503</c:v>
                </c:pt>
                <c:pt idx="1">
                  <c:v>5.6868590815293434</c:v>
                </c:pt>
                <c:pt idx="2">
                  <c:v>0.2372568630587048</c:v>
                </c:pt>
                <c:pt idx="3">
                  <c:v>53.781324973132477</c:v>
                </c:pt>
                <c:pt idx="4">
                  <c:v>3.6772478094297236</c:v>
                </c:pt>
                <c:pt idx="5">
                  <c:v>15.793148950712235</c:v>
                </c:pt>
                <c:pt idx="6">
                  <c:v>0.33617559035243361</c:v>
                </c:pt>
                <c:pt idx="7">
                  <c:v>0.69359459599087558</c:v>
                </c:pt>
                <c:pt idx="8">
                  <c:v>11.724928803468412</c:v>
                </c:pt>
                <c:pt idx="9">
                  <c:v>1.7875666725174835</c:v>
                </c:pt>
                <c:pt idx="10">
                  <c:v>2.0390606050507949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B45AE-0935-42BF-8EF2-E083BC540DE5}" type="doc">
      <dgm:prSet loTypeId="urn:microsoft.com/office/officeart/2008/layout/RadialCluster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424207-6A36-480D-AC85-72913E13400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aseline="0" dirty="0">
              <a:latin typeface="Times New Roman" panose="02020603050405020304" pitchFamily="18" charset="0"/>
            </a:rPr>
            <a:t>Требования к СМСП</a:t>
          </a:r>
        </a:p>
      </dgm:t>
    </dgm:pt>
    <dgm:pt modelId="{556AC2D9-E143-4867-8FB8-C10972402562}" type="parTrans" cxnId="{D391A43F-0A98-4EE3-92FC-A46E7916E35D}">
      <dgm:prSet/>
      <dgm:spPr/>
      <dgm:t>
        <a:bodyPr/>
        <a:lstStyle/>
        <a:p>
          <a:endParaRPr lang="ru-RU"/>
        </a:p>
      </dgm:t>
    </dgm:pt>
    <dgm:pt modelId="{D0961F5F-A6F9-445B-80B9-CE9E9E2637A4}" type="sibTrans" cxnId="{D391A43F-0A98-4EE3-92FC-A46E7916E35D}">
      <dgm:prSet/>
      <dgm:spPr/>
      <dgm:t>
        <a:bodyPr/>
        <a:lstStyle/>
        <a:p>
          <a:endParaRPr lang="ru-RU"/>
        </a:p>
      </dgm:t>
    </dgm:pt>
    <dgm:pt modelId="{6F6A9FA6-A0BA-4448-855D-3D1A8061B14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kumimoji="0" lang="ru-RU" sz="140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Соответствие   требованиям ФЗ РФ от 24.07.2007 года № 209-ФЗ</a:t>
          </a:r>
          <a:endParaRPr lang="ru-RU" sz="14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CA700F8-414D-41B7-82AA-6287CC21B011}" type="parTrans" cxnId="{83C06A5A-7E30-4C40-9E94-D18371E62AB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979AC9-9E67-4E6A-B8C3-2E73020F27C5}" type="sibTrans" cxnId="{83C06A5A-7E30-4C40-9E94-D18371E62AB0}">
      <dgm:prSet/>
      <dgm:spPr/>
      <dgm:t>
        <a:bodyPr/>
        <a:lstStyle/>
        <a:p>
          <a:endParaRPr lang="ru-RU"/>
        </a:p>
      </dgm:t>
    </dgm:pt>
    <dgm:pt modelId="{5E4BBE5E-BBC0-4C2A-90AF-FFDE6DBC8EF9}">
      <dgm:prSet phldrT="[Текст]" custT="1"/>
      <dgm:spPr/>
      <dgm:t>
        <a:bodyPr/>
        <a:lstStyle/>
        <a:p>
          <a:r>
            <a:rPr kumimoji="0" lang="ru-RU" sz="140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Регистрация (</a:t>
          </a:r>
          <a:r>
            <a:rPr 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соответствии с законодательством Российской Федерации</a:t>
          </a:r>
          <a:r>
            <a:rPr kumimoji="0" lang="ru-RU" sz="140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) и ведение бизнеса  на территории Республики Коми</a:t>
          </a:r>
          <a:endParaRPr lang="ru-RU" sz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9B6F13D-EB3E-4213-9CD7-A0C7EFC7D765}" type="parTrans" cxnId="{10954119-2C51-4194-9AE9-8C450F50144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5FA46CA-E32E-4A0D-B644-B58B79831C7E}" type="sibTrans" cxnId="{10954119-2C51-4194-9AE9-8C450F501443}">
      <dgm:prSet/>
      <dgm:spPr/>
      <dgm:t>
        <a:bodyPr/>
        <a:lstStyle/>
        <a:p>
          <a:endParaRPr lang="ru-RU"/>
        </a:p>
      </dgm:t>
    </dgm:pt>
    <dgm:pt modelId="{FF0107C1-8642-48A9-A601-6575B43CC4C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kumimoji="0" lang="ru-RU" sz="1400" i="0" u="none" strike="noStrike" cap="none" normalizeH="0" baseline="0" dirty="0" smtClean="0">
              <a:ln/>
              <a:effectLst/>
              <a:latin typeface="Tahoma" panose="020B0604030504040204" pitchFamily="34" charset="0"/>
              <a:cs typeface="Tahoma" panose="020B0604030504040204" pitchFamily="34" charset="0"/>
            </a:rPr>
            <a:t>Субъекты МСП, обладающие устойчивым финансовым состоянием и имеющие решение кредитного комитета Банка о согласии на предоставление кредита, банковской гарантии, но не располагающие достаточным обеспечением.</a:t>
          </a:r>
        </a:p>
        <a:p>
          <a:endParaRPr lang="ru-RU" sz="14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C13CDA25-71EF-48FA-8582-D46C5868209A}" type="parTrans" cxnId="{869DC679-7AF9-4351-AE9A-A176FA1EE33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3EE6DA6-61C0-4461-B84B-7F02DA9F0371}" type="sibTrans" cxnId="{869DC679-7AF9-4351-AE9A-A176FA1EE33F}">
      <dgm:prSet/>
      <dgm:spPr/>
      <dgm:t>
        <a:bodyPr/>
        <a:lstStyle/>
        <a:p>
          <a:endParaRPr lang="ru-RU"/>
        </a:p>
      </dgm:t>
    </dgm:pt>
    <dgm:pt modelId="{F162C3D1-F6E3-425C-B336-91DF15FB3B9B}">
      <dgm:prSet custT="1"/>
      <dgm:spPr/>
      <dgm:t>
        <a:bodyPr/>
        <a:lstStyle/>
        <a:p>
          <a:r>
            <a:rPr kumimoji="0" lang="ru-RU" sz="140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imes New Roman" pitchFamily="18" charset="0"/>
              <a:cs typeface="Tahoma" panose="020B0604030504040204" pitchFamily="34" charset="0"/>
            </a:rPr>
            <a:t>Отсутствие просроченной задолженности по начисленным налогам, сборам и иным платежам перед бюджетами всех уровней</a:t>
          </a:r>
          <a:endParaRPr lang="ru-RU" sz="14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7A06FA8-6C76-4BA8-87E9-F2B9FD49939E}" type="parTrans" cxnId="{67C033BE-DFC6-44AC-B904-CFE8A45D276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0371823-C00F-4050-AEA4-D92032A7DAC9}" type="sibTrans" cxnId="{67C033BE-DFC6-44AC-B904-CFE8A45D276A}">
      <dgm:prSet/>
      <dgm:spPr/>
      <dgm:t>
        <a:bodyPr/>
        <a:lstStyle/>
        <a:p>
          <a:endParaRPr lang="ru-RU"/>
        </a:p>
      </dgm:t>
    </dgm:pt>
    <dgm:pt modelId="{27BCD163-74CA-44DE-8BAA-3FC4E77688B5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В отношении субъекта МСП не применяются процедуры несостоятельности (банкротства)</a:t>
          </a:r>
          <a:endParaRPr lang="ru-RU" sz="14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0C1B535-1783-4810-A722-9D922CBD8141}" type="parTrans" cxnId="{8D407DAD-5F29-4111-A26F-F18AFC2AEB8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BCA5947-E945-43D6-93F9-664805409A45}" type="sibTrans" cxnId="{8D407DAD-5F29-4111-A26F-F18AFC2AEB87}">
      <dgm:prSet/>
      <dgm:spPr/>
      <dgm:t>
        <a:bodyPr/>
        <a:lstStyle/>
        <a:p>
          <a:endParaRPr lang="ru-RU"/>
        </a:p>
      </dgm:t>
    </dgm:pt>
    <dgm:pt modelId="{55516633-76C9-469F-AED5-8CE620EDFC2D}" type="pres">
      <dgm:prSet presAssocID="{889B45AE-0935-42BF-8EF2-E083BC540D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7D06A4-0BAF-4B07-96D3-98FEE3360996}" type="pres">
      <dgm:prSet presAssocID="{3E424207-6A36-480D-AC85-72913E134008}" presName="singleCycle" presStyleCnt="0"/>
      <dgm:spPr/>
      <dgm:t>
        <a:bodyPr/>
        <a:lstStyle/>
        <a:p>
          <a:endParaRPr lang="ru-RU"/>
        </a:p>
      </dgm:t>
    </dgm:pt>
    <dgm:pt modelId="{AFB52BD1-B775-4B43-9304-ADFE2C14AA28}" type="pres">
      <dgm:prSet presAssocID="{3E424207-6A36-480D-AC85-72913E134008}" presName="singleCenter" presStyleLbl="node1" presStyleIdx="0" presStyleCnt="6" custScaleX="96969" custScaleY="62301" custLinFactNeighborX="-233" custLinFactNeighborY="-325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8807CBF-DB40-474F-928E-CD55C3CEDC99}" type="pres">
      <dgm:prSet presAssocID="{5CA700F8-414D-41B7-82AA-6287CC21B011}" presName="Name56" presStyleLbl="parChTrans1D2" presStyleIdx="0" presStyleCnt="5"/>
      <dgm:spPr/>
      <dgm:t>
        <a:bodyPr/>
        <a:lstStyle/>
        <a:p>
          <a:endParaRPr lang="ru-RU"/>
        </a:p>
      </dgm:t>
    </dgm:pt>
    <dgm:pt modelId="{B135DED7-35F7-4927-8808-04D6EE1B1228}" type="pres">
      <dgm:prSet presAssocID="{6F6A9FA6-A0BA-4448-855D-3D1A8061B142}" presName="text0" presStyleLbl="node1" presStyleIdx="1" presStyleCnt="6" custScaleX="216852" custScaleY="115375" custRadScaleRad="93104" custRadScaleInc="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B7039-EF6D-40DE-B02D-862570C1BA35}" type="pres">
      <dgm:prSet presAssocID="{A9B6F13D-EB3E-4213-9CD7-A0C7EFC7D765}" presName="Name56" presStyleLbl="parChTrans1D2" presStyleIdx="1" presStyleCnt="5"/>
      <dgm:spPr/>
      <dgm:t>
        <a:bodyPr/>
        <a:lstStyle/>
        <a:p>
          <a:endParaRPr lang="ru-RU"/>
        </a:p>
      </dgm:t>
    </dgm:pt>
    <dgm:pt modelId="{4F08B225-9441-46AD-9DB4-44CFC160A811}" type="pres">
      <dgm:prSet presAssocID="{5E4BBE5E-BBC0-4C2A-90AF-FFDE6DBC8EF9}" presName="text0" presStyleLbl="node1" presStyleIdx="2" presStyleCnt="6" custScaleX="279770" custScaleY="172320" custRadScaleRad="120811" custRadScaleInc="2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64A7C-D3E1-4BC2-B529-AC676E426481}" type="pres">
      <dgm:prSet presAssocID="{C13CDA25-71EF-48FA-8582-D46C5868209A}" presName="Name56" presStyleLbl="parChTrans1D2" presStyleIdx="2" presStyleCnt="5"/>
      <dgm:spPr/>
      <dgm:t>
        <a:bodyPr/>
        <a:lstStyle/>
        <a:p>
          <a:endParaRPr lang="ru-RU"/>
        </a:p>
      </dgm:t>
    </dgm:pt>
    <dgm:pt modelId="{EA4F28B2-3A5D-4CBE-BF49-15444FB01D1B}" type="pres">
      <dgm:prSet presAssocID="{FF0107C1-8642-48A9-A601-6575B43CC4C5}" presName="text0" presStyleLbl="node1" presStyleIdx="3" presStyleCnt="6" custScaleX="380578" custScaleY="146696" custRadScaleRad="116273" custRadScaleInc="-4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BD60E-85F9-4524-BF4C-4F6936679E74}" type="pres">
      <dgm:prSet presAssocID="{00C1B535-1783-4810-A722-9D922CBD8141}" presName="Name56" presStyleLbl="parChTrans1D2" presStyleIdx="3" presStyleCnt="5"/>
      <dgm:spPr/>
      <dgm:t>
        <a:bodyPr/>
        <a:lstStyle/>
        <a:p>
          <a:endParaRPr lang="ru-RU"/>
        </a:p>
      </dgm:t>
    </dgm:pt>
    <dgm:pt modelId="{D6077658-B691-4D5D-84B3-583D699B2A21}" type="pres">
      <dgm:prSet presAssocID="{27BCD163-74CA-44DE-8BAA-3FC4E77688B5}" presName="text0" presStyleLbl="node1" presStyleIdx="4" presStyleCnt="6" custScaleX="259281" custScaleY="150238" custRadScaleRad="112319" custRadScaleInc="36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DC8EC-31F3-446F-9E28-32F925237CB7}" type="pres">
      <dgm:prSet presAssocID="{27A06FA8-6C76-4BA8-87E9-F2B9FD49939E}" presName="Name56" presStyleLbl="parChTrans1D2" presStyleIdx="4" presStyleCnt="5"/>
      <dgm:spPr/>
      <dgm:t>
        <a:bodyPr/>
        <a:lstStyle/>
        <a:p>
          <a:endParaRPr lang="ru-RU"/>
        </a:p>
      </dgm:t>
    </dgm:pt>
    <dgm:pt modelId="{34E0A5DA-F3C1-4230-964F-0F20016BBE90}" type="pres">
      <dgm:prSet presAssocID="{F162C3D1-F6E3-425C-B336-91DF15FB3B9B}" presName="text0" presStyleLbl="node1" presStyleIdx="5" presStyleCnt="6" custScaleX="167313" custScaleY="160235" custRadScaleRad="115883" custRadScaleInc="5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7E942-B5DB-4242-BA33-02DE90CA8AD4}" type="presOf" srcId="{6F6A9FA6-A0BA-4448-855D-3D1A8061B142}" destId="{B135DED7-35F7-4927-8808-04D6EE1B1228}" srcOrd="0" destOrd="0" presId="urn:microsoft.com/office/officeart/2008/layout/RadialCluster"/>
    <dgm:cxn modelId="{3CD57CC7-72A7-47A2-AFE5-B452662DE81D}" type="presOf" srcId="{C13CDA25-71EF-48FA-8582-D46C5868209A}" destId="{55964A7C-D3E1-4BC2-B529-AC676E426481}" srcOrd="0" destOrd="0" presId="urn:microsoft.com/office/officeart/2008/layout/RadialCluster"/>
    <dgm:cxn modelId="{B9A9D87A-ED73-478D-884B-8A31EAA8ED61}" type="presOf" srcId="{3E424207-6A36-480D-AC85-72913E134008}" destId="{AFB52BD1-B775-4B43-9304-ADFE2C14AA28}" srcOrd="0" destOrd="0" presId="urn:microsoft.com/office/officeart/2008/layout/RadialCluster"/>
    <dgm:cxn modelId="{D424FD23-E8CC-4777-93A9-BC1359D1F307}" type="presOf" srcId="{889B45AE-0935-42BF-8EF2-E083BC540DE5}" destId="{55516633-76C9-469F-AED5-8CE620EDFC2D}" srcOrd="0" destOrd="0" presId="urn:microsoft.com/office/officeart/2008/layout/RadialCluster"/>
    <dgm:cxn modelId="{10954119-2C51-4194-9AE9-8C450F501443}" srcId="{3E424207-6A36-480D-AC85-72913E134008}" destId="{5E4BBE5E-BBC0-4C2A-90AF-FFDE6DBC8EF9}" srcOrd="1" destOrd="0" parTransId="{A9B6F13D-EB3E-4213-9CD7-A0C7EFC7D765}" sibTransId="{15FA46CA-E32E-4A0D-B644-B58B79831C7E}"/>
    <dgm:cxn modelId="{4E12DCFC-947E-455E-BEDB-B68747066952}" type="presOf" srcId="{5CA700F8-414D-41B7-82AA-6287CC21B011}" destId="{78807CBF-DB40-474F-928E-CD55C3CEDC99}" srcOrd="0" destOrd="0" presId="urn:microsoft.com/office/officeart/2008/layout/RadialCluster"/>
    <dgm:cxn modelId="{1F09668B-E4C7-4C9F-93B0-E075B19542B6}" type="presOf" srcId="{A9B6F13D-EB3E-4213-9CD7-A0C7EFC7D765}" destId="{725B7039-EF6D-40DE-B02D-862570C1BA35}" srcOrd="0" destOrd="0" presId="urn:microsoft.com/office/officeart/2008/layout/RadialCluster"/>
    <dgm:cxn modelId="{A06744D3-A6B2-412A-9AF0-1C0D8B9EEE5D}" type="presOf" srcId="{FF0107C1-8642-48A9-A601-6575B43CC4C5}" destId="{EA4F28B2-3A5D-4CBE-BF49-15444FB01D1B}" srcOrd="0" destOrd="0" presId="urn:microsoft.com/office/officeart/2008/layout/RadialCluster"/>
    <dgm:cxn modelId="{27CEE363-255C-42EC-AC73-413CBBA71422}" type="presOf" srcId="{5E4BBE5E-BBC0-4C2A-90AF-FFDE6DBC8EF9}" destId="{4F08B225-9441-46AD-9DB4-44CFC160A811}" srcOrd="0" destOrd="0" presId="urn:microsoft.com/office/officeart/2008/layout/RadialCluster"/>
    <dgm:cxn modelId="{83C06A5A-7E30-4C40-9E94-D18371E62AB0}" srcId="{3E424207-6A36-480D-AC85-72913E134008}" destId="{6F6A9FA6-A0BA-4448-855D-3D1A8061B142}" srcOrd="0" destOrd="0" parTransId="{5CA700F8-414D-41B7-82AA-6287CC21B011}" sibTransId="{7A979AC9-9E67-4E6A-B8C3-2E73020F27C5}"/>
    <dgm:cxn modelId="{869DC679-7AF9-4351-AE9A-A176FA1EE33F}" srcId="{3E424207-6A36-480D-AC85-72913E134008}" destId="{FF0107C1-8642-48A9-A601-6575B43CC4C5}" srcOrd="2" destOrd="0" parTransId="{C13CDA25-71EF-48FA-8582-D46C5868209A}" sibTransId="{F3EE6DA6-61C0-4461-B84B-7F02DA9F0371}"/>
    <dgm:cxn modelId="{D391A43F-0A98-4EE3-92FC-A46E7916E35D}" srcId="{889B45AE-0935-42BF-8EF2-E083BC540DE5}" destId="{3E424207-6A36-480D-AC85-72913E134008}" srcOrd="0" destOrd="0" parTransId="{556AC2D9-E143-4867-8FB8-C10972402562}" sibTransId="{D0961F5F-A6F9-445B-80B9-CE9E9E2637A4}"/>
    <dgm:cxn modelId="{67C033BE-DFC6-44AC-B904-CFE8A45D276A}" srcId="{3E424207-6A36-480D-AC85-72913E134008}" destId="{F162C3D1-F6E3-425C-B336-91DF15FB3B9B}" srcOrd="4" destOrd="0" parTransId="{27A06FA8-6C76-4BA8-87E9-F2B9FD49939E}" sibTransId="{80371823-C00F-4050-AEA4-D92032A7DAC9}"/>
    <dgm:cxn modelId="{62E079E2-CC4B-4E63-B5E8-F5AF1E086284}" type="presOf" srcId="{00C1B535-1783-4810-A722-9D922CBD8141}" destId="{CA4BD60E-85F9-4524-BF4C-4F6936679E74}" srcOrd="0" destOrd="0" presId="urn:microsoft.com/office/officeart/2008/layout/RadialCluster"/>
    <dgm:cxn modelId="{7A79F95B-1809-4FF4-A30E-52C6C6DD7619}" type="presOf" srcId="{27A06FA8-6C76-4BA8-87E9-F2B9FD49939E}" destId="{9ADDC8EC-31F3-446F-9E28-32F925237CB7}" srcOrd="0" destOrd="0" presId="urn:microsoft.com/office/officeart/2008/layout/RadialCluster"/>
    <dgm:cxn modelId="{19DD2886-A8CE-456D-AEC0-B5E4ADB73CE5}" type="presOf" srcId="{F162C3D1-F6E3-425C-B336-91DF15FB3B9B}" destId="{34E0A5DA-F3C1-4230-964F-0F20016BBE90}" srcOrd="0" destOrd="0" presId="urn:microsoft.com/office/officeart/2008/layout/RadialCluster"/>
    <dgm:cxn modelId="{8D407DAD-5F29-4111-A26F-F18AFC2AEB87}" srcId="{3E424207-6A36-480D-AC85-72913E134008}" destId="{27BCD163-74CA-44DE-8BAA-3FC4E77688B5}" srcOrd="3" destOrd="0" parTransId="{00C1B535-1783-4810-A722-9D922CBD8141}" sibTransId="{BBCA5947-E945-43D6-93F9-664805409A45}"/>
    <dgm:cxn modelId="{37BD62BB-8B93-4588-B9FC-88D487B8FC75}" type="presOf" srcId="{27BCD163-74CA-44DE-8BAA-3FC4E77688B5}" destId="{D6077658-B691-4D5D-84B3-583D699B2A21}" srcOrd="0" destOrd="0" presId="urn:microsoft.com/office/officeart/2008/layout/RadialCluster"/>
    <dgm:cxn modelId="{90974454-1614-440F-BA52-0E83F20F8960}" type="presParOf" srcId="{55516633-76C9-469F-AED5-8CE620EDFC2D}" destId="{157D06A4-0BAF-4B07-96D3-98FEE3360996}" srcOrd="0" destOrd="0" presId="urn:microsoft.com/office/officeart/2008/layout/RadialCluster"/>
    <dgm:cxn modelId="{206E4F7C-5051-4278-812C-8F20258FF606}" type="presParOf" srcId="{157D06A4-0BAF-4B07-96D3-98FEE3360996}" destId="{AFB52BD1-B775-4B43-9304-ADFE2C14AA28}" srcOrd="0" destOrd="0" presId="urn:microsoft.com/office/officeart/2008/layout/RadialCluster"/>
    <dgm:cxn modelId="{70BEF30B-F39A-497B-BB77-60AF2E894A3E}" type="presParOf" srcId="{157D06A4-0BAF-4B07-96D3-98FEE3360996}" destId="{78807CBF-DB40-474F-928E-CD55C3CEDC99}" srcOrd="1" destOrd="0" presId="urn:microsoft.com/office/officeart/2008/layout/RadialCluster"/>
    <dgm:cxn modelId="{A4460AA8-F9FD-4D06-8E35-27A88C6B43DB}" type="presParOf" srcId="{157D06A4-0BAF-4B07-96D3-98FEE3360996}" destId="{B135DED7-35F7-4927-8808-04D6EE1B1228}" srcOrd="2" destOrd="0" presId="urn:microsoft.com/office/officeart/2008/layout/RadialCluster"/>
    <dgm:cxn modelId="{33D5CC09-4CA9-4E20-823E-3617A078D4D4}" type="presParOf" srcId="{157D06A4-0BAF-4B07-96D3-98FEE3360996}" destId="{725B7039-EF6D-40DE-B02D-862570C1BA35}" srcOrd="3" destOrd="0" presId="urn:microsoft.com/office/officeart/2008/layout/RadialCluster"/>
    <dgm:cxn modelId="{8B11AF3B-F5DD-4B32-B7A2-0879CFEF461A}" type="presParOf" srcId="{157D06A4-0BAF-4B07-96D3-98FEE3360996}" destId="{4F08B225-9441-46AD-9DB4-44CFC160A811}" srcOrd="4" destOrd="0" presId="urn:microsoft.com/office/officeart/2008/layout/RadialCluster"/>
    <dgm:cxn modelId="{5C955A5E-31B2-44AD-A7F9-F5EDB70CBABB}" type="presParOf" srcId="{157D06A4-0BAF-4B07-96D3-98FEE3360996}" destId="{55964A7C-D3E1-4BC2-B529-AC676E426481}" srcOrd="5" destOrd="0" presId="urn:microsoft.com/office/officeart/2008/layout/RadialCluster"/>
    <dgm:cxn modelId="{FCF62B52-E693-4C7F-92A8-1BCFD5F17D52}" type="presParOf" srcId="{157D06A4-0BAF-4B07-96D3-98FEE3360996}" destId="{EA4F28B2-3A5D-4CBE-BF49-15444FB01D1B}" srcOrd="6" destOrd="0" presId="urn:microsoft.com/office/officeart/2008/layout/RadialCluster"/>
    <dgm:cxn modelId="{632D44D6-11C4-4DA4-9EE4-6C0DF21F3816}" type="presParOf" srcId="{157D06A4-0BAF-4B07-96D3-98FEE3360996}" destId="{CA4BD60E-85F9-4524-BF4C-4F6936679E74}" srcOrd="7" destOrd="0" presId="urn:microsoft.com/office/officeart/2008/layout/RadialCluster"/>
    <dgm:cxn modelId="{8DEEFCA7-DCC9-47FE-90CC-B21DE4682EA6}" type="presParOf" srcId="{157D06A4-0BAF-4B07-96D3-98FEE3360996}" destId="{D6077658-B691-4D5D-84B3-583D699B2A21}" srcOrd="8" destOrd="0" presId="urn:microsoft.com/office/officeart/2008/layout/RadialCluster"/>
    <dgm:cxn modelId="{0CA3DB02-A20A-44CF-90CB-67EA1832E97E}" type="presParOf" srcId="{157D06A4-0BAF-4B07-96D3-98FEE3360996}" destId="{9ADDC8EC-31F3-446F-9E28-32F925237CB7}" srcOrd="9" destOrd="0" presId="urn:microsoft.com/office/officeart/2008/layout/RadialCluster"/>
    <dgm:cxn modelId="{4914D851-FB4D-4FEF-B2E5-1A6A297390B0}" type="presParOf" srcId="{157D06A4-0BAF-4B07-96D3-98FEE3360996}" destId="{34E0A5DA-F3C1-4230-964F-0F20016BBE90}" srcOrd="10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071605" y="3202931"/>
          <a:ext cx="1966491" cy="7820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846924" y="2298318"/>
          <a:ext cx="2302074" cy="230207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743604" y="1378244"/>
          <a:ext cx="1966491" cy="7820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4491083" y="654750"/>
          <a:ext cx="2728957" cy="2728957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967386" y="1769248"/>
          <a:ext cx="2906036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6448272" y="3202931"/>
          <a:ext cx="1966491" cy="7820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ФОНД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967386" y="1769248"/>
          <a:ext cx="2906036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Фонд для получения поручительства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867754" y="1769248"/>
          <a:ext cx="1702809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867754" y="1769248"/>
          <a:ext cx="1702809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6287919" y="1769248"/>
          <a:ext cx="1859750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6287919" y="1769248"/>
          <a:ext cx="1859750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поручительства в течение 3 дней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31820" custLinFactNeighborY="1063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570" custLinFactNeighborY="9567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C65D1575-0705-437F-B705-5183151567BA}" type="presOf" srcId="{A911B4F7-8BC9-47D7-9642-A633630B2A46}" destId="{7CE3F8E3-8C1C-421D-98A7-8FA69EF747B1}" srcOrd="1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6F8A8224-4C5D-4679-923C-2901219E7048}" type="presOf" srcId="{AED6E543-D1E5-49FA-8209-021D517975D8}" destId="{625D5B61-73EB-4687-B366-E6F70F0FDF74}" srcOrd="0" destOrd="0" presId="urn:microsoft.com/office/officeart/2005/8/layout/hProcess4"/>
    <dgm:cxn modelId="{E4295505-8EC9-4FCA-B553-A74252007DC4}" type="presOf" srcId="{60526FAA-63B2-4ADE-AAB0-F298E6F23F64}" destId="{44CE7E4B-B570-41DA-97BE-9F7D5574F4E3}" srcOrd="1" destOrd="0" presId="urn:microsoft.com/office/officeart/2005/8/layout/hProcess4"/>
    <dgm:cxn modelId="{C7FDF01D-94A2-4C53-9984-99DAC6AE8F46}" type="presOf" srcId="{D9C4D902-BD1F-4A38-B8A5-AB2B58925766}" destId="{358BADB0-A89A-48CE-B619-DA3839D44E0F}" srcOrd="0" destOrd="1" presId="urn:microsoft.com/office/officeart/2005/8/layout/hProcess4"/>
    <dgm:cxn modelId="{D1B2DA1F-8D41-4A75-90B6-8395F0A48B7C}" type="presOf" srcId="{60526FAA-63B2-4ADE-AAB0-F298E6F23F64}" destId="{358BADB0-A89A-48CE-B619-DA3839D44E0F}" srcOrd="0" destOrd="0" presId="urn:microsoft.com/office/officeart/2005/8/layout/hProcess4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1C3121C0-7349-4838-A596-43259DF7823F}" type="presOf" srcId="{63B2E526-0BFE-4FA5-A8D7-298406FAE965}" destId="{F32D151A-7816-4D8F-AF44-C36440897AD6}" srcOrd="0" destOrd="0" presId="urn:microsoft.com/office/officeart/2005/8/layout/hProcess4"/>
    <dgm:cxn modelId="{88657E09-A814-413C-B89B-03117B53AA74}" type="presOf" srcId="{8A8884EC-BED0-4A5D-9FB1-F77856440A7A}" destId="{7CE3F8E3-8C1C-421D-98A7-8FA69EF747B1}" srcOrd="1" destOrd="1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7899CB05-0736-4004-8CB6-1B8FEFA797F0}" type="presOf" srcId="{437AB23B-13B0-4AE3-924E-BFAE5EAE00A9}" destId="{0FFF5994-F4E1-424D-B972-4AA99AE9B8C2}" srcOrd="0" destOrd="0" presId="urn:microsoft.com/office/officeart/2005/8/layout/hProcess4"/>
    <dgm:cxn modelId="{DF3D0537-23A5-4F48-9801-30645FCE25C8}" type="presOf" srcId="{8A8884EC-BED0-4A5D-9FB1-F77856440A7A}" destId="{86DDBEE2-8B91-44ED-B629-4631F9E18A12}" srcOrd="0" destOrd="1" presId="urn:microsoft.com/office/officeart/2005/8/layout/hProcess4"/>
    <dgm:cxn modelId="{AF643E2B-A196-4F8F-9B47-7328B9CCCB08}" type="presOf" srcId="{4DEF7991-DB3B-4EFB-B409-20A96B442569}" destId="{F827665D-69F4-4582-BEB2-A5794CA30A06}" srcOrd="0" destOrd="0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9BC63425-A395-4A0A-BFBD-582260DBFFF8}" type="presOf" srcId="{D9C4D902-BD1F-4A38-B8A5-AB2B58925766}" destId="{44CE7E4B-B570-41DA-97BE-9F7D5574F4E3}" srcOrd="1" destOrd="1" presId="urn:microsoft.com/office/officeart/2005/8/layout/hProcess4"/>
    <dgm:cxn modelId="{617395E6-27DA-441F-B5DA-DFC349A55CC4}" type="presOf" srcId="{E214BA6D-6E14-4C83-A785-B4FF1581D05E}" destId="{C18F92D0-DEF2-4832-8FA1-278D95B6B3A0}" srcOrd="0" destOrd="0" presId="urn:microsoft.com/office/officeart/2005/8/layout/hProcess4"/>
    <dgm:cxn modelId="{5AF54CD3-68B9-462E-A916-51A60C31C115}" type="presOf" srcId="{4BA94C8C-63E7-4819-9483-BDD6924D3746}" destId="{92BF8A00-5694-4464-90D9-1154141BC261}" srcOrd="0" destOrd="0" presId="urn:microsoft.com/office/officeart/2005/8/layout/hProcess4"/>
    <dgm:cxn modelId="{7D4E4979-5594-4CE3-BEE2-F91A49B7C82B}" type="presOf" srcId="{A911B4F7-8BC9-47D7-9642-A633630B2A46}" destId="{86DDBEE2-8B91-44ED-B629-4631F9E18A12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7F0F20-6501-4792-AB5C-650052CA2FD5}" type="presOf" srcId="{01D23FA9-EC24-4459-84B6-F0EA42D78154}" destId="{F32D151A-7816-4D8F-AF44-C36440897AD6}" srcOrd="0" destOrd="1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B23B3001-B8C4-4F1B-95C5-9AA04A4C921E}" type="presOf" srcId="{63B2E526-0BFE-4FA5-A8D7-298406FAE965}" destId="{1A5E6DB2-5944-4C01-A9F4-4A069AB36B67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DABDFD58-F471-4EFE-B5EE-B2BA979A97F6}" type="presOf" srcId="{19A2954C-5C74-4380-B53D-3134DFD2BD93}" destId="{CDCAD455-EB6B-402B-B181-8BA63311810D}" srcOrd="0" destOrd="0" presId="urn:microsoft.com/office/officeart/2005/8/layout/hProcess4"/>
    <dgm:cxn modelId="{AF3F56E4-D409-47DA-A57C-47F43D38F4EB}" type="presOf" srcId="{01D23FA9-EC24-4459-84B6-F0EA42D78154}" destId="{1A5E6DB2-5944-4C01-A9F4-4A069AB36B67}" srcOrd="1" destOrd="1" presId="urn:microsoft.com/office/officeart/2005/8/layout/hProcess4"/>
    <dgm:cxn modelId="{C87923FA-2D2B-4A7C-9FF3-B2502D158E5D}" type="presParOf" srcId="{625D5B61-73EB-4687-B366-E6F70F0FDF74}" destId="{6AB74C41-EE21-414F-B880-C91960AE5EC4}" srcOrd="0" destOrd="0" presId="urn:microsoft.com/office/officeart/2005/8/layout/hProcess4"/>
    <dgm:cxn modelId="{D7BD2CFC-FBC8-4F77-B964-E759AC145DA6}" type="presParOf" srcId="{625D5B61-73EB-4687-B366-E6F70F0FDF74}" destId="{BC05A9D6-CA71-4512-9D58-2019022C136A}" srcOrd="1" destOrd="0" presId="urn:microsoft.com/office/officeart/2005/8/layout/hProcess4"/>
    <dgm:cxn modelId="{31091945-B5BD-4DF0-BF71-675E95712E8C}" type="presParOf" srcId="{625D5B61-73EB-4687-B366-E6F70F0FDF74}" destId="{901CFE09-8308-4CB6-B42D-B87DA4DB62C7}" srcOrd="2" destOrd="0" presId="urn:microsoft.com/office/officeart/2005/8/layout/hProcess4"/>
    <dgm:cxn modelId="{9687A508-ACA3-4D4C-9A3B-7A93F7E807B7}" type="presParOf" srcId="{901CFE09-8308-4CB6-B42D-B87DA4DB62C7}" destId="{574BB2E0-F6FB-4BB5-8728-33C0181856D8}" srcOrd="0" destOrd="0" presId="urn:microsoft.com/office/officeart/2005/8/layout/hProcess4"/>
    <dgm:cxn modelId="{F646AF25-73C1-4F01-841B-839E4858E60C}" type="presParOf" srcId="{574BB2E0-F6FB-4BB5-8728-33C0181856D8}" destId="{324361FE-5E04-4D56-84CD-3FBAD654CDE0}" srcOrd="0" destOrd="0" presId="urn:microsoft.com/office/officeart/2005/8/layout/hProcess4"/>
    <dgm:cxn modelId="{65885F2A-2427-437B-9745-8FD586ADE86F}" type="presParOf" srcId="{574BB2E0-F6FB-4BB5-8728-33C0181856D8}" destId="{358BADB0-A89A-48CE-B619-DA3839D44E0F}" srcOrd="1" destOrd="0" presId="urn:microsoft.com/office/officeart/2005/8/layout/hProcess4"/>
    <dgm:cxn modelId="{A4285BB1-3C07-4624-9111-84F1A4F408DB}" type="presParOf" srcId="{574BB2E0-F6FB-4BB5-8728-33C0181856D8}" destId="{44CE7E4B-B570-41DA-97BE-9F7D5574F4E3}" srcOrd="2" destOrd="0" presId="urn:microsoft.com/office/officeart/2005/8/layout/hProcess4"/>
    <dgm:cxn modelId="{7ED32C0A-9CE5-4041-A3C8-3F10217B8449}" type="presParOf" srcId="{574BB2E0-F6FB-4BB5-8728-33C0181856D8}" destId="{0FFF5994-F4E1-424D-B972-4AA99AE9B8C2}" srcOrd="3" destOrd="0" presId="urn:microsoft.com/office/officeart/2005/8/layout/hProcess4"/>
    <dgm:cxn modelId="{94755A6F-69C4-4DFD-A4AC-3D2A4DE5C3DD}" type="presParOf" srcId="{574BB2E0-F6FB-4BB5-8728-33C0181856D8}" destId="{F268AAC0-5B1D-4FF2-A23A-A4120CB7760F}" srcOrd="4" destOrd="0" presId="urn:microsoft.com/office/officeart/2005/8/layout/hProcess4"/>
    <dgm:cxn modelId="{CF37314E-8ECF-4459-92CC-A5CCE8FD41E1}" type="presParOf" srcId="{901CFE09-8308-4CB6-B42D-B87DA4DB62C7}" destId="{F827665D-69F4-4582-BEB2-A5794CA30A06}" srcOrd="1" destOrd="0" presId="urn:microsoft.com/office/officeart/2005/8/layout/hProcess4"/>
    <dgm:cxn modelId="{CEDF1C81-5FDD-4550-A8EC-F306EB1843EA}" type="presParOf" srcId="{901CFE09-8308-4CB6-B42D-B87DA4DB62C7}" destId="{0FDFAFA8-BEF1-4EA4-AABF-56E29002ACCE}" srcOrd="2" destOrd="0" presId="urn:microsoft.com/office/officeart/2005/8/layout/hProcess4"/>
    <dgm:cxn modelId="{28688391-6A62-4AEB-8663-9082F526741D}" type="presParOf" srcId="{0FDFAFA8-BEF1-4EA4-AABF-56E29002ACCE}" destId="{1406CEDF-8E1C-46FB-9CFF-1DA3A113C7FE}" srcOrd="0" destOrd="0" presId="urn:microsoft.com/office/officeart/2005/8/layout/hProcess4"/>
    <dgm:cxn modelId="{EB957366-35AE-45CE-A50F-D6FAEF3D68B6}" type="presParOf" srcId="{0FDFAFA8-BEF1-4EA4-AABF-56E29002ACCE}" destId="{86DDBEE2-8B91-44ED-B629-4631F9E18A12}" srcOrd="1" destOrd="0" presId="urn:microsoft.com/office/officeart/2005/8/layout/hProcess4"/>
    <dgm:cxn modelId="{9791E99E-35BC-4246-BBED-84015CFDC8BB}" type="presParOf" srcId="{0FDFAFA8-BEF1-4EA4-AABF-56E29002ACCE}" destId="{7CE3F8E3-8C1C-421D-98A7-8FA69EF747B1}" srcOrd="2" destOrd="0" presId="urn:microsoft.com/office/officeart/2005/8/layout/hProcess4"/>
    <dgm:cxn modelId="{BC168F1F-EBD4-4973-B847-2D01B20C519E}" type="presParOf" srcId="{0FDFAFA8-BEF1-4EA4-AABF-56E29002ACCE}" destId="{C18F92D0-DEF2-4832-8FA1-278D95B6B3A0}" srcOrd="3" destOrd="0" presId="urn:microsoft.com/office/officeart/2005/8/layout/hProcess4"/>
    <dgm:cxn modelId="{BF699BC7-C113-4D31-A0DC-EB1C46DB4EFB}" type="presParOf" srcId="{0FDFAFA8-BEF1-4EA4-AABF-56E29002ACCE}" destId="{DCDC6411-C29A-4982-8684-1D1BFC24E8FE}" srcOrd="4" destOrd="0" presId="urn:microsoft.com/office/officeart/2005/8/layout/hProcess4"/>
    <dgm:cxn modelId="{2EF04B96-FEDD-4543-A99D-22DE9096F9AE}" type="presParOf" srcId="{901CFE09-8308-4CB6-B42D-B87DA4DB62C7}" destId="{CDCAD455-EB6B-402B-B181-8BA63311810D}" srcOrd="3" destOrd="0" presId="urn:microsoft.com/office/officeart/2005/8/layout/hProcess4"/>
    <dgm:cxn modelId="{3E10C8B1-5807-480F-91A6-81CEC64B64D9}" type="presParOf" srcId="{901CFE09-8308-4CB6-B42D-B87DA4DB62C7}" destId="{F894E1F7-CE39-4E50-B696-64D75C9AA8FE}" srcOrd="4" destOrd="0" presId="urn:microsoft.com/office/officeart/2005/8/layout/hProcess4"/>
    <dgm:cxn modelId="{0E96905E-B3DD-4AC9-9977-089687B2AF28}" type="presParOf" srcId="{F894E1F7-CE39-4E50-B696-64D75C9AA8FE}" destId="{E1925DF0-50A4-41B2-A5A0-A320ADC8C4E2}" srcOrd="0" destOrd="0" presId="urn:microsoft.com/office/officeart/2005/8/layout/hProcess4"/>
    <dgm:cxn modelId="{48521087-733B-47D4-B470-55E310B73D53}" type="presParOf" srcId="{F894E1F7-CE39-4E50-B696-64D75C9AA8FE}" destId="{F32D151A-7816-4D8F-AF44-C36440897AD6}" srcOrd="1" destOrd="0" presId="urn:microsoft.com/office/officeart/2005/8/layout/hProcess4"/>
    <dgm:cxn modelId="{5538C45C-683A-4976-8183-81529C927CC9}" type="presParOf" srcId="{F894E1F7-CE39-4E50-B696-64D75C9AA8FE}" destId="{1A5E6DB2-5944-4C01-A9F4-4A069AB36B67}" srcOrd="2" destOrd="0" presId="urn:microsoft.com/office/officeart/2005/8/layout/hProcess4"/>
    <dgm:cxn modelId="{5A24C0E1-9DE3-471C-8E66-6065AA661B2D}" type="presParOf" srcId="{F894E1F7-CE39-4E50-B696-64D75C9AA8FE}" destId="{92BF8A00-5694-4464-90D9-1154141BC261}" srcOrd="3" destOrd="0" presId="urn:microsoft.com/office/officeart/2005/8/layout/hProcess4"/>
    <dgm:cxn modelId="{BF466E66-D7E7-455F-B0CE-47F56B01FDF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2BD1-B775-4B43-9304-ADFE2C14AA28}">
      <dsp:nvSpPr>
        <dsp:cNvPr id="0" name=""/>
        <dsp:cNvSpPr/>
      </dsp:nvSpPr>
      <dsp:spPr>
        <a:xfrm>
          <a:off x="3492834" y="2127582"/>
          <a:ext cx="1540356" cy="98965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>
              <a:latin typeface="Times New Roman" panose="02020603050405020304" pitchFamily="18" charset="0"/>
            </a:rPr>
            <a:t>Требования к СМСП</a:t>
          </a:r>
        </a:p>
      </dsp:txBody>
      <dsp:txXfrm>
        <a:off x="3541145" y="2175893"/>
        <a:ext cx="1443734" cy="893032"/>
      </dsp:txXfrm>
    </dsp:sp>
    <dsp:sp modelId="{78807CBF-DB40-474F-928E-CD55C3CEDC99}">
      <dsp:nvSpPr>
        <dsp:cNvPr id="0" name=""/>
        <dsp:cNvSpPr/>
      </dsp:nvSpPr>
      <dsp:spPr>
        <a:xfrm rot="16223840">
          <a:off x="3860914" y="1719230"/>
          <a:ext cx="8167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723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5DED7-35F7-4927-8808-04D6EE1B1228}">
      <dsp:nvSpPr>
        <dsp:cNvPr id="0" name=""/>
        <dsp:cNvSpPr/>
      </dsp:nvSpPr>
      <dsp:spPr>
        <a:xfrm>
          <a:off x="3122390" y="82945"/>
          <a:ext cx="2307951" cy="122793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Соответствие   требованиям ФЗ РФ от 24.07.2007 года № 209-ФЗ</a:t>
          </a:r>
          <a:endParaRPr lang="ru-RU" sz="14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82333" y="142888"/>
        <a:ext cx="2188065" cy="1108047"/>
      </dsp:txXfrm>
    </dsp:sp>
    <dsp:sp modelId="{725B7039-EF6D-40DE-B02D-862570C1BA35}">
      <dsp:nvSpPr>
        <dsp:cNvPr id="0" name=""/>
        <dsp:cNvSpPr/>
      </dsp:nvSpPr>
      <dsp:spPr>
        <a:xfrm rot="21180790">
          <a:off x="5031709" y="2503747"/>
          <a:ext cx="3991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131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8B225-9441-46AD-9DB4-44CFC160A811}">
      <dsp:nvSpPr>
        <dsp:cNvPr id="0" name=""/>
        <dsp:cNvSpPr/>
      </dsp:nvSpPr>
      <dsp:spPr>
        <a:xfrm>
          <a:off x="5429358" y="1380019"/>
          <a:ext cx="2977585" cy="1833997"/>
        </a:xfrm>
        <a:prstGeom prst="roundRect">
          <a:avLst/>
        </a:prstGeom>
        <a:gradFill rotWithShape="0">
          <a:gsLst>
            <a:gs pos="0">
              <a:schemeClr val="accent3">
                <a:hueOff val="-694812"/>
                <a:satOff val="-3390"/>
                <a:lumOff val="-1176"/>
                <a:alphaOff val="0"/>
                <a:tint val="96000"/>
                <a:lumMod val="102000"/>
              </a:schemeClr>
            </a:gs>
            <a:gs pos="100000">
              <a:schemeClr val="accent3">
                <a:hueOff val="-694812"/>
                <a:satOff val="-3390"/>
                <a:lumOff val="-117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Регистрация (</a:t>
          </a:r>
          <a:r>
            <a:rPr lang="ru-RU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соответствии с законодательством Российской Федерации</a:t>
          </a:r>
          <a:r>
            <a:rPr kumimoji="0" lang="ru-RU" sz="140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) и ведение бизнеса  на территории Республики Коми</a:t>
          </a:r>
          <a:endParaRPr lang="ru-RU" sz="1200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518886" y="1469547"/>
        <a:ext cx="2798529" cy="1654941"/>
      </dsp:txXfrm>
    </dsp:sp>
    <dsp:sp modelId="{55964A7C-D3E1-4BC2-B529-AC676E426481}">
      <dsp:nvSpPr>
        <dsp:cNvPr id="0" name=""/>
        <dsp:cNvSpPr/>
      </dsp:nvSpPr>
      <dsp:spPr>
        <a:xfrm rot="2449411">
          <a:off x="4746441" y="3357362"/>
          <a:ext cx="734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631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F28B2-3A5D-4CBE-BF49-15444FB01D1B}">
      <dsp:nvSpPr>
        <dsp:cNvPr id="0" name=""/>
        <dsp:cNvSpPr/>
      </dsp:nvSpPr>
      <dsp:spPr>
        <a:xfrm>
          <a:off x="4270104" y="3597488"/>
          <a:ext cx="4050483" cy="156128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cs typeface="Tahoma" panose="020B0604030504040204" pitchFamily="34" charset="0"/>
            </a:rPr>
            <a:t>Субъекты МСП, обладающие устойчивым финансовым состоянием и имеющие решение кредитного комитета Банка о согласии на предоставление кредита, банковской гарантии, но не располагающие достаточным обеспечением.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346320" y="3673704"/>
        <a:ext cx="3898051" cy="1408850"/>
      </dsp:txXfrm>
    </dsp:sp>
    <dsp:sp modelId="{CA4BD60E-85F9-4524-BF4C-4F6936679E74}">
      <dsp:nvSpPr>
        <dsp:cNvPr id="0" name=""/>
        <dsp:cNvSpPr/>
      </dsp:nvSpPr>
      <dsp:spPr>
        <a:xfrm rot="8192713">
          <a:off x="3132373" y="3359675"/>
          <a:ext cx="704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987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7658-B691-4D5D-84B3-583D699B2A21}">
      <dsp:nvSpPr>
        <dsp:cNvPr id="0" name=""/>
        <dsp:cNvSpPr/>
      </dsp:nvSpPr>
      <dsp:spPr>
        <a:xfrm>
          <a:off x="1005406" y="3602114"/>
          <a:ext cx="2759522" cy="1598979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В отношении субъекта МСП не применяются процедуры несостоятельности (банкротства)</a:t>
          </a:r>
          <a:endParaRPr lang="ru-RU" sz="1400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1083462" y="3680170"/>
        <a:ext cx="2603410" cy="1442867"/>
      </dsp:txXfrm>
    </dsp:sp>
    <dsp:sp modelId="{9ADDC8EC-31F3-446F-9E28-32F925237CB7}">
      <dsp:nvSpPr>
        <dsp:cNvPr id="0" name=""/>
        <dsp:cNvSpPr/>
      </dsp:nvSpPr>
      <dsp:spPr>
        <a:xfrm rot="11816673">
          <a:off x="2724749" y="2273346"/>
          <a:ext cx="785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126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0A5DA-F3C1-4230-964F-0F20016BBE90}">
      <dsp:nvSpPr>
        <dsp:cNvPr id="0" name=""/>
        <dsp:cNvSpPr/>
      </dsp:nvSpPr>
      <dsp:spPr>
        <a:xfrm>
          <a:off x="961083" y="1034979"/>
          <a:ext cx="1780708" cy="1705377"/>
        </a:xfrm>
        <a:prstGeom prst="roundRect">
          <a:avLst/>
        </a:prstGeom>
        <a:gradFill rotWithShape="0">
          <a:gsLst>
            <a:gs pos="0">
              <a:schemeClr val="accent3">
                <a:hueOff val="-1737030"/>
                <a:satOff val="-8474"/>
                <a:lumOff val="-2940"/>
                <a:alphaOff val="0"/>
                <a:tint val="96000"/>
                <a:lumMod val="102000"/>
              </a:schemeClr>
            </a:gs>
            <a:gs pos="100000">
              <a:schemeClr val="accent3">
                <a:hueOff val="-1737030"/>
                <a:satOff val="-8474"/>
                <a:lumOff val="-294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imes New Roman" pitchFamily="18" charset="0"/>
              <a:cs typeface="Tahoma" panose="020B0604030504040204" pitchFamily="34" charset="0"/>
            </a:rPr>
            <a:t>Отсутствие просроченной задолженности по начисленным налогам, сборам и иным платежам перед бюджетами всех уровней</a:t>
          </a:r>
          <a:endParaRPr lang="ru-RU" sz="14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1044333" y="1118229"/>
        <a:ext cx="1614208" cy="15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937571" y="1856780"/>
          <a:ext cx="1844826" cy="19768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83064" y="1902273"/>
        <a:ext cx="1753840" cy="1462267"/>
      </dsp:txXfrm>
    </dsp:sp>
    <dsp:sp modelId="{F827665D-69F4-4582-BEB2-A5794CA30A06}">
      <dsp:nvSpPr>
        <dsp:cNvPr id="0" name=""/>
        <dsp:cNvSpPr/>
      </dsp:nvSpPr>
      <dsp:spPr>
        <a:xfrm>
          <a:off x="2027632" y="2512651"/>
          <a:ext cx="2445493" cy="2445493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212453" y="3500095"/>
          <a:ext cx="2130499" cy="847229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237267" y="3524909"/>
        <a:ext cx="2080871" cy="797601"/>
      </dsp:txXfrm>
    </dsp:sp>
    <dsp:sp modelId="{86DDBEE2-8B91-44ED-B629-4631F9E18A12}">
      <dsp:nvSpPr>
        <dsp:cNvPr id="0" name=""/>
        <dsp:cNvSpPr/>
      </dsp:nvSpPr>
      <dsp:spPr>
        <a:xfrm>
          <a:off x="3219307" y="1856780"/>
          <a:ext cx="3148404" cy="19768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Фонд для получения поручительства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264800" y="2325888"/>
        <a:ext cx="3057418" cy="1462267"/>
      </dsp:txXfrm>
    </dsp:sp>
    <dsp:sp modelId="{CDCAD455-EB6B-402B-B181-8BA63311810D}">
      <dsp:nvSpPr>
        <dsp:cNvPr id="0" name=""/>
        <dsp:cNvSpPr/>
      </dsp:nvSpPr>
      <dsp:spPr>
        <a:xfrm>
          <a:off x="4867967" y="645706"/>
          <a:ext cx="2967778" cy="2967778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4060263" y="1433165"/>
          <a:ext cx="2130499" cy="847229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085077" y="1457979"/>
        <a:ext cx="2080871" cy="797601"/>
      </dsp:txXfrm>
    </dsp:sp>
    <dsp:sp modelId="{F32D151A-7816-4D8F-AF44-C36440897AD6}">
      <dsp:nvSpPr>
        <dsp:cNvPr id="0" name=""/>
        <dsp:cNvSpPr/>
      </dsp:nvSpPr>
      <dsp:spPr>
        <a:xfrm>
          <a:off x="6823769" y="1856780"/>
          <a:ext cx="2014856" cy="19768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поручительства в течение 3 дней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869262" y="1902273"/>
        <a:ext cx="1923870" cy="1462267"/>
      </dsp:txXfrm>
    </dsp:sp>
    <dsp:sp modelId="{92BF8A00-5694-4464-90D9-1154141BC261}">
      <dsp:nvSpPr>
        <dsp:cNvPr id="0" name=""/>
        <dsp:cNvSpPr/>
      </dsp:nvSpPr>
      <dsp:spPr>
        <a:xfrm>
          <a:off x="6994941" y="3491089"/>
          <a:ext cx="2130499" cy="847229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ФОНД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7019755" y="3515903"/>
        <a:ext cx="2080871" cy="79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A516-78ED-4D2C-B1C9-EF155EE6823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3F75-A45E-4411-8321-63D104CF7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14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761B-2534-441E-B5AF-FB51F9637DA9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742-E3D5-4CD6-8214-E28D4CF56E3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593-FE0A-4B6F-908A-B17286CFA1D8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CC75-79E6-4561-A710-0641C45D0FAF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06AF-585E-48B6-8D52-D7E8F2EC7DE5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59C-C4EC-4161-935B-3621078D1CB8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29DD-9B22-4F5F-8954-1BD13A0F7BA6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E70A-0C5C-48A2-8965-FEFA8F4933FE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74F8-C0D2-4077-AFA4-A7513805E6E2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761B-2534-441E-B5AF-FB51F9637DA9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09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EED-1FCA-4288-994B-A8AC0C9B9CAA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6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EED-1FCA-4288-994B-A8AC0C9B9CA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3C10-556D-45A8-B0ED-1079422EF367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39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79A-983E-474B-8EC8-ADB08F66BEFC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869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EB8-83F6-40D3-972D-FB905C7ABE49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9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847-D1E3-46B7-98EF-C679AE2532E8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193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4DD-0E04-4307-AFB0-EA95C9AD1747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65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9102-67A6-4630-9748-BF3025FC02FA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87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D02-7724-473B-AEE6-2025012310FB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58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742-E3D5-4CD6-8214-E28D4CF56E3A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8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593-FE0A-4B6F-908A-B17286CFA1D8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29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CC75-79E6-4561-A710-0641C45D0FAF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3C10-556D-45A8-B0ED-1079422EF367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06AF-585E-48B6-8D52-D7E8F2EC7DE5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1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59C-C4EC-4161-935B-3621078D1CB8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715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29DD-9B22-4F5F-8954-1BD13A0F7BA6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021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E70A-0C5C-48A2-8965-FEFA8F4933FE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39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74F8-C0D2-4077-AFA4-A7513805E6E2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79A-983E-474B-8EC8-ADB08F66BEFC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EB8-83F6-40D3-972D-FB905C7ABE49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847-D1E3-46B7-98EF-C679AE2532E8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4DD-0E04-4307-AFB0-EA95C9AD1747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9102-67A6-4630-9748-BF3025FC02F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D02-7724-473B-AEE6-2025012310F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C4F30-6316-42D0-8552-99DF1AB24C92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C4F30-6316-42D0-8552-99DF1AB24C92}" type="datetime1">
              <a:rPr lang="en-US" smtClean="0">
                <a:solidFill>
                  <a:prstClr val="black"/>
                </a:solidFill>
              </a:rPr>
              <a:pPr/>
              <a:t>4/19/2017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1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rk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ndir.garantfond@gmail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4" t="3861" r="6073" b="5936"/>
          <a:stretch/>
        </p:blipFill>
        <p:spPr>
          <a:xfrm>
            <a:off x="5533958" y="-279459"/>
            <a:ext cx="2975341" cy="24632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19256" y="2183802"/>
            <a:ext cx="9380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ОБЩЕСТВО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«ГАРАНТИЙНЫЙ ФОНД РЕСПУБЛИКИ КОМИ»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2503" y="3754419"/>
            <a:ext cx="771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8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ПОДДЕРЖКА МАЛОГО И СРЕДНЕГО</a:t>
            </a:r>
          </a:p>
          <a:p>
            <a:pPr algn="ctr"/>
            <a:r>
              <a:rPr lang="ru-RU" b="1" dirty="0">
                <a:solidFill>
                  <a:srgbClr val="118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РЕСПУБЛИКИ КОМИ</a:t>
            </a:r>
            <a:endParaRPr lang="ru-RU" dirty="0">
              <a:solidFill>
                <a:srgbClr val="118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0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169" y="195057"/>
            <a:ext cx="814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предоставления поручительств</a:t>
            </a:r>
            <a:endParaRPr lang="ru-RU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7961988"/>
              </p:ext>
            </p:extLst>
          </p:nvPr>
        </p:nvGraphicFramePr>
        <p:xfrm>
          <a:off x="1698169" y="1151163"/>
          <a:ext cx="7396845" cy="453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76707" y="2841172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6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2" y="164279"/>
            <a:ext cx="751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банков в портфеле Фонда</a:t>
            </a:r>
            <a:endParaRPr lang="ru-RU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3077733"/>
              </p:ext>
            </p:extLst>
          </p:nvPr>
        </p:nvGraphicFramePr>
        <p:xfrm>
          <a:off x="1681842" y="1355271"/>
          <a:ext cx="9054194" cy="45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8285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924569" y="133210"/>
            <a:ext cx="706430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работы с Фондом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540" y="1450324"/>
            <a:ext cx="81264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 поручительства при отсутствии собственного достаточного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необходимости сбора документов для Фонда (документы в Фонд предоставляются банком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рассмотрения заявки (решение принимается в срок до 3 рабочих дней после поступления заявки на предоставление поручительства с полным пакетом документов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относится к высокой, второй, категории качества обеспечения (Положение Банка России №254-П).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поручительства Фондом являются простыми и понятными и в целом соответствуют критериям выдачи кредита самими банками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2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882826" y="133210"/>
            <a:ext cx="72040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предоставления поручительств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10143"/>
              </p:ext>
            </p:extLst>
          </p:nvPr>
        </p:nvGraphicFramePr>
        <p:xfrm>
          <a:off x="1925583" y="961677"/>
          <a:ext cx="9145187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305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382470" y="3154780"/>
            <a:ext cx="3146350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122" name="Picture 2" descr="I:\Презентация ГФ\2017\Женя\раздел продукц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904" y="2908989"/>
            <a:ext cx="2108704" cy="12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Презентация ГФ\2017\Женя\13d442ea90bf3781b54e721029e662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189" y="4609322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:\Презентация ГФ\2017\Женя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595" y="1100011"/>
            <a:ext cx="1944383" cy="12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:\Презентация ГФ\2017\Женя\images (4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44" b="917"/>
          <a:stretch/>
        </p:blipFill>
        <p:spPr bwMode="auto">
          <a:xfrm>
            <a:off x="9191723" y="4723935"/>
            <a:ext cx="1739301" cy="14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I:\Презентация ГФ\2017\Женя\240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28"/>
          <a:stretch/>
        </p:blipFill>
        <p:spPr bwMode="auto">
          <a:xfrm>
            <a:off x="5734681" y="1031956"/>
            <a:ext cx="1889851" cy="14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:\Презентация ГФ\2017\Женя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644" y="4723935"/>
            <a:ext cx="2307670" cy="12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4475181" y="2735467"/>
            <a:ext cx="2519001" cy="1592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99648" y="2693955"/>
            <a:ext cx="2511993" cy="1675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302" y="1922751"/>
            <a:ext cx="1987363" cy="197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82826" y="133210"/>
            <a:ext cx="72040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предоставления поручительств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4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3064" y="2538805"/>
            <a:ext cx="2269863" cy="1142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600" b="1" kern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sz="1600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Фонда</a:t>
            </a:r>
            <a:endParaRPr lang="ru-RU" sz="2400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044875" y="2173045"/>
            <a:ext cx="968190" cy="365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3"/>
          </p:cNvCxnSpPr>
          <p:nvPr/>
        </p:nvCxnSpPr>
        <p:spPr>
          <a:xfrm flipH="1">
            <a:off x="4044875" y="3657600"/>
            <a:ext cx="968190" cy="58374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282928" y="2173045"/>
            <a:ext cx="946672" cy="365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82928" y="3657599"/>
            <a:ext cx="946672" cy="5701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8229600" y="1804308"/>
            <a:ext cx="3022899" cy="13056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объем единовременно выдаваемого поручительства в отношении одного субъекта малого и среднего предпринимательства 3,8 млн.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75000" y="3684494"/>
            <a:ext cx="3077499" cy="121552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платы за предоставление поручительства составляет 0,75 – 1,75 % годовых от суммы предоставленного поручительства</a:t>
            </a:r>
            <a:endParaRPr lang="ru-RU" sz="1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59329" y="3657601"/>
            <a:ext cx="2885546" cy="11674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одного поручительства Гарантийного фонда не может превышать 70% от объема обязательства Заемщика перед Банком</a:t>
            </a:r>
            <a:endParaRPr lang="ru-RU" sz="1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7107" y="1804307"/>
            <a:ext cx="2697768" cy="1012372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Заявитель соответствует установленным Гарантийным фондом требованиям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5644" y="4367509"/>
            <a:ext cx="1355464" cy="5325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3812" y="5658522"/>
            <a:ext cx="2011679" cy="6024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91256" y="5658522"/>
            <a:ext cx="1893346" cy="6024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Согарантия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4860" y="997041"/>
            <a:ext cx="2647726" cy="60315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Договор банковской гарантии	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91255" y="997041"/>
            <a:ext cx="2705837" cy="60315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Кредитный договор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6691256" y="1600200"/>
            <a:ext cx="452494" cy="9386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151664" y="1600200"/>
            <a:ext cx="463829" cy="9386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>
            <a:off x="6147995" y="3684494"/>
            <a:ext cx="5381" cy="68301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228678" y="4900014"/>
            <a:ext cx="972222" cy="7585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013065" y="4900015"/>
            <a:ext cx="1044835" cy="7585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2"/>
          <p:cNvSpPr txBox="1">
            <a:spLocks/>
          </p:cNvSpPr>
          <p:nvPr/>
        </p:nvSpPr>
        <p:spPr>
          <a:xfrm>
            <a:off x="1801183" y="107080"/>
            <a:ext cx="72040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предоставления поручительств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06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8169" y="186007"/>
            <a:ext cx="386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851349906"/>
              </p:ext>
            </p:extLst>
          </p:nvPr>
        </p:nvGraphicFramePr>
        <p:xfrm>
          <a:off x="1315344" y="600488"/>
          <a:ext cx="9125441" cy="569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54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9187" y="195057"/>
            <a:ext cx="7878536" cy="9244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приоритетного проекта «Малый бизнес и поддержка индивидуальной предпринимательской инициативы»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9187" y="1751737"/>
            <a:ext cx="9005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на 2017 г.:</a:t>
            </a:r>
          </a:p>
          <a:p>
            <a:pPr algn="just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информационному обеспечению субъектов МСП на всей территории Республики Коми: участие в семинарах, посвященной поддержке субъектов МСП в городах и муниципальных районах Республики Коми. Подписание Соглашений о сотрудничестве между администрациями муниципальных районов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Гарантийным фондом.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Результат: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Подписанные Соглашения о сотрудничестве между администрациями муниципальных районов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Гарантийным фондом,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предусматривающие организацию информационного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взаимодействия.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52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7736" y="979715"/>
            <a:ext cx="10114875" cy="497037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созданию финансовых условий для эффективного ведения предпринимательства на территории муниципального образования;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проведения и участие в образовательно-консультационных, презентационных мероприятиях, направленных на развитие кредитования субъектов МСП;</a:t>
            </a:r>
          </a:p>
          <a:p>
            <a:pPr marL="0" indent="0" algn="just">
              <a:buNone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Гарантийного Фонда: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о мерах государственной поддержки в виде предоставления поручительства для субъектов МСП;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предпринимателей о порядке обращений за получением поручительства;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представителями администраций МО по вопросам предоставления мер государственной поддержки в форме предоставления поручительства;</a:t>
            </a:r>
          </a:p>
          <a:p>
            <a:pPr marL="0" indent="0" algn="just">
              <a:buNone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Администраций МО: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проведения информационно-разъяснительных семинаров, конференций, «Круглых столов» с представителями субъектов МСП по вопросам предпринимательской деятельности;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размещения информационных материалов по предоставлению поручительства Гарантийного фонда на сайте администрации, в отделах администрации, курирующих предпринимательскую деятельность;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субъектов малого и среднего бизнеса о мерах государственной поддержки в виде предоставления поручительства Гарантийного фонда.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4692" y="129742"/>
            <a:ext cx="7649936" cy="7674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сотрудничества администраций МО и Гарантийного фонда Республики Коми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0493" y="5840551"/>
            <a:ext cx="928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!!! </a:t>
            </a: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одписано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Соглашений </a:t>
            </a:r>
            <a:r>
              <a:rPr lang="ru-RU" b="1" dirty="0">
                <a:solidFill>
                  <a:srgbClr val="C00000"/>
                </a:solidFill>
              </a:rPr>
              <a:t>– с МОГО Усинск, Печора и Воркута, с муниципальными районами </a:t>
            </a:r>
            <a:r>
              <a:rPr lang="ru-RU" b="1" dirty="0" err="1">
                <a:solidFill>
                  <a:srgbClr val="C00000"/>
                </a:solidFill>
              </a:rPr>
              <a:t>Койгородский</a:t>
            </a:r>
            <a:r>
              <a:rPr lang="ru-RU" b="1" dirty="0">
                <a:solidFill>
                  <a:srgbClr val="C00000"/>
                </a:solidFill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</a:rPr>
              <a:t>Усть-Цилемский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84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1770" y="39972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БАНКИ-ПАРТНЕРЫ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653" y="2616088"/>
            <a:ext cx="1368152" cy="8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240" y="4874939"/>
            <a:ext cx="1346076" cy="7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847" y="3743969"/>
            <a:ext cx="1325841" cy="90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207" y="1401299"/>
            <a:ext cx="1346077" cy="89821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3" descr="C:\Users\User\Desktop\b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653" y="1391954"/>
            <a:ext cx="1368152" cy="9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b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208" y="2616088"/>
            <a:ext cx="1346077" cy="8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User\Desktop\0f4b530f0c64ac0c1b44fe3ce10ed9b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551" y="1381447"/>
            <a:ext cx="1224137" cy="8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C:\Users\User\Desktop\b8 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544" y="2616088"/>
            <a:ext cx="1296144" cy="8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9654" y="3749973"/>
            <a:ext cx="1368152" cy="903461"/>
          </a:xfrm>
          <a:prstGeom prst="rect">
            <a:avLst/>
          </a:prstGeom>
        </p:spPr>
      </p:pic>
      <p:pic>
        <p:nvPicPr>
          <p:cNvPr id="17" name="Picture 16" descr="C:\Users\User\Desktop\5f51547fb1948954530498b8a1f8568b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207" y="3743969"/>
            <a:ext cx="1346078" cy="9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408" y="4848335"/>
            <a:ext cx="2229966" cy="7920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42949" y="39972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690" y="1381447"/>
            <a:ext cx="3072158" cy="15121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16368" y="3616158"/>
            <a:ext cx="310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БАНК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72518" y="188640"/>
            <a:ext cx="6857132" cy="6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НГС: трехуровневая модель гарантийной поддержки субъектов МСП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640510088"/>
              </p:ext>
            </p:extLst>
          </p:nvPr>
        </p:nvGraphicFramePr>
        <p:xfrm>
          <a:off x="2065468" y="1070450"/>
          <a:ext cx="9184539" cy="4809270"/>
        </p:xfrm>
        <a:graphic>
          <a:graphicData uri="http://schemas.openxmlformats.org/drawingml/2006/table">
            <a:tbl>
              <a:tblPr/>
              <a:tblGrid>
                <a:gridCol w="1548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41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215">
                  <a:extLst>
                    <a:ext uri="{9D8B030D-6E8A-4147-A177-3AD203B41FA5}">
                      <a16:colId xmlns="" xmlns:a16="http://schemas.microsoft.com/office/drawing/2014/main" val="3653545549"/>
                    </a:ext>
                  </a:extLst>
                </a:gridCol>
                <a:gridCol w="2684948">
                  <a:extLst>
                    <a:ext uri="{9D8B030D-6E8A-4147-A177-3AD203B41FA5}">
                      <a16:colId xmlns="" xmlns:a16="http://schemas.microsoft.com/office/drawing/2014/main" val="190580340"/>
                    </a:ext>
                  </a:extLst>
                </a:gridCol>
              </a:tblGrid>
              <a:tr h="552923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Продукты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Клиентский сегмент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Каналы продаж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- источники поступления заявок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9636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МСП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 100 млн. руб.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072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МСП Банк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25 до 100 млн. руб.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3639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25 млн. руб.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ounded Rectangle 73"/>
          <p:cNvSpPr/>
          <p:nvPr/>
        </p:nvSpPr>
        <p:spPr>
          <a:xfrm>
            <a:off x="7324644" y="1887089"/>
            <a:ext cx="1147172" cy="340637"/>
          </a:xfrm>
          <a:prstGeom prst="roundRect">
            <a:avLst>
              <a:gd name="adj" fmla="val 67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73"/>
          <p:cNvSpPr/>
          <p:nvPr/>
        </p:nvSpPr>
        <p:spPr>
          <a:xfrm>
            <a:off x="7335862" y="2457327"/>
            <a:ext cx="1152128" cy="450229"/>
          </a:xfrm>
          <a:prstGeom prst="roundRect">
            <a:avLst>
              <a:gd name="adj" fmla="val 9139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73"/>
          <p:cNvSpPr/>
          <p:nvPr/>
        </p:nvSpPr>
        <p:spPr>
          <a:xfrm>
            <a:off x="7313426" y="3198109"/>
            <a:ext cx="1158390" cy="288032"/>
          </a:xfrm>
          <a:prstGeom prst="roundRect">
            <a:avLst>
              <a:gd name="adj" fmla="val 11205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73"/>
          <p:cNvSpPr/>
          <p:nvPr/>
        </p:nvSpPr>
        <p:spPr>
          <a:xfrm>
            <a:off x="7358297" y="4012116"/>
            <a:ext cx="1129693" cy="28113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73"/>
          <p:cNvSpPr/>
          <p:nvPr/>
        </p:nvSpPr>
        <p:spPr>
          <a:xfrm>
            <a:off x="7351771" y="4376290"/>
            <a:ext cx="1142743" cy="294346"/>
          </a:xfrm>
          <a:prstGeom prst="roundRect">
            <a:avLst>
              <a:gd name="adj" fmla="val 67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73"/>
          <p:cNvSpPr/>
          <p:nvPr/>
        </p:nvSpPr>
        <p:spPr>
          <a:xfrm>
            <a:off x="7332731" y="4942261"/>
            <a:ext cx="1158390" cy="339518"/>
          </a:xfrm>
          <a:prstGeom prst="roundRect">
            <a:avLst>
              <a:gd name="adj" fmla="val 2473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73"/>
          <p:cNvSpPr/>
          <p:nvPr/>
        </p:nvSpPr>
        <p:spPr>
          <a:xfrm>
            <a:off x="7358297" y="5423089"/>
            <a:ext cx="1145874" cy="294346"/>
          </a:xfrm>
          <a:prstGeom prst="roundRect">
            <a:avLst>
              <a:gd name="adj" fmla="val 67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52174"/>
            <a:ext cx="1010014" cy="8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9300" y="188640"/>
            <a:ext cx="244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xmlns="" val="30997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9958" y="1554887"/>
            <a:ext cx="1008332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 ОБЩЕСТВО 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«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ГАРАНТИЙНЫЙ ФОНД РЕСПУБЛИКИ КОМИ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: РК, г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Сыктывкар, ул.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Интернациональная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108, офис 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303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  (8-212) 44-55-07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портал:  </a:t>
            </a:r>
            <a:r>
              <a:rPr lang="en-US" sz="19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</a:t>
            </a:r>
            <a:r>
              <a:rPr lang="ru-RU" sz="19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.</a:t>
            </a:r>
            <a:r>
              <a:rPr lang="en-US" sz="1900" b="1" u="sng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mbrk</a:t>
            </a:r>
            <a:r>
              <a:rPr lang="ru-RU" sz="19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.</a:t>
            </a:r>
            <a:r>
              <a:rPr lang="en-US" sz="1900" b="1" u="sng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ru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адрес: </a:t>
            </a:r>
            <a:r>
              <a:rPr lang="en-US" sz="19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gendir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.</a:t>
            </a:r>
            <a:r>
              <a:rPr lang="en-US" sz="19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garantfond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@</a:t>
            </a:r>
            <a:r>
              <a:rPr lang="en-US" sz="19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gmail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.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com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директор:  Рочев Максим Витальевич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30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1234" y="2470678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27415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72517" y="98833"/>
            <a:ext cx="6131321" cy="6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CDD0D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НГС</a:t>
            </a:r>
            <a:endParaRPr lang="ru-RU" dirty="0">
              <a:solidFill>
                <a:srgbClr val="CDD0D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4101627787"/>
              </p:ext>
            </p:extLst>
          </p:nvPr>
        </p:nvGraphicFramePr>
        <p:xfrm>
          <a:off x="1853197" y="988444"/>
          <a:ext cx="9478832" cy="5257160"/>
        </p:xfrm>
        <a:graphic>
          <a:graphicData uri="http://schemas.openxmlformats.org/drawingml/2006/table">
            <a:tbl>
              <a:tblPr/>
              <a:tblGrid>
                <a:gridCol w="1758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1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90207"/>
                <a:gridCol w="2098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923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2016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выданных гарантий и поручительств)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2016 (V финансирования субъектов МСП, полученный с участием гарантийной поддержки)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2017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4009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МСП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Char char="Ø"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Char char="Ø"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млрд.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576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МСП Банк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млрд.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 млн. руб. (Коми)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млрд.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565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 РГО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 млрд. руб. , в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млн. руб. (Коми)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млрд.руб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., в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млрд. руб., в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36,4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7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100 млрд. руб.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165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52174"/>
            <a:ext cx="1010014" cy="8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9300" y="188640"/>
            <a:ext cx="244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xmlns="" val="29861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7533" y="4467224"/>
            <a:ext cx="2086437" cy="13811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975" y="-132839"/>
            <a:ext cx="1010014" cy="8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05975" y="189679"/>
            <a:ext cx="247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2549" y="2010559"/>
            <a:ext cx="1029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общество «Гарантийный фонд Республики Коми» создан Правительством Республики Коми при поддержке Министерства экономического развития Российской Федерации и осуществляет свою деятельность с октября 2010 года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3" descr="C:\Users\User\Desktop\6d05f823e128081c6fb252d2d6e9fa68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9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991" y="4467223"/>
            <a:ext cx="3740933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6521" y="1433528"/>
            <a:ext cx="10061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Гарантийный фонд Республики Коми является объектом инфраструктуры поддержки малого и среднего предпринимательства в Республике Коми, реализующим  программу предоставления поручительств по обязательствам СМСП.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6137" y="2933503"/>
            <a:ext cx="99130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предоставления поручительств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помощь предпринимателям, которые хотят получить финансирование в банке, но не имеют достаточного залога для получения необходимой суммы.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Гарантийный фонд берет на себя перед банком часть рисков по неисполнению обязательств предпринимателя по кредиту или банковской гарантии, добавляя к залогу предпринимателя свое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xmlns="" val="2721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652597" y="73373"/>
            <a:ext cx="6264696" cy="1043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выданных поручительств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количества выданных и действующих поручительств Гарантийного фонда (по количеству, шт.)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7185340"/>
              </p:ext>
            </p:extLst>
          </p:nvPr>
        </p:nvGraphicFramePr>
        <p:xfrm>
          <a:off x="2135389" y="1362033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513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31332" y="118777"/>
            <a:ext cx="6264696" cy="1043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выданных поручительств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количества выданных и действующих поручительств Гарантийного фонда (по сумме, тыс. руб.)</a:t>
            </a:r>
            <a:endParaRPr kumimoji="0" lang="ru-RU" sz="1900" b="0" i="0" u="none" strike="noStrike" kern="1200" cap="none" spc="0" normalizeH="0" baseline="0" noProof="0" dirty="0">
              <a:ln w="3175" cmpd="sng"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6741488"/>
              </p:ext>
            </p:extLst>
          </p:nvPr>
        </p:nvGraphicFramePr>
        <p:xfrm>
          <a:off x="2009554" y="1371600"/>
          <a:ext cx="8481659" cy="513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2645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29257" y="185647"/>
            <a:ext cx="7659672" cy="9715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кредитов, обеспеченных поручительством Гарантийного фонда  по отраслям, % на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01.01.2017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4632981"/>
              </p:ext>
            </p:extLst>
          </p:nvPr>
        </p:nvGraphicFramePr>
        <p:xfrm>
          <a:off x="1338943" y="1345655"/>
          <a:ext cx="100747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238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8642825"/>
              </p:ext>
            </p:extLst>
          </p:nvPr>
        </p:nvGraphicFramePr>
        <p:xfrm>
          <a:off x="1755323" y="987879"/>
          <a:ext cx="9633856" cy="515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1021" y="164279"/>
            <a:ext cx="751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предоставления поручительств</a:t>
            </a:r>
            <a:endParaRPr lang="ru-RU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405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2193</TotalTime>
  <Words>1167</Words>
  <Application>Microsoft Office PowerPoint</Application>
  <PresentationFormat>Произвольный</PresentationFormat>
  <Paragraphs>183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Параллакс</vt:lpstr>
      <vt:lpstr>1_Параллакс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Паспорт приоритетного проекта «Малый бизнес и поддержка индивидуальной предпринимательской инициативы»</vt:lpstr>
      <vt:lpstr>Направления сотрудничества администраций МО и Гарантийного фонда Республики Коми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«Гарантийный фонд Калининградской области»</dc:title>
  <dc:creator>kinzhibalova</dc:creator>
  <cp:lastModifiedBy>User</cp:lastModifiedBy>
  <cp:revision>154</cp:revision>
  <cp:lastPrinted>2016-10-11T13:47:28Z</cp:lastPrinted>
  <dcterms:created xsi:type="dcterms:W3CDTF">2014-07-16T05:51:19Z</dcterms:created>
  <dcterms:modified xsi:type="dcterms:W3CDTF">2017-04-19T11:32:08Z</dcterms:modified>
</cp:coreProperties>
</file>