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9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67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69" r:id="rId21"/>
    <p:sldId id="275" r:id="rId22"/>
    <p:sldId id="276" r:id="rId23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D40"/>
    <a:srgbClr val="727271"/>
    <a:srgbClr val="EBE9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7" autoAdjust="0"/>
    <p:restoredTop sz="94660"/>
  </p:normalViewPr>
  <p:slideViewPr>
    <p:cSldViewPr>
      <p:cViewPr>
        <p:scale>
          <a:sx n="81" d="100"/>
          <a:sy n="81" d="100"/>
        </p:scale>
        <p:origin x="-756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1111111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22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611387018218934E-2"/>
          <c:y val="3.7579574142993503E-2"/>
          <c:w val="0.88509651028313552"/>
          <c:h val="0.79343554511230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C9-46B1-A33D-89CA795AD83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C9-46B1-A33D-89CA795AD837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Привлеченные средства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19.87</c:v>
                </c:pt>
                <c:pt idx="1">
                  <c:v>106.8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A1-44AE-A7BB-19D443AA3358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267296640793195E-2"/>
          <c:y val="0.93008854199591118"/>
          <c:w val="0.89999976413926164"/>
          <c:h val="6.991145800408644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084514547586082"/>
          <c:y val="4.8678042310628375E-2"/>
          <c:w val="0.44205571479588884"/>
          <c:h val="0.704189572488534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17F-4559-AFD8-00D9D5E5ACE6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7F-4559-AFD8-00D9D5E5ACE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7F-4559-AFD8-00D9D5E5ACE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7F-4559-AFD8-00D9D5E5ACE6}"/>
                </c:ext>
              </c:extLst>
            </c:dLbl>
            <c:dLbl>
              <c:idx val="1"/>
              <c:layout>
                <c:manualLayout>
                  <c:x val="-3.6510162891953801E-2"/>
                  <c:y val="-0.282148164168713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67,4</a:t>
                    </a:r>
                    <a:endParaRPr lang="en-US" b="1" dirty="0">
                      <a:solidFill>
                        <a:srgbClr val="72727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7F-4559-AFD8-00D9D5E5ACE6}"/>
                </c:ext>
              </c:extLst>
            </c:dLbl>
            <c:dLbl>
              <c:idx val="2"/>
              <c:layout>
                <c:manualLayout>
                  <c:x val="0.11652094873056452"/>
                  <c:y val="9.805931172063428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72727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9,9</a:t>
                    </a:r>
                    <a:endParaRPr lang="en-US" b="1" dirty="0">
                      <a:solidFill>
                        <a:srgbClr val="727271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92.9</c:v>
                </c:pt>
                <c:pt idx="1">
                  <c:v>67.400000000000006</c:v>
                </c:pt>
                <c:pt idx="2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F-4559-AFD8-00D9D5E5ACE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0.51802</cdr:x>
      <cdr:y>0.19355</cdr:y>
    </cdr:from>
    <cdr:to>
      <cdr:x>0.83629</cdr:x>
      <cdr:y>0.2929</cdr:y>
    </cdr:to>
    <cdr:sp macro="" textlink="">
      <cdr:nvSpPr>
        <cdr:cNvPr id="3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22B79E29-AE61-4844-A5D4-8B881DDE2F52}"/>
            </a:ext>
          </a:extLst>
        </cdr:cNvPr>
        <cdr:cNvSpPr txBox="1"/>
      </cdr:nvSpPr>
      <cdr:spPr>
        <a:xfrm xmlns:a="http://schemas.openxmlformats.org/drawingml/2006/main">
          <a:off x="1976666" y="719511"/>
          <a:ext cx="121445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727271"/>
              </a:solidFill>
            </a:rPr>
            <a:t>91,3</a:t>
          </a:r>
          <a:endParaRPr lang="ru-RU" dirty="0">
            <a:solidFill>
              <a:srgbClr val="72727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0.54869</cdr:x>
      <cdr:y>0.16086</cdr:y>
    </cdr:from>
    <cdr:to>
      <cdr:x>0.71966</cdr:x>
      <cdr:y>0.24941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AB480EC-E8C9-495C-B8DE-B18E325D0732}"/>
            </a:ext>
          </a:extLst>
        </cdr:cNvPr>
        <cdr:cNvSpPr txBox="1"/>
      </cdr:nvSpPr>
      <cdr:spPr>
        <a:xfrm xmlns:a="http://schemas.openxmlformats.org/drawingml/2006/main">
          <a:off x="3318846" y="597988"/>
          <a:ext cx="1034141" cy="329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92,9</a:t>
          </a:r>
          <a:endParaRPr lang="ru-RU" sz="1100" b="1" dirty="0">
            <a:solidFill>
              <a:srgbClr val="72727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1BAA-4059-4CB4-83B9-BB1FB9D193BD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A4377-659D-4B58-81A4-FFB5C331C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5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4377-659D-4B58-81A4-FFB5C331CF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70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A4377-659D-4B58-81A4-FFB5C331CF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14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68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45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6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70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316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0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873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02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31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3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31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65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01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757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44274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464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753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719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343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32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FA858-1AEC-4EB8-8FCF-507B22F2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5BBC94-D080-4BDF-B58E-9B248095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0F4D73-6EA7-4B9C-9299-36B7713F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18F6E5-71BC-4F1C-AC47-10F894C8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2E4D99-6A1B-4A59-ACEA-E3AD181E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2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5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7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32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40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29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9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96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2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88E0BB-28C5-4C11-8954-B0E09396336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65788C-7C6D-4FD5-874E-665F2AD54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www.kojgorodok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kojgorodok.ru/" TargetMode="Externa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EC7DBC-A258-4E89-A90C-C2B0B8813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183" y="5794629"/>
            <a:ext cx="743776" cy="743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4F2181-CA94-4E49-8934-E53CCFF18C31}"/>
              </a:ext>
            </a:extLst>
          </p:cNvPr>
          <p:cNvSpPr txBox="1"/>
          <p:nvPr/>
        </p:nvSpPr>
        <p:spPr>
          <a:xfrm>
            <a:off x="1019809" y="224716"/>
            <a:ext cx="3675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</a:t>
            </a:r>
          </a:p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</a:t>
            </a:r>
            <a:endParaRPr lang="ru-RU" sz="4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EE36A4A8-3F83-4CA4-992D-ECF566FD3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39" y="167822"/>
            <a:ext cx="361549" cy="4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068451-E4E7-4F56-AC76-42E1ABF2AB2D}"/>
              </a:ext>
            </a:extLst>
          </p:cNvPr>
          <p:cNvSpPr txBox="1"/>
          <p:nvPr/>
        </p:nvSpPr>
        <p:spPr>
          <a:xfrm>
            <a:off x="3547110" y="1513417"/>
            <a:ext cx="4646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</a:t>
            </a:r>
          </a:p>
          <a:p>
            <a:r>
              <a:rPr lang="ru-RU" sz="2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FBC67D-C449-4637-B19E-94469D548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399" y="1342023"/>
            <a:ext cx="1217360" cy="1294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278518-168A-4C46-BBF3-E651E8FBD1FE}"/>
              </a:ext>
            </a:extLst>
          </p:cNvPr>
          <p:cNvSpPr txBox="1"/>
          <p:nvPr/>
        </p:nvSpPr>
        <p:spPr>
          <a:xfrm>
            <a:off x="785786" y="3000378"/>
            <a:ext cx="1928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транспорта Республики Коми</a:t>
            </a:r>
          </a:p>
        </p:txBody>
      </p:sp>
      <p:pic>
        <p:nvPicPr>
          <p:cNvPr id="11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E8921770-1DC9-44F3-B807-F118C4A1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6"/>
            <a:ext cx="357190" cy="4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AD7068-AC4E-4066-AF4D-E8130C2B18A5}"/>
              </a:ext>
            </a:extLst>
          </p:cNvPr>
          <p:cNvSpPr txBox="1"/>
          <p:nvPr/>
        </p:nvSpPr>
        <p:spPr>
          <a:xfrm>
            <a:off x="3357554" y="3071816"/>
            <a:ext cx="2000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АО «Корпорация по </a:t>
            </a:r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развитию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Республики Коми»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http://invest.rkomi.ru/img/new_main_page/corporation_logo.png">
            <a:extLst>
              <a:ext uri="{FF2B5EF4-FFF2-40B4-BE49-F238E27FC236}">
                <a16:creationId xmlns:a16="http://schemas.microsoft.com/office/drawing/2014/main" xmlns="" id="{79A31812-F5FE-4EAF-ABA4-485620E5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000378"/>
            <a:ext cx="357190" cy="4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4563D0-06AB-4DF7-A6E9-9B4663B36AAD}"/>
              </a:ext>
            </a:extLst>
          </p:cNvPr>
          <p:cNvSpPr txBox="1"/>
          <p:nvPr/>
        </p:nvSpPr>
        <p:spPr>
          <a:xfrm>
            <a:off x="3357554" y="3643320"/>
            <a:ext cx="14859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портал</a:t>
            </a:r>
          </a:p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Коми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invest-dev.rkomi.ru/system/attachments/uploads/000/061/615/original/logo_invest_shadow.png">
            <a:extLst>
              <a:ext uri="{FF2B5EF4-FFF2-40B4-BE49-F238E27FC236}">
                <a16:creationId xmlns:a16="http://schemas.microsoft.com/office/drawing/2014/main" xmlns="" id="{461AFB4B-6701-4840-A715-9A0A11FF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571882"/>
            <a:ext cx="428628" cy="4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0A9C9F-F738-409B-BE3A-D01C1F7DCA65}"/>
              </a:ext>
            </a:extLst>
          </p:cNvPr>
          <p:cNvSpPr txBox="1"/>
          <p:nvPr/>
        </p:nvSpPr>
        <p:spPr>
          <a:xfrm>
            <a:off x="857224" y="3714758"/>
            <a:ext cx="188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</a:t>
            </a:r>
            <a:b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5D15C04-9066-420E-9935-F489FBC657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77" y="3687980"/>
            <a:ext cx="428628" cy="5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54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AFEF09-5AD8-4E32-B195-CEE5421D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0" y="94695"/>
            <a:ext cx="9052592" cy="94399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Хозяйствующие субъекты на территории района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34A80D-4608-46A3-98BE-18EC9C4611D6}"/>
              </a:ext>
            </a:extLst>
          </p:cNvPr>
          <p:cNvSpPr txBox="1"/>
          <p:nvPr/>
        </p:nvSpPr>
        <p:spPr>
          <a:xfrm>
            <a:off x="221410" y="1162975"/>
            <a:ext cx="9828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зарегистрированных юридических лиц на территории муниципального образования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01.01.2024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года – </a:t>
            </a:r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94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/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b="1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Распределение юридических лиц по видам экономической деятельности на </a:t>
            </a:r>
            <a:r>
              <a:rPr lang="ru-RU" b="1" u="sng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01.01.2024 </a:t>
            </a:r>
            <a:r>
              <a:rPr lang="ru-RU" b="1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год:</a:t>
            </a:r>
          </a:p>
          <a:p>
            <a:pPr lvl="0"/>
            <a:endParaRPr lang="ru-RU" b="1" u="sng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государственное управление и обеспечение военной безопасности; социальное обеспечение – 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</a:t>
            </a:r>
          </a:p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сельское, лесное хозяйство, охота, рыболовство и рыбоводство – 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</a:t>
            </a:r>
          </a:p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образование – 15 ед. </a:t>
            </a:r>
          </a:p>
          <a:p>
            <a:pPr lvl="0"/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торговля оптовая и розничная; ремонт автотранспортных средств и мотоциклов – 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 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предоставление прочих видов услуг - 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</a:t>
            </a:r>
          </a:p>
          <a:p>
            <a:pPr marL="285750" lvl="0" indent="-285750">
              <a:buFontTx/>
              <a:buChar char="-"/>
            </a:pP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прочие – </a:t>
            </a:r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25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 </a:t>
            </a:r>
          </a:p>
        </p:txBody>
      </p:sp>
    </p:spTree>
    <p:extLst>
      <p:ext uri="{BB962C8B-B14F-4D97-AF65-F5344CB8AC3E}">
        <p14:creationId xmlns:p14="http://schemas.microsoft.com/office/powerpoint/2010/main" xmlns="" val="179892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77222-877B-462C-8478-CA1574DA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4" y="103573"/>
            <a:ext cx="11495942" cy="88186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Малое и среднее предпринимательство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20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01.01.2024 </a:t>
            </a:r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9185A2-FFBF-42CA-B87F-EC9EB8B6243B}"/>
              </a:ext>
            </a:extLst>
          </p:cNvPr>
          <p:cNvSpPr txBox="1"/>
          <p:nvPr/>
        </p:nvSpPr>
        <p:spPr>
          <a:xfrm>
            <a:off x="427731" y="1889901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ИНДИВИДУАЛЬНЫЕ ПРЕДПРИНИМАТЕЛИ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142E1-C99B-41BB-B3BC-976B78032D5B}"/>
              </a:ext>
            </a:extLst>
          </p:cNvPr>
          <p:cNvSpPr txBox="1"/>
          <p:nvPr/>
        </p:nvSpPr>
        <p:spPr>
          <a:xfrm>
            <a:off x="1115616" y="128663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СУБЪЕКТОВ МСП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A4468B-EDF9-4364-BC8D-5BFBE8AEE03F}"/>
              </a:ext>
            </a:extLst>
          </p:cNvPr>
          <p:cNvSpPr txBox="1"/>
          <p:nvPr/>
        </p:nvSpPr>
        <p:spPr>
          <a:xfrm>
            <a:off x="427731" y="109335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160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61101B-DCA3-49CC-BC38-D7A9B70A43D1}"/>
              </a:ext>
            </a:extLst>
          </p:cNvPr>
          <p:cNvSpPr txBox="1"/>
          <p:nvPr/>
        </p:nvSpPr>
        <p:spPr>
          <a:xfrm>
            <a:off x="475728" y="2105345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139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C9C17A-5C1E-4FFA-A941-43602489EB3B}"/>
              </a:ext>
            </a:extLst>
          </p:cNvPr>
          <p:cNvSpPr txBox="1"/>
          <p:nvPr/>
        </p:nvSpPr>
        <p:spPr>
          <a:xfrm>
            <a:off x="3212032" y="1889901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МИКРО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3C736D-E2DD-4585-9D96-49E610C950F2}"/>
              </a:ext>
            </a:extLst>
          </p:cNvPr>
          <p:cNvSpPr txBox="1"/>
          <p:nvPr/>
        </p:nvSpPr>
        <p:spPr>
          <a:xfrm>
            <a:off x="3223578" y="2087866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155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AA3822-2AC6-425A-9782-0519598CC997}"/>
              </a:ext>
            </a:extLst>
          </p:cNvPr>
          <p:cNvSpPr txBox="1"/>
          <p:nvPr/>
        </p:nvSpPr>
        <p:spPr>
          <a:xfrm>
            <a:off x="427731" y="2638982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МАЛЫЕ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1EB089-39A1-4CB6-9DDC-A9340465D885}"/>
              </a:ext>
            </a:extLst>
          </p:cNvPr>
          <p:cNvSpPr txBox="1"/>
          <p:nvPr/>
        </p:nvSpPr>
        <p:spPr>
          <a:xfrm>
            <a:off x="475728" y="2854426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957785-0ADC-46A8-90DA-6A6BC7CF12D0}"/>
              </a:ext>
            </a:extLst>
          </p:cNvPr>
          <p:cNvSpPr txBox="1"/>
          <p:nvPr/>
        </p:nvSpPr>
        <p:spPr>
          <a:xfrm>
            <a:off x="3164035" y="2604904"/>
            <a:ext cx="14587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СРЕДНИЕ ПРЕДПРИЯТИЯ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D79240-1383-40D4-A582-DF9A6C13B929}"/>
              </a:ext>
            </a:extLst>
          </p:cNvPr>
          <p:cNvSpPr txBox="1"/>
          <p:nvPr/>
        </p:nvSpPr>
        <p:spPr>
          <a:xfrm>
            <a:off x="3311400" y="2836128"/>
            <a:ext cx="64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14E35A-B08C-439C-9309-A38F06B02BE2}"/>
              </a:ext>
            </a:extLst>
          </p:cNvPr>
          <p:cNvSpPr txBox="1"/>
          <p:nvPr/>
        </p:nvSpPr>
        <p:spPr>
          <a:xfrm>
            <a:off x="427731" y="3355911"/>
            <a:ext cx="450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ОКАЗАННОЙ ФИНАНСОВОЙ ПОДДЕРЖКИ СУБЪЕКТАМ МСП В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871A7C-EA6F-4AB5-B05B-A28C5128579B}"/>
              </a:ext>
            </a:extLst>
          </p:cNvPr>
          <p:cNvSpPr txBox="1"/>
          <p:nvPr/>
        </p:nvSpPr>
        <p:spPr>
          <a:xfrm>
            <a:off x="417840" y="3768939"/>
            <a:ext cx="304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4635,0</a:t>
            </a:r>
            <a:r>
              <a:rPr lang="ru-RU" sz="28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 РУБ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AEBAA6-EC6B-4C14-BCBD-B3FDAFF5B56C}"/>
              </a:ext>
            </a:extLst>
          </p:cNvPr>
          <p:cNvSpPr txBox="1"/>
          <p:nvPr/>
        </p:nvSpPr>
        <p:spPr>
          <a:xfrm>
            <a:off x="-276702" y="4627043"/>
            <a:ext cx="4502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ИНФРАСТРУКТУРА ПОДДЕРЖКИ МСП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1E08BB2-E801-47FA-831C-E22D9FFC8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09" y="5011955"/>
            <a:ext cx="428628" cy="5206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2B401F-DA77-44E7-A2BA-7EF5199D01B1}"/>
              </a:ext>
            </a:extLst>
          </p:cNvPr>
          <p:cNvSpPr txBox="1"/>
          <p:nvPr/>
        </p:nvSpPr>
        <p:spPr>
          <a:xfrm>
            <a:off x="1049035" y="4970630"/>
            <a:ext cx="188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 </a:t>
            </a:r>
            <a:b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</a:p>
        </p:txBody>
      </p:sp>
      <p:pic>
        <p:nvPicPr>
          <p:cNvPr id="19" name="Picture 2" descr="http://mbrk.ru/system/attachments/uploads/000/102/983/original/%D0%BB%D0%BE%D0%B3%D0%BE%D1%82%D0%B8%D0%BF.png">
            <a:extLst>
              <a:ext uri="{FF2B5EF4-FFF2-40B4-BE49-F238E27FC236}">
                <a16:creationId xmlns:a16="http://schemas.microsoft.com/office/drawing/2014/main" xmlns="" id="{6A80A46B-286C-4F43-9FC9-9AB753C5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419" y="5029476"/>
            <a:ext cx="42862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02CA9FD-5DDB-4872-BBF7-F9990867FA9B}"/>
              </a:ext>
            </a:extLst>
          </p:cNvPr>
          <p:cNvSpPr txBox="1"/>
          <p:nvPr/>
        </p:nvSpPr>
        <p:spPr>
          <a:xfrm>
            <a:off x="3605313" y="5032185"/>
            <a:ext cx="175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Информационно-маркетинговый центр МСП</a:t>
            </a:r>
          </a:p>
        </p:txBody>
      </p:sp>
    </p:spTree>
    <p:extLst>
      <p:ext uri="{BB962C8B-B14F-4D97-AF65-F5344CB8AC3E}">
        <p14:creationId xmlns:p14="http://schemas.microsoft.com/office/powerpoint/2010/main" xmlns="" val="392384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7424F-99CA-4461-9AF0-E99D3037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Промышленность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3AB854-8A70-495E-AC45-E4BC13999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71351"/>
            <a:ext cx="559049" cy="559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8E66BF-E920-474E-B3BD-4F7E3C02326C}"/>
              </a:ext>
            </a:extLst>
          </p:cNvPr>
          <p:cNvSpPr txBox="1"/>
          <p:nvPr/>
        </p:nvSpPr>
        <p:spPr>
          <a:xfrm>
            <a:off x="1144278" y="1420042"/>
            <a:ext cx="383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ПРОМЫШЛЕННОГО ПРОИЗВОДСТВА - ОБРАБАТЫВАЮЩИЕ ПРОИЗВОДСТВА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534F48-A9FD-4A58-9AF0-53969FA52563}"/>
              </a:ext>
            </a:extLst>
          </p:cNvPr>
          <p:cNvSpPr txBox="1"/>
          <p:nvPr/>
        </p:nvSpPr>
        <p:spPr>
          <a:xfrm>
            <a:off x="677334" y="2279177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ОБЪЕМЫ ОТГРУЖЕННЫХ ТОВАРОВ СОБСТВЕННОГО ПРОИЗВОДСТВА, ВЫПОЛНЕННЫХ РАБОТ И УСЛУГ СОБСТВЕННЫМИ СИЛАМИ ОРГАНИЗАЦИЙ ПО ВИДАМ ЭКОНОМИЧЕСКОЙ ДЕЯТЕЛЬНОСТИ 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7D9B600E-6EEC-436B-8325-B0CBCDC2D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9769809"/>
              </p:ext>
            </p:extLst>
          </p:nvPr>
        </p:nvGraphicFramePr>
        <p:xfrm>
          <a:off x="577092" y="2906838"/>
          <a:ext cx="5800911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698">
                  <a:extLst>
                    <a:ext uri="{9D8B030D-6E8A-4147-A177-3AD203B41FA5}">
                      <a16:colId xmlns:a16="http://schemas.microsoft.com/office/drawing/2014/main" xmlns="" val="3097068429"/>
                    </a:ext>
                  </a:extLst>
                </a:gridCol>
                <a:gridCol w="2589213">
                  <a:extLst>
                    <a:ext uri="{9D8B030D-6E8A-4147-A177-3AD203B41FA5}">
                      <a16:colId xmlns:a16="http://schemas.microsoft.com/office/drawing/2014/main" xmlns="" val="172705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Показатели</a:t>
                      </a:r>
                      <a:endParaRPr lang="ru-RU" sz="120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 % к </a:t>
                      </a:r>
                      <a:r>
                        <a:rPr lang="ru-RU" sz="1200" b="1" dirty="0" smtClean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2022</a:t>
                      </a:r>
                      <a:endParaRPr lang="ru-RU" sz="120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406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Обеспечение  электрической энергией, газом и паром; кондиционирование воздуха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117,5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Calibri"/>
                        <a:ea typeface="Segoe UI Symbol" panose="020B0502040204020203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43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Водоснабжение; водоотведение, организация сбора и утилизация отходов, деятельность по ликвидации загрязнений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727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112,3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2727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7244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C75FFC-9D65-49BB-A799-09E76EA9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1" y="217504"/>
            <a:ext cx="8141677" cy="69121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предприятия, осуществляющие деятельность на территории Койгородского района, относящиеся к субъектам МСП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FFF00-B9DD-4864-A1EC-CF359202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60" y="908720"/>
            <a:ext cx="8267420" cy="2880321"/>
          </a:xfrm>
        </p:spPr>
        <p:txBody>
          <a:bodyPr>
            <a:normAutofit fontScale="70000" lnSpcReduction="20000"/>
          </a:bodyPr>
          <a:lstStyle/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«Койгородок» сельскохозяйственное предприятие района, специализируется на молочном и мясном животноводстве.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«Койгородский хлебозавод» предприятие района по производству хлеба и мучных кондитерских изделий, производства макаронных изделий.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</a:t>
            </a:r>
            <a:r>
              <a:rPr lang="ru-RU" sz="19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Парма ПЛЮС» </a:t>
            </a:r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торговля розничная в неспециализированных магазинах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«Ирина» торговля розничная в неспециализированных магазинах 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«ПМК» распиловка и строгание древесины</a:t>
            </a:r>
          </a:p>
          <a:p>
            <a:r>
              <a:rPr lang="ru-RU" sz="1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«Жилфонд» управление эксплуатацией жилого фонда за вознаграждение или на договорной основе</a:t>
            </a:r>
          </a:p>
          <a:p>
            <a:endParaRPr lang="ru-RU" sz="1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&quot;ООО Койгородок&quot;">
            <a:extLst>
              <a:ext uri="{FF2B5EF4-FFF2-40B4-BE49-F238E27FC236}">
                <a16:creationId xmlns:a16="http://schemas.microsoft.com/office/drawing/2014/main" xmlns="" id="{97E6FC1B-FF33-4B7D-81D9-9B66F1F0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165" y="38225"/>
            <a:ext cx="3366800" cy="21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ойгородский хлебозавод&quot;">
            <a:extLst>
              <a:ext uri="{FF2B5EF4-FFF2-40B4-BE49-F238E27FC236}">
                <a16:creationId xmlns:a16="http://schemas.microsoft.com/office/drawing/2014/main" xmlns="" id="{F1C960E0-47DD-4D49-AC07-B616512FA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165" y="2246995"/>
            <a:ext cx="3366800" cy="22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торговля фото&quot;">
            <a:extLst>
              <a:ext uri="{FF2B5EF4-FFF2-40B4-BE49-F238E27FC236}">
                <a16:creationId xmlns:a16="http://schemas.microsoft.com/office/drawing/2014/main" xmlns="" id="{1C2023FD-B998-48DE-B633-982FB883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34" y="3862028"/>
            <a:ext cx="386050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трогание древесины от компании Южное подворье в городе Ростов-на-Дону">
            <a:extLst>
              <a:ext uri="{FF2B5EF4-FFF2-40B4-BE49-F238E27FC236}">
                <a16:creationId xmlns:a16="http://schemas.microsoft.com/office/drawing/2014/main" xmlns="" id="{C71DD8FE-6680-4AE7-8C23-5EA9318E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770" y="3881919"/>
            <a:ext cx="3860501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КВЭД управление недвижимым имуществом | Современный предприниматель">
            <a:extLst>
              <a:ext uri="{FF2B5EF4-FFF2-40B4-BE49-F238E27FC236}">
                <a16:creationId xmlns:a16="http://schemas.microsoft.com/office/drawing/2014/main" xmlns="" id="{8E692F60-183B-44D8-8566-CCD48E27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165" y="4557649"/>
            <a:ext cx="3415172" cy="22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73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D807AF-B2AE-4C0F-951D-C626CCFD221B}"/>
              </a:ext>
            </a:extLst>
          </p:cNvPr>
          <p:cNvSpPr txBox="1"/>
          <p:nvPr/>
        </p:nvSpPr>
        <p:spPr>
          <a:xfrm>
            <a:off x="539552" y="411510"/>
            <a:ext cx="7052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</a:p>
          <a:p>
            <a:r>
              <a:rPr lang="ru-RU" dirty="0"/>
              <a:t>	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 настоящее время сельское хозяйство в районе представлено 1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организацией, 6 КФХ и 1 сельскохозяйственный кооператив. 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Численность работающих в данных организациях за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2023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год насчитывает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95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человек.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	На 1 января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2024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года в хозяйствах всех категорий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поголовье крупного рогатого скота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составило  774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голов. Поголовье дойного стада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составило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315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голов. </a:t>
            </a:r>
          </a:p>
          <a:p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473C85-A527-4C75-8183-76AEE2F62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50" y="2725341"/>
            <a:ext cx="479504" cy="479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997B71-27BE-4C35-A9EF-93FE7720A1F3}"/>
              </a:ext>
            </a:extLst>
          </p:cNvPr>
          <p:cNvSpPr txBox="1"/>
          <p:nvPr/>
        </p:nvSpPr>
        <p:spPr>
          <a:xfrm>
            <a:off x="1057254" y="28542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8,5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тыс.га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086FAF-A215-4423-94E7-277580103ED5}"/>
              </a:ext>
            </a:extLst>
          </p:cNvPr>
          <p:cNvSpPr txBox="1"/>
          <p:nvPr/>
        </p:nvSpPr>
        <p:spPr>
          <a:xfrm>
            <a:off x="1057254" y="271576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СЕЛЬХОЗУГОДИЙ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43A961-2B1D-49DF-9847-30A0424BB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2798601"/>
            <a:ext cx="436644" cy="4366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8294AB-178D-4A4E-8D1A-F6DDA517A32D}"/>
              </a:ext>
            </a:extLst>
          </p:cNvPr>
          <p:cNvSpPr txBox="1"/>
          <p:nvPr/>
        </p:nvSpPr>
        <p:spPr>
          <a:xfrm>
            <a:off x="5663952" y="289640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7BB44D7-BD2B-476B-B1D0-F5B388BE0BDF}"/>
              </a:ext>
            </a:extLst>
          </p:cNvPr>
          <p:cNvSpPr txBox="1"/>
          <p:nvPr/>
        </p:nvSpPr>
        <p:spPr>
          <a:xfrm>
            <a:off x="5364088" y="2757906"/>
            <a:ext cx="282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КФХ ЗАРЕГИСТРИРОВАНО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CB416B-2E1D-4C54-A178-EC7A6F615C6F}"/>
              </a:ext>
            </a:extLst>
          </p:cNvPr>
          <p:cNvSpPr txBox="1"/>
          <p:nvPr/>
        </p:nvSpPr>
        <p:spPr>
          <a:xfrm>
            <a:off x="395535" y="3507854"/>
            <a:ext cx="47979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НАИБОЛЕЕ ЗНАЧИМЫЕ СЕЛЬСКОХОЗЯЙСТВЕННЫЕ ПРЕДПРИЯТИЯ</a:t>
            </a:r>
          </a:p>
          <a:p>
            <a:pPr algn="ctr"/>
            <a:r>
              <a:rPr lang="ru-RU" sz="15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ТЕРРИТОРИИ РАЙОНА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CDBFD7-12A8-4599-B4B2-79625DE69A02}"/>
              </a:ext>
            </a:extLst>
          </p:cNvPr>
          <p:cNvSpPr txBox="1"/>
          <p:nvPr/>
        </p:nvSpPr>
        <p:spPr>
          <a:xfrm>
            <a:off x="377318" y="4570379"/>
            <a:ext cx="461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«Койгородок»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A7D08D-401D-4D00-A642-D229875140BB}"/>
              </a:ext>
            </a:extLst>
          </p:cNvPr>
          <p:cNvSpPr txBox="1"/>
          <p:nvPr/>
        </p:nvSpPr>
        <p:spPr>
          <a:xfrm>
            <a:off x="395534" y="5198298"/>
            <a:ext cx="462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КФХ Зябко Сергей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Михайлович</a:t>
            </a:r>
          </a:p>
        </p:txBody>
      </p:sp>
      <p:pic>
        <p:nvPicPr>
          <p:cNvPr id="2050" name="Picture 2" descr="Картинки по запросу &quot;сельхозпредприятия d ctkt ajnj&quot;">
            <a:extLst>
              <a:ext uri="{FF2B5EF4-FFF2-40B4-BE49-F238E27FC236}">
                <a16:creationId xmlns:a16="http://schemas.microsoft.com/office/drawing/2014/main" xmlns="" id="{E7967B46-B985-4AB5-8ABB-A18157BC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848" y="193845"/>
            <a:ext cx="4480759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JJJ Rjqujhjljr&quot;">
            <a:extLst>
              <a:ext uri="{FF2B5EF4-FFF2-40B4-BE49-F238E27FC236}">
                <a16:creationId xmlns:a16="http://schemas.microsoft.com/office/drawing/2014/main" xmlns="" id="{3DC8A32C-D2DD-429F-B840-607EDFF2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790" y="3428999"/>
            <a:ext cx="6508093" cy="34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23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168A40-5808-4BC9-BDD4-D07DA2E7E6C0}"/>
              </a:ext>
            </a:extLst>
          </p:cNvPr>
          <p:cNvSpPr txBox="1"/>
          <p:nvPr/>
        </p:nvSpPr>
        <p:spPr>
          <a:xfrm>
            <a:off x="539552" y="41151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E91BD1-0FA3-4448-993F-6FDB5D1FD17E}"/>
              </a:ext>
            </a:extLst>
          </p:cNvPr>
          <p:cNvSpPr txBox="1"/>
          <p:nvPr/>
        </p:nvSpPr>
        <p:spPr>
          <a:xfrm>
            <a:off x="429418" y="987574"/>
            <a:ext cx="4952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ЗА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2023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</a:t>
            </a:r>
          </a:p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(БЕЗ СУБЪЕКТОВ МАЛОГО И СРЕДНЕГО ПРЕДПРИНИМАТЕЛЬСТВА)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D3B81C-2A9A-481E-B777-2BDAD1973372}"/>
              </a:ext>
            </a:extLst>
          </p:cNvPr>
          <p:cNvSpPr txBox="1"/>
          <p:nvPr/>
        </p:nvSpPr>
        <p:spPr>
          <a:xfrm>
            <a:off x="429417" y="1714488"/>
            <a:ext cx="299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497,0 млн</a:t>
            </a:r>
            <a:r>
              <a:rPr lang="ru-RU" sz="14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4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D7A373-C2BC-4AF7-AB03-D725C19FB3F9}"/>
              </a:ext>
            </a:extLst>
          </p:cNvPr>
          <p:cNvSpPr txBox="1"/>
          <p:nvPr/>
        </p:nvSpPr>
        <p:spPr>
          <a:xfrm>
            <a:off x="911424" y="2319263"/>
            <a:ext cx="22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В РАЗРЕЗЕ ПО ИСТОЧНИКАМ ФИНАНСИРОВАНИЯ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(МЛН.РУБ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F3B1C956-496A-404F-A2BE-F53235C49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34814364"/>
              </p:ext>
            </p:extLst>
          </p:nvPr>
        </p:nvGraphicFramePr>
        <p:xfrm>
          <a:off x="0" y="2857496"/>
          <a:ext cx="3815811" cy="371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B79E29-AE61-4844-A5D4-8B881DDE2F52}"/>
              </a:ext>
            </a:extLst>
          </p:cNvPr>
          <p:cNvSpPr txBox="1"/>
          <p:nvPr/>
        </p:nvSpPr>
        <p:spPr>
          <a:xfrm>
            <a:off x="767408" y="3933056"/>
            <a:ext cx="97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27271"/>
                </a:solidFill>
              </a:rPr>
              <a:t>405,7</a:t>
            </a:r>
            <a:endParaRPr lang="ru-RU" dirty="0">
              <a:solidFill>
                <a:srgbClr val="72727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4396D5-16A2-409E-81B4-EE1B79DA7667}"/>
              </a:ext>
            </a:extLst>
          </p:cNvPr>
          <p:cNvSpPr txBox="1"/>
          <p:nvPr/>
        </p:nvSpPr>
        <p:spPr>
          <a:xfrm>
            <a:off x="5735960" y="2319263"/>
            <a:ext cx="238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ОБЪЕМ ИНВЕСТИЦИЙ В ОСНОВНОЙ КАПИТАЛ В РАЗРЕЗЕ ПО БЮДЖЕТНЫМ СРЕДСТВАМ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(МЛНРУБ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7A85D0A0-DFEA-429B-AD60-39D4EDEAE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68248163"/>
              </p:ext>
            </p:extLst>
          </p:nvPr>
        </p:nvGraphicFramePr>
        <p:xfrm>
          <a:off x="4024298" y="2857496"/>
          <a:ext cx="604867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Картинки по запросу &quot;инвестиции&quot;">
            <a:extLst>
              <a:ext uri="{FF2B5EF4-FFF2-40B4-BE49-F238E27FC236}">
                <a16:creationId xmlns:a16="http://schemas.microsoft.com/office/drawing/2014/main" xmlns="" id="{A0F34BB1-27F5-43FE-BE35-3090DFE0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7140" y="116632"/>
            <a:ext cx="3581905" cy="268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96F75A8-C6B1-42A5-8708-385BE8568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76" y="404664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Реализуемые инвестиционные проекты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0D750B4-1824-4790-AD0C-982658CA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575388"/>
              </p:ext>
            </p:extLst>
          </p:nvPr>
        </p:nvGraphicFramePr>
        <p:xfrm>
          <a:off x="551384" y="1052736"/>
          <a:ext cx="9577063" cy="210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393">
                  <a:extLst>
                    <a:ext uri="{9D8B030D-6E8A-4147-A177-3AD203B41FA5}">
                      <a16:colId xmlns:a16="http://schemas.microsoft.com/office/drawing/2014/main" xmlns="" val="1124601286"/>
                    </a:ext>
                  </a:extLst>
                </a:gridCol>
                <a:gridCol w="2127936">
                  <a:extLst>
                    <a:ext uri="{9D8B030D-6E8A-4147-A177-3AD203B41FA5}">
                      <a16:colId xmlns:a16="http://schemas.microsoft.com/office/drawing/2014/main" xmlns="" val="637614055"/>
                    </a:ext>
                  </a:extLst>
                </a:gridCol>
                <a:gridCol w="1725578">
                  <a:extLst>
                    <a:ext uri="{9D8B030D-6E8A-4147-A177-3AD203B41FA5}">
                      <a16:colId xmlns:a16="http://schemas.microsoft.com/office/drawing/2014/main" xmlns="" val="2308370290"/>
                    </a:ext>
                  </a:extLst>
                </a:gridCol>
                <a:gridCol w="1725578">
                  <a:extLst>
                    <a:ext uri="{9D8B030D-6E8A-4147-A177-3AD203B41FA5}">
                      <a16:colId xmlns:a16="http://schemas.microsoft.com/office/drawing/2014/main" xmlns="" val="2090473607"/>
                    </a:ext>
                  </a:extLst>
                </a:gridCol>
                <a:gridCol w="1725578">
                  <a:extLst>
                    <a:ext uri="{9D8B030D-6E8A-4147-A177-3AD203B41FA5}">
                      <a16:colId xmlns:a16="http://schemas.microsoft.com/office/drawing/2014/main" xmlns="" val="1093556764"/>
                    </a:ext>
                  </a:extLst>
                </a:gridCol>
              </a:tblGrid>
              <a:tr h="105282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 инвестиционного проекта</a:t>
                      </a:r>
                      <a:endParaRPr lang="ru-RU" sz="1050" b="0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Инициатор проекта / курирующая организация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Общая стоимость проекта (</a:t>
                      </a:r>
                      <a:r>
                        <a:rPr lang="ru-RU" sz="1050" b="1" dirty="0" err="1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млн.руб</a:t>
                      </a:r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ru-RU" sz="1050" b="1" dirty="0">
                        <a:solidFill>
                          <a:srgbClr val="727271"/>
                        </a:solidFill>
                        <a:ea typeface="Segoe UI Symbol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Срок реализации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72727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Количество новых рабочих мест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350951"/>
                  </a:ext>
                </a:extLst>
              </a:tr>
              <a:tr h="94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Приобретение автофургона и технологического оборудования для хлебопекарни в с. Койгородок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ИП Торопова </a:t>
                      </a:r>
                      <a:r>
                        <a:rPr lang="ru-RU" sz="1200" dirty="0" err="1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Ираида</a:t>
                      </a: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Леонидовна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2,5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2024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-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1134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33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A859429-AFE5-4ECD-B183-7366F9594F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332656"/>
            <a:ext cx="10515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Планируемые к реализации инвестиционные проекты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95340" y="1392554"/>
          <a:ext cx="9039260" cy="4294124"/>
        </p:xfrm>
        <a:graphic>
          <a:graphicData uri="http://schemas.openxmlformats.org/drawingml/2006/table">
            <a:tbl>
              <a:tblPr/>
              <a:tblGrid>
                <a:gridCol w="1890286"/>
                <a:gridCol w="2075050"/>
                <a:gridCol w="1691308"/>
                <a:gridCol w="1691308"/>
                <a:gridCol w="1691308"/>
              </a:tblGrid>
              <a:tr h="1330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Наименование инвестиционного проекта</a:t>
                      </a:r>
                      <a:r>
                        <a:rPr lang="ru-RU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/>
                          <a:ea typeface="Segoe UI Symbol"/>
                          <a:cs typeface="Arial"/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Инициатор проекта / курирующая организация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/>
                          <a:ea typeface="Segoe UI Symbol"/>
                          <a:cs typeface="Arial"/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Общая стоимость проекта (</a:t>
                      </a:r>
                      <a:r>
                        <a:rPr lang="ru-RU" sz="1400" b="1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млн.руб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)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w Cen MT"/>
                          <a:ea typeface="Segoe UI Symbol"/>
                          <a:cs typeface="Arial"/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Статус проекта 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/>
                          <a:ea typeface="Segoe UI"/>
                          <a:cs typeface="Times New Roman"/>
                        </a:rPr>
                        <a:t>Срок реализации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фермы для выращивания телят на 100 голов.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ИП, Глава КФХ Зябко С.М</a:t>
                      </a:r>
                      <a:r>
                        <a:rPr lang="ru-RU" sz="105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Планируется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для производства колбасных изделий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ИП, Глава КФХ Зябко С.М</a:t>
                      </a: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Планируется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по переработке отходов лесопиления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«ПМК»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Планируется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2024-2025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0710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BF94AE-3E02-4CBB-96B3-BA7F4E758EAB}"/>
              </a:ext>
            </a:extLst>
          </p:cNvPr>
          <p:cNvSpPr txBox="1"/>
          <p:nvPr/>
        </p:nvSpPr>
        <p:spPr>
          <a:xfrm>
            <a:off x="539552" y="41151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ИНВЕСТИЦИОННЫЕ </a:t>
            </a:r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ПЛОЩАДКИ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7566FB5-B330-4A7D-B9FD-D6725835E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6495056"/>
              </p:ext>
            </p:extLst>
          </p:nvPr>
        </p:nvGraphicFramePr>
        <p:xfrm>
          <a:off x="539553" y="1001934"/>
          <a:ext cx="6492550" cy="5542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241">
                  <a:extLst>
                    <a:ext uri="{9D8B030D-6E8A-4147-A177-3AD203B41FA5}">
                      <a16:colId xmlns:a16="http://schemas.microsoft.com/office/drawing/2014/main" xmlns="" val="2207187543"/>
                    </a:ext>
                  </a:extLst>
                </a:gridCol>
                <a:gridCol w="933795">
                  <a:extLst>
                    <a:ext uri="{9D8B030D-6E8A-4147-A177-3AD203B41FA5}">
                      <a16:colId xmlns:a16="http://schemas.microsoft.com/office/drawing/2014/main" xmlns="" val="409994092"/>
                    </a:ext>
                  </a:extLst>
                </a:gridCol>
                <a:gridCol w="839540">
                  <a:extLst>
                    <a:ext uri="{9D8B030D-6E8A-4147-A177-3AD203B41FA5}">
                      <a16:colId xmlns:a16="http://schemas.microsoft.com/office/drawing/2014/main" xmlns="" val="2698440644"/>
                    </a:ext>
                  </a:extLst>
                </a:gridCol>
                <a:gridCol w="1327971">
                  <a:extLst>
                    <a:ext uri="{9D8B030D-6E8A-4147-A177-3AD203B41FA5}">
                      <a16:colId xmlns:a16="http://schemas.microsoft.com/office/drawing/2014/main" xmlns="" val="2774092947"/>
                    </a:ext>
                  </a:extLst>
                </a:gridCol>
                <a:gridCol w="1360592">
                  <a:extLst>
                    <a:ext uri="{9D8B030D-6E8A-4147-A177-3AD203B41FA5}">
                      <a16:colId xmlns:a16="http://schemas.microsoft.com/office/drawing/2014/main" xmlns="" val="1316921773"/>
                    </a:ext>
                  </a:extLst>
                </a:gridCol>
                <a:gridCol w="1709411">
                  <a:extLst>
                    <a:ext uri="{9D8B030D-6E8A-4147-A177-3AD203B41FA5}">
                      <a16:colId xmlns:a16="http://schemas.microsoft.com/office/drawing/2014/main" xmlns="" val="1614445400"/>
                    </a:ext>
                  </a:extLst>
                </a:gridCol>
              </a:tblGrid>
              <a:tr h="62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№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Наименование/ адрес площадки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Тип площадки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Кадастровый номер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Площадь площадки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Возможное использование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733606"/>
                  </a:ext>
                </a:extLst>
              </a:tr>
              <a:tr h="56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школы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Койгородский р-н, </a:t>
                      </a: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пст.Койдин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ул.Школьная, 16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900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878832"/>
                  </a:ext>
                </a:extLst>
              </a:tr>
              <a:tr h="83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школьной мастерской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пст.Койдин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ул.Школьная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16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20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9052376"/>
                  </a:ext>
                </a:extLst>
              </a:tr>
              <a:tr h="781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котельной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пст.Койдин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ул. Авиационная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  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 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7722340"/>
                  </a:ext>
                </a:extLst>
              </a:tr>
              <a:tr h="464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 начальной школы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пст.Кузъёль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ул.Лесная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300 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кв. м.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131079"/>
                  </a:ext>
                </a:extLst>
              </a:tr>
              <a:tr h="59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Здание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пст.Подзь</a:t>
                      </a: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, ул.Молодежная-20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браунфилд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200</a:t>
                      </a:r>
                      <a:r>
                        <a:rPr lang="ru-RU" sz="900" baseline="0" dirty="0" smtClean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кв.м</a:t>
                      </a: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4796535"/>
                  </a:ext>
                </a:extLst>
              </a:tr>
              <a:tr h="49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4D4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971743"/>
                  </a:ext>
                </a:extLst>
              </a:tr>
              <a:tr h="16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4D4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3481" marR="43481" marT="0" marB="0">
                    <a:solidFill>
                      <a:srgbClr val="EB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045903"/>
                  </a:ext>
                </a:extLst>
              </a:tr>
            </a:tbl>
          </a:graphicData>
        </a:graphic>
      </p:graphicFrame>
      <p:sp>
        <p:nvSpPr>
          <p:cNvPr id="2" name="AutoShape 2" descr="Картинки по запросу &quot;малое и среднее предпринимательство Койгородок&quot;">
            <a:extLst>
              <a:ext uri="{FF2B5EF4-FFF2-40B4-BE49-F238E27FC236}">
                <a16:creationId xmlns:a16="http://schemas.microsoft.com/office/drawing/2014/main" xmlns="" id="{F9641E58-132E-4048-AF18-C9E241541E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79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BF9DEB-71C2-47B0-A5E5-8B10DE402EC0}"/>
              </a:ext>
            </a:extLst>
          </p:cNvPr>
          <p:cNvSpPr txBox="1"/>
          <p:nvPr/>
        </p:nvSpPr>
        <p:spPr>
          <a:xfrm>
            <a:off x="539552" y="41151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ИВЕСТИЦИОННЫЙ ПОТЕНЦИАЛ ТЕРРИТОРИЙ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6E73DA-1602-42E4-946D-0B3F3E6A6683}"/>
              </a:ext>
            </a:extLst>
          </p:cNvPr>
          <p:cNvSpPr txBox="1"/>
          <p:nvPr/>
        </p:nvSpPr>
        <p:spPr>
          <a:xfrm>
            <a:off x="623392" y="1491630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ПОСЕЛЕНИЯ НА ТЕРРИТОРИИ МР «КОЙГОРОДСКИЙ»</a:t>
            </a:r>
          </a:p>
          <a:p>
            <a:r>
              <a:rPr lang="ru-RU" sz="13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Имеются невостребованные земельные ресурсы сельскохозяйственного назначения.</a:t>
            </a:r>
          </a:p>
        </p:txBody>
      </p:sp>
      <p:pic>
        <p:nvPicPr>
          <p:cNvPr id="1026" name="Picture 2" descr="Картинки по запросу &quot;земли сельскохозяйственного назначения&quot;">
            <a:extLst>
              <a:ext uri="{FF2B5EF4-FFF2-40B4-BE49-F238E27FC236}">
                <a16:creationId xmlns:a16="http://schemas.microsoft.com/office/drawing/2014/main" xmlns="" id="{562FEAEA-3492-4BDE-8F59-F3430EC2E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88640"/>
            <a:ext cx="61206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оровы на лугу&quot;">
            <a:extLst>
              <a:ext uri="{FF2B5EF4-FFF2-40B4-BE49-F238E27FC236}">
                <a16:creationId xmlns:a16="http://schemas.microsoft.com/office/drawing/2014/main" xmlns="" id="{7814E1F9-21E0-4708-A626-0230DC47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35" y="3284984"/>
            <a:ext cx="6264697" cy="346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13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DD80D6-2C03-40AA-B03B-49C5CCCD2E82}"/>
              </a:ext>
            </a:extLst>
          </p:cNvPr>
          <p:cNvSpPr txBox="1"/>
          <p:nvPr/>
        </p:nvSpPr>
        <p:spPr>
          <a:xfrm>
            <a:off x="526204" y="41151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Обращение к инвестору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5981EF-378E-4ECB-AF01-9A85BFFE5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704" y="123111"/>
            <a:ext cx="307932" cy="30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979072-EC30-4AD7-AF1E-62522B92576A}"/>
              </a:ext>
            </a:extLst>
          </p:cNvPr>
          <p:cNvSpPr txBox="1"/>
          <p:nvPr/>
        </p:nvSpPr>
        <p:spPr>
          <a:xfrm>
            <a:off x="10280342" y="123111"/>
            <a:ext cx="1624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Инвестиционный паспорт МО МР «Койгородский»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C9B304-6407-4AFC-A536-88C64B23714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204" y="930078"/>
            <a:ext cx="3051497" cy="366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F20958-667A-4D8C-9ABD-82999D2FBE44}"/>
              </a:ext>
            </a:extLst>
          </p:cNvPr>
          <p:cNvSpPr txBox="1"/>
          <p:nvPr/>
        </p:nvSpPr>
        <p:spPr>
          <a:xfrm>
            <a:off x="3719744" y="1038687"/>
            <a:ext cx="62321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Койгородский район приглашает к сотрудничеству!</a:t>
            </a:r>
          </a:p>
          <a:p>
            <a:pPr algn="ctr"/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Уважаемые инвесторы!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От лица всего муниципального образования муниципального района «Койгородский» приветствую Вас и предлагаю Вашему вниманию «Инвестиционный паспорт МО МР «Койгородский», в котором отражен инвестиционный потенциал района для развития предпринимательства.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Наша цель-укрепление экономики района.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Койгородский район расположен в южной части Республики Коми. Граничит с </a:t>
            </a:r>
            <a:r>
              <a:rPr lang="ru-RU" sz="125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Прилузским</a:t>
            </a:r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Сысольским, </a:t>
            </a:r>
            <a:r>
              <a:rPr lang="ru-RU" sz="125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Сыктывдинским</a:t>
            </a:r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5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Корткеросским</a:t>
            </a:r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районами Республики Коми, а также Пермским и Кировской областями.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Наша территория с достаточным экологическим и ресурсным потенциалом, обладающая возможностями для экономического и социального развития.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Приоритетными направлениями развития экономики района являются лесная отрасль, сельское хозяйство, перерабатывающая промышленность, развитие сферы услуг.</a:t>
            </a:r>
          </a:p>
          <a:p>
            <a:r>
              <a:rPr lang="ru-RU" sz="125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Надеюсь, что Ваш искренний интерес к нашему муниципальному району положит начало плодотворному и взаимовыгодному сотрудничеству.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2D1683-84EA-47BB-A2C6-BB8FBA86D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04" y="4884552"/>
            <a:ext cx="144016" cy="1440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9D2898-2188-44EB-A339-D223BE37B8D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49" y="5069546"/>
            <a:ext cx="156071" cy="14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D7C4233-7378-4241-A26F-2C1F69293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49" y="5295503"/>
            <a:ext cx="156071" cy="156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AB8584-0060-4D64-B998-E80F4CEEDEDF}"/>
              </a:ext>
            </a:extLst>
          </p:cNvPr>
          <p:cNvSpPr txBox="1"/>
          <p:nvPr/>
        </p:nvSpPr>
        <p:spPr>
          <a:xfrm>
            <a:off x="807868" y="4903526"/>
            <a:ext cx="22371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8(82132)9-14-00</a:t>
            </a:r>
          </a:p>
          <a:p>
            <a:r>
              <a:rPr lang="en-US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akoyg@mail.ru</a:t>
            </a:r>
            <a:endParaRPr lang="ru-RU" sz="11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http://www.kojgorodok.ru/</a:t>
            </a:r>
            <a:endParaRPr lang="ru-RU" sz="11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E91CDB-A9E9-4E24-8F63-B1684538B486}"/>
              </a:ext>
            </a:extLst>
          </p:cNvPr>
          <p:cNvSpPr txBox="1"/>
          <p:nvPr/>
        </p:nvSpPr>
        <p:spPr>
          <a:xfrm>
            <a:off x="7032104" y="4805243"/>
            <a:ext cx="435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уважением,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Глава МР «Койгородский» -  руководитель администрации муниципального района «Койгородский»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Лариса Юрьевна Ушакова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486843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64B645-8D99-4CA6-9BAE-F076340A81CB}"/>
              </a:ext>
            </a:extLst>
          </p:cNvPr>
          <p:cNvSpPr txBox="1"/>
          <p:nvPr/>
        </p:nvSpPr>
        <p:spPr>
          <a:xfrm>
            <a:off x="839416" y="332656"/>
            <a:ext cx="68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 поддержки</a:t>
            </a:r>
            <a:endParaRPr lang="ru-RU" sz="12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D9B87C-0AB6-4754-96F7-183D32417D1F}"/>
              </a:ext>
            </a:extLst>
          </p:cNvPr>
          <p:cNvSpPr txBox="1"/>
          <p:nvPr/>
        </p:nvSpPr>
        <p:spPr>
          <a:xfrm>
            <a:off x="837427" y="1010185"/>
            <a:ext cx="331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НЕФИНАНСОВЫЕ МЕРЫ </a:t>
            </a:r>
          </a:p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39DB9E-1C90-47FB-B089-EAF7E7C8B4F7}"/>
              </a:ext>
            </a:extLst>
          </p:cNvPr>
          <p:cNvSpPr txBox="1"/>
          <p:nvPr/>
        </p:nvSpPr>
        <p:spPr>
          <a:xfrm>
            <a:off x="837427" y="1471850"/>
            <a:ext cx="28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Информационная</a:t>
            </a:r>
          </a:p>
          <a:p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Консультационная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6DE73D3-A416-4CC9-9292-A8CE4EB508F4}"/>
              </a:ext>
            </a:extLst>
          </p:cNvPr>
          <p:cNvGrpSpPr/>
          <p:nvPr/>
        </p:nvGrpSpPr>
        <p:grpSpPr>
          <a:xfrm>
            <a:off x="9480376" y="188640"/>
            <a:ext cx="1872208" cy="1440000"/>
            <a:chOff x="4822924" y="2565064"/>
            <a:chExt cx="1872208" cy="1440000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EDB894D0-0FC0-4079-B226-E2FD52D3F193}"/>
                </a:ext>
              </a:extLst>
            </p:cNvPr>
            <p:cNvSpPr/>
            <p:nvPr/>
          </p:nvSpPr>
          <p:spPr>
            <a:xfrm>
              <a:off x="5039028" y="2565064"/>
              <a:ext cx="1440000" cy="1440000"/>
            </a:xfrm>
            <a:prstGeom prst="ellipse">
              <a:avLst/>
            </a:prstGeom>
            <a:noFill/>
            <a:ln w="2222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CF5E60C-6538-478C-995E-B9588B8FABE0}"/>
                </a:ext>
              </a:extLst>
            </p:cNvPr>
            <p:cNvSpPr txBox="1"/>
            <p:nvPr/>
          </p:nvSpPr>
          <p:spPr>
            <a:xfrm>
              <a:off x="4822924" y="292494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МЕРЫ </a:t>
              </a:r>
            </a:p>
            <a:p>
              <a:pPr algn="ctr"/>
              <a:r>
                <a:rPr lang="ru-RU" sz="1200" b="1" dirty="0">
                  <a:solidFill>
                    <a:srgbClr val="72727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ПОДДЕРЖКИ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62238FB-CBA1-4E0C-A7DA-9C46C0DB4AEA}"/>
              </a:ext>
            </a:extLst>
          </p:cNvPr>
          <p:cNvSpPr/>
          <p:nvPr/>
        </p:nvSpPr>
        <p:spPr>
          <a:xfrm>
            <a:off x="787087" y="1933515"/>
            <a:ext cx="60960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Нормативно-правовые акты, регулирующие деятельность в сфере инвестиций:</a:t>
            </a:r>
            <a:endParaRPr lang="ru-RU" sz="12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♦ </a:t>
            </a: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30/12 от </a:t>
            </a:r>
            <a:r>
              <a:rPr lang="ru-RU" sz="1200" b="1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16.12.2015г</a:t>
            </a: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«О составе Координационного совета по развитию малого и среднего предпринимательства при администрации МР «Койгородский»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♦ </a:t>
            </a:r>
            <a:r>
              <a:rPr lang="ru-RU" sz="12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Приложением 9 к муниципальной программе «Развитие экономики в МО МР «Койгородский» утвержденной Постановлением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64/12 от </a:t>
            </a:r>
            <a:r>
              <a:rPr lang="ru-RU" sz="1200" b="1" dirty="0" err="1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30.12.2020г</a:t>
            </a:r>
            <a:r>
              <a:rPr lang="ru-RU" sz="12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«Об утверждении муниципальной программы МО МР «Койгородский» установлены критерии оценки бизнес-проектов на участие в конкурсном отборе инвестиционных проектов.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♦  </a:t>
            </a:r>
            <a:r>
              <a:rPr lang="ru-RU" sz="12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осуществления контроля за ходом реализации инвестиционных проектов, получивших муниципальную финансовую поддержку, создана Рабочая группа по реализации инвестиционных проектов на территории муниципального района «Койгородский» принято постановление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55/01 от 27 января 2014 года.</a:t>
            </a:r>
            <a:endParaRPr lang="ru-RU" sz="12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159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BA775D-FBBE-4576-9307-AD33F17C9555}"/>
              </a:ext>
            </a:extLst>
          </p:cNvPr>
          <p:cNvSpPr txBox="1"/>
          <p:nvPr/>
        </p:nvSpPr>
        <p:spPr>
          <a:xfrm>
            <a:off x="755576" y="2571750"/>
            <a:ext cx="374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Россия, Республика Коми, Сыктывкар,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ул. Интернациональная, д. 157, 167982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Телефон: (8212) 25-54-33 (доб. 200)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Факс: (8212) 29-39-36</a:t>
            </a: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</a:t>
            </a:r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obotdel@minprom.rkomi.ru</a:t>
            </a:r>
            <a:endParaRPr lang="ru-RU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www.minprom.rkomi.ru </a:t>
            </a:r>
            <a:endParaRPr lang="ru-RU" sz="6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735562-5CA4-47B0-B23A-B0BB85C90D63}"/>
              </a:ext>
            </a:extLst>
          </p:cNvPr>
          <p:cNvSpPr txBox="1"/>
          <p:nvPr/>
        </p:nvSpPr>
        <p:spPr>
          <a:xfrm>
            <a:off x="1404315" y="1707654"/>
            <a:ext cx="3099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инвестиций, промышленности и транспорта Республики Коми</a:t>
            </a:r>
            <a:endParaRPr lang="ru-RU" sz="105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3AAD4854-0373-435B-8D5C-25A6B11B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6813"/>
            <a:ext cx="535976" cy="6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A43F6B-69BA-4C2A-8E7C-B15D2AF07289}"/>
              </a:ext>
            </a:extLst>
          </p:cNvPr>
          <p:cNvSpPr txBox="1"/>
          <p:nvPr/>
        </p:nvSpPr>
        <p:spPr>
          <a:xfrm>
            <a:off x="7688157" y="1728611"/>
            <a:ext cx="309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Администрация</a:t>
            </a:r>
          </a:p>
          <a:p>
            <a:r>
              <a:rPr lang="ru-RU" sz="16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 МР «Койгородский»</a:t>
            </a:r>
            <a:endParaRPr lang="ru-RU" sz="11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9BC6FDD-BA98-416A-946D-6060BBB88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2104" y="1783795"/>
            <a:ext cx="569288" cy="647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56B2F1-7F8D-4259-94BC-EFD0070B6217}"/>
              </a:ext>
            </a:extLst>
          </p:cNvPr>
          <p:cNvSpPr txBox="1"/>
          <p:nvPr/>
        </p:nvSpPr>
        <p:spPr>
          <a:xfrm>
            <a:off x="6744072" y="2552278"/>
            <a:ext cx="3748269" cy="1061829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Россия, Республика Коми, Койгородский район,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с. Койгородок, ул. Мира д. 7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Глава МР «Койгородский» - руководитель администрации МР «Койгородский»– Ушакова Лариса Юрьевна</a:t>
            </a:r>
          </a:p>
          <a:p>
            <a:pPr algn="ctr"/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Телефон: (82132)9-14-00</a:t>
            </a: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</a:t>
            </a:r>
            <a:r>
              <a:rPr lang="ru-RU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akoyg@mail.ru</a:t>
            </a:r>
            <a:endParaRPr lang="en-US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9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en-US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kojgorodok.ru </a:t>
            </a:r>
            <a:endParaRPr lang="ru-RU" sz="9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1989DB-C927-41B5-955A-2FC381D692C4}"/>
              </a:ext>
            </a:extLst>
          </p:cNvPr>
          <p:cNvSpPr txBox="1"/>
          <p:nvPr/>
        </p:nvSpPr>
        <p:spPr>
          <a:xfrm>
            <a:off x="4367808" y="580526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www.invest.rkomi.ru</a:t>
            </a:r>
            <a:endParaRPr lang="ru-RU" sz="105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39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E0CB73-C961-4BBC-B4FB-57F9B0C3ADDE}"/>
              </a:ext>
            </a:extLst>
          </p:cNvPr>
          <p:cNvSpPr txBox="1"/>
          <p:nvPr/>
        </p:nvSpPr>
        <p:spPr>
          <a:xfrm>
            <a:off x="426128" y="266330"/>
            <a:ext cx="37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Историческая справка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937061-2D22-4E2B-98F2-91D1C9922988}"/>
              </a:ext>
            </a:extLst>
          </p:cNvPr>
          <p:cNvSpPr txBox="1"/>
          <p:nvPr/>
        </p:nvSpPr>
        <p:spPr>
          <a:xfrm>
            <a:off x="159798" y="635662"/>
            <a:ext cx="92416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Давным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–давно на территории Койгородского района находилось настоящее море. Об этом свидетельствуют находки окаменелых водорослей и морских ракушек, найденные в Сысольском районе. Оно было не ровное, а в виде больших возвышенностей. Таким образом, холмы, на которых расположен наш район, возникли много миллионов лет назад и в наше время им дано название т- Северные увалы. 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Первое упоминание о людях, живущих на территории нашего района, относится к 12-13 веку. В те времена земли сегодняшней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Койгородщины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подчинялись Перми Великой.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1929 г. – организован первый в Койгородке колхоз «Урожай»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1936 г. – организован Койгородский леспромхоз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1941 г. – открыта средняя школа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1947 г. – 6 октября организован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Ужгинский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леспромхоз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1949 г. – 7 июня образован Койгородский район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1950 г. – 1 января выпущен первый номер районной газеты «Койгородский лесоруб»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1959 г. – на базе 7 колхозов организован совхоз «Койгородский»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1990 г. – введен в строй асфальтобетонный завод в с. Койгородок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2002 г. – закончено строительство школы в с. Койгородок на 864 ученических места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2008 г. – создано садковое хозяйство по разведению форели в п.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Нючпас</a:t>
            </a:r>
            <a:endParaRPr lang="ru-RU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6B37175-39D0-4F58-B77F-1576EE92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3416" y="266329"/>
            <a:ext cx="2458172" cy="15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A60C79D-9D1E-45AC-836D-4C24F59C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3417" y="2023416"/>
            <a:ext cx="2458172" cy="17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F019FB81-A5A7-466D-B304-17965890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3416" y="4079908"/>
            <a:ext cx="2458172" cy="19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657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3E50B6-D6DC-42C6-8CEC-A117AE61863D}"/>
              </a:ext>
            </a:extLst>
          </p:cNvPr>
          <p:cNvSpPr txBox="1"/>
          <p:nvPr/>
        </p:nvSpPr>
        <p:spPr>
          <a:xfrm>
            <a:off x="292962" y="239697"/>
            <a:ext cx="493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характеристика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D61E0C-9A22-4235-95E5-6E126404376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924" y="479394"/>
            <a:ext cx="5831948" cy="6063449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BB0064-1F1F-4DBE-BA04-9842F55C4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25" y="771302"/>
            <a:ext cx="517094" cy="5170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5A6861-64EE-4777-83E0-1FDD42E11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625" y="1682104"/>
            <a:ext cx="518400" cy="518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66B455-C02B-44CE-8D12-00D08DF75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29" y="2963804"/>
            <a:ext cx="465196" cy="46519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566E528-BF0A-4305-A313-8541216206B5}"/>
              </a:ext>
            </a:extLst>
          </p:cNvPr>
          <p:cNvGrpSpPr/>
          <p:nvPr/>
        </p:nvGrpSpPr>
        <p:grpSpPr>
          <a:xfrm>
            <a:off x="538173" y="5427104"/>
            <a:ext cx="727577" cy="767012"/>
            <a:chOff x="584222" y="4083918"/>
            <a:chExt cx="506823" cy="504056"/>
          </a:xfrm>
          <a:solidFill>
            <a:srgbClr val="004D40"/>
          </a:solidFill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74479FB-F151-4122-85A0-11114B2BC894}"/>
                </a:ext>
              </a:extLst>
            </p:cNvPr>
            <p:cNvSpPr/>
            <p:nvPr/>
          </p:nvSpPr>
          <p:spPr>
            <a:xfrm>
              <a:off x="584222" y="4083918"/>
              <a:ext cx="506823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76859CD1-8A70-4520-9D23-AC6DB6FC7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572" y="4125055"/>
              <a:ext cx="421779" cy="421779"/>
            </a:xfrm>
            <a:prstGeom prst="rect">
              <a:avLst/>
            </a:prstGeom>
            <a:grpFill/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705902-6130-4231-A47E-A4DD34C2A4D0}"/>
              </a:ext>
            </a:extLst>
          </p:cNvPr>
          <p:cNvSpPr txBox="1"/>
          <p:nvPr/>
        </p:nvSpPr>
        <p:spPr>
          <a:xfrm>
            <a:off x="1358117" y="5427104"/>
            <a:ext cx="4438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Климат умеренно-континентальный</a:t>
            </a:r>
          </a:p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воздуха в январе - -15 С</a:t>
            </a:r>
          </a:p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Средняя температура в июле - +15 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000" y="2381398"/>
            <a:ext cx="1350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ГОРОДСКИЕ ЖИТЕЛИ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437" y="2489120"/>
            <a:ext cx="64899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2312" y="2494157"/>
            <a:ext cx="92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7470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2312" y="2381048"/>
            <a:ext cx="1305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ЖИТЕЛИ</a:t>
            </a:r>
            <a:endParaRPr lang="ru-RU" sz="5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7490" y="1907208"/>
            <a:ext cx="192023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7470 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215" y="1730531"/>
            <a:ext cx="378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ЧИСЛЕННОСТЬ НАСЕЛЕНИЯ </a:t>
            </a:r>
            <a:r>
              <a:rPr lang="ru-RU" sz="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8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01.01.2024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7254" y="943341"/>
            <a:ext cx="252028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ТЕРРИТОРИИ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7254" y="108184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</a:rPr>
              <a:t>10,4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тыс.</a:t>
            </a:r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км²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3005059"/>
            <a:ext cx="187220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РАЙОННЫЙ ЦЕНТР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3149077"/>
            <a:ext cx="224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с. Койгородок</a:t>
            </a:r>
            <a:endParaRPr lang="ru-RU" sz="16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39552" y="2901114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9552" y="1604970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39552" y="3691914"/>
            <a:ext cx="3037982" cy="0"/>
          </a:xfrm>
          <a:prstGeom prst="line">
            <a:avLst/>
          </a:prstGeom>
          <a:ln w="19050">
            <a:solidFill>
              <a:srgbClr val="EBE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4293" y="3770158"/>
            <a:ext cx="16142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СЕЛЬСКИЕ ПОСЕЛЕНИЯ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7606" y="3772189"/>
            <a:ext cx="1742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НАСЕЛЕННЫХ ПУНКТОВ</a:t>
            </a:r>
            <a:endParaRPr lang="ru-RU" sz="6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731" y="3877880"/>
            <a:ext cx="64899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ru-RU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7606" y="3885298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xmlns="" val="16765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998520-0F5F-43A7-8E34-2C4B58AC5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7848872" cy="72008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Главная стратегическая цель развития района</a:t>
            </a: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pic>
        <p:nvPicPr>
          <p:cNvPr id="4098" name="Picture 2" descr="Картинки по запросу &quot;фото Койгородский район&quot;">
            <a:extLst>
              <a:ext uri="{FF2B5EF4-FFF2-40B4-BE49-F238E27FC236}">
                <a16:creationId xmlns:a16="http://schemas.microsoft.com/office/drawing/2014/main" xmlns="" id="{EB5899CD-0376-4CDD-ABE1-115D4B56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291" y="1052736"/>
            <a:ext cx="5237825" cy="3817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FE0EB9-BFD1-4B2B-A730-B3BA3495EA5C}"/>
              </a:ext>
            </a:extLst>
          </p:cNvPr>
          <p:cNvSpPr txBox="1"/>
          <p:nvPr/>
        </p:nvSpPr>
        <p:spPr>
          <a:xfrm>
            <a:off x="648070" y="2041864"/>
            <a:ext cx="5788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Главной целью социально-экономического развития муниципального образования муниципального района «Койгородский» является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становление муниципального района как территории, привлекательной и комфортной для жизни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80962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922BE-65D3-4381-B58A-DBFFDC68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2657"/>
            <a:ext cx="7074850" cy="5760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Конкурентные преимущества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A8AA5F-D541-4582-880C-9141AFC6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6753"/>
            <a:ext cx="8596668" cy="396043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1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Богатая лесосырьевая база;</a:t>
            </a:r>
          </a:p>
          <a:p>
            <a:r>
              <a:rPr lang="ru-RU" sz="1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Наличие минерально-сырьевых ресурсов;</a:t>
            </a:r>
          </a:p>
          <a:p>
            <a:r>
              <a:rPr lang="ru-RU" sz="1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Наличие площадок, пригодных для промышленного развития, можно организовать глубокую переработку древесины;</a:t>
            </a:r>
          </a:p>
          <a:p>
            <a:r>
              <a:rPr lang="ru-RU" sz="1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Имеющиеся свободные земли сельскохозяйственного назначения;</a:t>
            </a:r>
          </a:p>
          <a:p>
            <a:r>
              <a:rPr lang="ru-RU" sz="1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Наличие дикоросов (грибов, ягод);</a:t>
            </a:r>
          </a:p>
          <a:p>
            <a:r>
              <a:rPr lang="ru-RU" sz="16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Развитие традиционных народных промыслов и сохранение национальных традиций.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C6DDAE-1FDC-4C89-B280-2DC04EB26D7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4241894"/>
            <a:ext cx="5243750" cy="252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р 8белгриб">
            <a:extLst>
              <a:ext uri="{FF2B5EF4-FFF2-40B4-BE49-F238E27FC236}">
                <a16:creationId xmlns:a16="http://schemas.microsoft.com/office/drawing/2014/main" xmlns="" id="{BE5D4226-F2D5-4079-ADC7-B53D896A637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328" y="62731"/>
            <a:ext cx="3079784" cy="2522891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5122" name="Picture 2" descr="Картинки по запросу &quot;переработка древесины&quot;">
            <a:extLst>
              <a:ext uri="{FF2B5EF4-FFF2-40B4-BE49-F238E27FC236}">
                <a16:creationId xmlns:a16="http://schemas.microsoft.com/office/drawing/2014/main" xmlns="" id="{9B306F6A-20B6-418F-B4C0-4AABD9C1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41895"/>
            <a:ext cx="5901019" cy="25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56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B8E2F-4041-49C6-BB9B-CBC8DED8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3" y="168677"/>
            <a:ext cx="8997399" cy="61251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Природные и сырьевые ресурсы</a:t>
            </a:r>
          </a:p>
        </p:txBody>
      </p:sp>
      <p:pic>
        <p:nvPicPr>
          <p:cNvPr id="4" name="Picture 2" descr="Картинки по запросу &quot;ghbhjlyj cshmtdst htcehcs&quot;">
            <a:extLst>
              <a:ext uri="{FF2B5EF4-FFF2-40B4-BE49-F238E27FC236}">
                <a16:creationId xmlns:a16="http://schemas.microsoft.com/office/drawing/2014/main" xmlns="" id="{69C37697-0E37-48DC-A530-EC02B93FB5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195" y="1975940"/>
            <a:ext cx="7798806" cy="44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FFD5E6-5A56-4790-BDB5-B4DB2430E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61" y="1034201"/>
            <a:ext cx="410992" cy="410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CCA04-44E3-492E-8435-B62DDC60280E}"/>
              </a:ext>
            </a:extLst>
          </p:cNvPr>
          <p:cNvSpPr txBox="1"/>
          <p:nvPr/>
        </p:nvSpPr>
        <p:spPr>
          <a:xfrm>
            <a:off x="1090953" y="119908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1018,4 тыс.</a:t>
            </a:r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</a:t>
            </a:r>
            <a:endParaRPr lang="ru-RU" sz="12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433632-B2F2-400D-809E-B226BD970320}"/>
              </a:ext>
            </a:extLst>
          </p:cNvPr>
          <p:cNvSpPr txBox="1"/>
          <p:nvPr/>
        </p:nvSpPr>
        <p:spPr>
          <a:xfrm>
            <a:off x="1057254" y="976578"/>
            <a:ext cx="344273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ПЛОЩАДЬ ЗЕМЕЛЬ ЛЕСНОГО ФОНДА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F04C25-9284-4A8B-A095-01D47F192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296" y="1844563"/>
            <a:ext cx="424486" cy="4244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07302E-E170-4536-B501-61D321D396D0}"/>
              </a:ext>
            </a:extLst>
          </p:cNvPr>
          <p:cNvSpPr txBox="1"/>
          <p:nvPr/>
        </p:nvSpPr>
        <p:spPr>
          <a:xfrm>
            <a:off x="1031863" y="1798794"/>
            <a:ext cx="378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ПЛОЩАДЬ ЛЕСОВ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B02021-DF66-4417-BA6F-ADEB14DAEAD7}"/>
              </a:ext>
            </a:extLst>
          </p:cNvPr>
          <p:cNvSpPr txBox="1"/>
          <p:nvPr/>
        </p:nvSpPr>
        <p:spPr>
          <a:xfrm>
            <a:off x="1057254" y="1975940"/>
            <a:ext cx="19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989,9 тыс. га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3B15E8-79ED-4867-AF3F-C806EAE1A15F}"/>
              </a:ext>
            </a:extLst>
          </p:cNvPr>
          <p:cNvSpPr txBox="1"/>
          <p:nvPr/>
        </p:nvSpPr>
        <p:spPr>
          <a:xfrm>
            <a:off x="1073026" y="2756661"/>
            <a:ext cx="201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43,8 тыс. </a:t>
            </a:r>
            <a:r>
              <a:rPr lang="ru-RU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  <a:endParaRPr lang="ru-RU" sz="16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CCD085-042C-4057-9B62-D6C9E72D897E}"/>
              </a:ext>
            </a:extLst>
          </p:cNvPr>
          <p:cNvSpPr txBox="1"/>
          <p:nvPr/>
        </p:nvSpPr>
        <p:spPr>
          <a:xfrm>
            <a:off x="1057254" y="249368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ОБЩАЯ ДЛИНА РЕЧНОЙ СЕТИ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321799-CD22-414A-B1B9-409B4C8B3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61" y="2435587"/>
            <a:ext cx="427272" cy="427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74E340-01B4-4012-B3F9-3A6BF0519252}"/>
              </a:ext>
            </a:extLst>
          </p:cNvPr>
          <p:cNvSpPr txBox="1"/>
          <p:nvPr/>
        </p:nvSpPr>
        <p:spPr>
          <a:xfrm>
            <a:off x="449296" y="3382301"/>
            <a:ext cx="3782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НАИБОЛЕЕ КРУПНАЯ: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р. Сысола</a:t>
            </a:r>
            <a:endParaRPr lang="ru-RU" sz="10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DB354E-3F6F-4B0B-804D-A06C02C3C94D}"/>
              </a:ext>
            </a:extLst>
          </p:cNvPr>
          <p:cNvSpPr txBox="1"/>
          <p:nvPr/>
        </p:nvSpPr>
        <p:spPr>
          <a:xfrm>
            <a:off x="125682" y="4030453"/>
            <a:ext cx="3492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МИНЕРАЛЬНО-СЫРЬЕВЫЕ РЕСУРСЫ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Блок-схема: данные 20"/>
          <p:cNvSpPr/>
          <p:nvPr/>
        </p:nvSpPr>
        <p:spPr>
          <a:xfrm>
            <a:off x="3633891" y="1929234"/>
            <a:ext cx="3540223" cy="4934382"/>
          </a:xfrm>
          <a:prstGeom prst="flowChartInputOutput">
            <a:avLst/>
          </a:prstGeom>
          <a:gradFill>
            <a:gsLst>
              <a:gs pos="43000">
                <a:schemeClr val="bg1">
                  <a:tint val="90000"/>
                  <a:lumMod val="11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F04162-DE8F-46A6-9F82-23C8EE479A26}"/>
              </a:ext>
            </a:extLst>
          </p:cNvPr>
          <p:cNvSpPr txBox="1"/>
          <p:nvPr/>
        </p:nvSpPr>
        <p:spPr>
          <a:xfrm>
            <a:off x="322296" y="4393687"/>
            <a:ext cx="6410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Койгородский район характеризуется относительно низкой степенью изученности территории. Минерально-сырьевой потенциал представлен оцененными запасами горючих сланцев, фосфоритов, торфа, кирпичных и керамзитовых глин, кварцевых и строительных песков, подземных вод.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30627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85C48-B604-4B10-B0C0-94CC7529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6" y="116632"/>
            <a:ext cx="6575722" cy="6776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8ECE06-1DBD-4816-9743-E378003F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86" y="1124744"/>
            <a:ext cx="6495823" cy="1130423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Численность населения  </a:t>
            </a:r>
            <a:r>
              <a:rPr lang="ru-RU" sz="2100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7571</a:t>
            </a:r>
            <a:endParaRPr lang="ru-RU" sz="2100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87E4DED-E26A-4A9F-AAF1-703FAF570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7973134"/>
              </p:ext>
            </p:extLst>
          </p:nvPr>
        </p:nvGraphicFramePr>
        <p:xfrm>
          <a:off x="397686" y="2417686"/>
          <a:ext cx="7066466" cy="3768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1892">
                  <a:extLst>
                    <a:ext uri="{9D8B030D-6E8A-4147-A177-3AD203B41FA5}">
                      <a16:colId xmlns:a16="http://schemas.microsoft.com/office/drawing/2014/main" xmlns="" val="69097206"/>
                    </a:ext>
                  </a:extLst>
                </a:gridCol>
                <a:gridCol w="1607287">
                  <a:extLst>
                    <a:ext uri="{9D8B030D-6E8A-4147-A177-3AD203B41FA5}">
                      <a16:colId xmlns:a16="http://schemas.microsoft.com/office/drawing/2014/main" xmlns="" val="2162498481"/>
                    </a:ext>
                  </a:extLst>
                </a:gridCol>
                <a:gridCol w="1607287">
                  <a:extLst>
                    <a:ext uri="{9D8B030D-6E8A-4147-A177-3AD203B41FA5}">
                      <a16:colId xmlns:a16="http://schemas.microsoft.com/office/drawing/2014/main" xmlns="" val="4225968134"/>
                    </a:ext>
                  </a:extLst>
                </a:gridCol>
              </a:tblGrid>
              <a:tr h="367561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kern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Занятость населения по видам экономической деятельности и среднесписочная  численность работников </a:t>
                      </a: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 за </a:t>
                      </a: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2023 </a:t>
                      </a: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год (без субъектов малого и среднего предпринимательства)</a:t>
                      </a: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Муниципальный район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«Койгородский»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079055"/>
                  </a:ext>
                </a:extLst>
              </a:tr>
              <a:tr h="643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среднесписочная численность, чел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заработная плата на одного работника, </a:t>
                      </a:r>
                      <a:r>
                        <a:rPr lang="ru-RU" sz="1200" dirty="0" err="1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руб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17732548"/>
                  </a:ext>
                </a:extLst>
              </a:tr>
              <a:tr h="183781">
                <a:tc>
                  <a:txBody>
                    <a:bodyPr/>
                    <a:lstStyle/>
                    <a:p>
                      <a:pPr marL="144145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Всего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1621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59893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24332993"/>
                  </a:ext>
                </a:extLst>
              </a:tr>
              <a:tr h="367561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Сельское, лесное хозяйство, охота,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рыболовство и рыбоводство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375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78771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473477852"/>
                  </a:ext>
                </a:extLst>
              </a:tr>
              <a:tr h="367561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Торговля оптовая и розничная; ремонт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автотранспортных средств и мотоциклов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49476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74479192"/>
                  </a:ext>
                </a:extLst>
              </a:tr>
              <a:tr h="367561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</a:t>
                      </a: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профессиональная, научная и техническая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43912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81966670"/>
                  </a:ext>
                </a:extLst>
              </a:tr>
              <a:tr h="551342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Государственное управление и обеспечение </a:t>
                      </a:r>
                      <a:b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военной безопасности; социальное обеспечение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67502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51366345"/>
                  </a:ext>
                </a:extLst>
              </a:tr>
              <a:tr h="183781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Образование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318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48223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852566149"/>
                  </a:ext>
                </a:extLst>
              </a:tr>
              <a:tr h="367561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в области здравоохранения </a:t>
                      </a:r>
                      <a:b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 социальных услуг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266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51341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504589074"/>
                  </a:ext>
                </a:extLst>
              </a:tr>
              <a:tr h="367561">
                <a:tc>
                  <a:txBody>
                    <a:bodyPr/>
                    <a:lstStyle/>
                    <a:p>
                      <a:pPr marL="215900" marR="36195" indent="-1079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Деятельность в области культуры, спорта, </a:t>
                      </a:r>
                      <a:b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20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организации досуга и развлечений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59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solidFill>
                            <a:srgbClr val="72727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48168</a:t>
                      </a:r>
                      <a:endParaRPr lang="ru-RU" sz="1200" dirty="0">
                        <a:solidFill>
                          <a:srgbClr val="72727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073519496"/>
                  </a:ext>
                </a:extLst>
              </a:tr>
            </a:tbl>
          </a:graphicData>
        </a:graphic>
      </p:graphicFrame>
      <p:pic>
        <p:nvPicPr>
          <p:cNvPr id="6" name="Рисунок 5" descr="DSC03449">
            <a:extLst>
              <a:ext uri="{FF2B5EF4-FFF2-40B4-BE49-F238E27FC236}">
                <a16:creationId xmlns:a16="http://schemas.microsoft.com/office/drawing/2014/main" xmlns="" id="{33815C77-1932-42F3-A072-1C6690608D5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958" y="52567"/>
            <a:ext cx="5360493" cy="2365119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88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Лесное и сельское хозяйство&quot;">
            <a:extLst>
              <a:ext uri="{FF2B5EF4-FFF2-40B4-BE49-F238E27FC236}">
                <a16:creationId xmlns:a16="http://schemas.microsoft.com/office/drawing/2014/main" xmlns="" id="{C338AAFC-97CA-4A57-A08A-A9047C11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623" y="100718"/>
            <a:ext cx="2849776" cy="2621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8C2C6-260A-460A-81E2-71C9F4FB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9698"/>
            <a:ext cx="8596668" cy="74572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Ключевые отрасли экономики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A62E6D-A33A-42AF-8391-E5FD525EF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84" y="1076301"/>
            <a:ext cx="555168" cy="555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E1A514-3DA1-41AD-A5F4-5444B2228B2F}"/>
              </a:ext>
            </a:extLst>
          </p:cNvPr>
          <p:cNvSpPr txBox="1"/>
          <p:nvPr/>
        </p:nvSpPr>
        <p:spPr>
          <a:xfrm>
            <a:off x="1246807" y="1125415"/>
            <a:ext cx="173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ЛЕСНОЕ ХОЗЯЙСТВО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679AF1-A49D-456B-9E9B-B7A6F995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962" y="1051743"/>
            <a:ext cx="510779" cy="510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E57CB2-38C9-44F3-BBC8-3938A7E409D3}"/>
              </a:ext>
            </a:extLst>
          </p:cNvPr>
          <p:cNvSpPr txBox="1"/>
          <p:nvPr/>
        </p:nvSpPr>
        <p:spPr>
          <a:xfrm>
            <a:off x="3937741" y="1076301"/>
            <a:ext cx="140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СЕЛЬСКОЕ ХОЗЯЙСТВО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B3E5A9-417D-4929-B5EE-BF62B29FA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684" y="1919509"/>
            <a:ext cx="555168" cy="555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92A6E6-B636-4F9D-8CD2-744C0570F78B}"/>
              </a:ext>
            </a:extLst>
          </p:cNvPr>
          <p:cNvSpPr txBox="1"/>
          <p:nvPr/>
        </p:nvSpPr>
        <p:spPr>
          <a:xfrm>
            <a:off x="1171852" y="2013012"/>
            <a:ext cx="1928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ОБРАБАТЫВАЮЩИЕ ПРОИЗВОДСТВА</a:t>
            </a:r>
            <a:endParaRPr lang="ru-RU" sz="10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C09EAB-607C-4DAE-9CA3-B78BB2C1884C}"/>
              </a:ext>
            </a:extLst>
          </p:cNvPr>
          <p:cNvSpPr txBox="1"/>
          <p:nvPr/>
        </p:nvSpPr>
        <p:spPr>
          <a:xfrm>
            <a:off x="626034" y="2650584"/>
            <a:ext cx="4292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 </a:t>
            </a:r>
            <a:r>
              <a:rPr lang="ru-RU" sz="12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организаций </a:t>
            </a:r>
            <a:r>
              <a:rPr lang="ru-RU" sz="12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района </a:t>
            </a:r>
          </a:p>
          <a:p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2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 составил  – </a:t>
            </a:r>
            <a:r>
              <a:rPr lang="ru-RU" sz="12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1698,9 </a:t>
            </a:r>
            <a:r>
              <a:rPr lang="ru-RU" sz="12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 руб. </a:t>
            </a:r>
          </a:p>
          <a:p>
            <a:pPr algn="just"/>
            <a:r>
              <a:rPr lang="ru-RU" sz="900" b="1" i="1" dirty="0" smtClean="0">
                <a:solidFill>
                  <a:srgbClr val="72727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(166,2 % к уровню 2022 года)</a:t>
            </a:r>
            <a:endParaRPr lang="ru-RU" sz="9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6DB8FF-16AF-4523-B335-CF86F7131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34" y="3587295"/>
            <a:ext cx="620773" cy="677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10CDDA-EB79-4C0A-B0AE-1552803AF704}"/>
              </a:ext>
            </a:extLst>
          </p:cNvPr>
          <p:cNvSpPr txBox="1"/>
          <p:nvPr/>
        </p:nvSpPr>
        <p:spPr>
          <a:xfrm>
            <a:off x="1271464" y="3663291"/>
            <a:ext cx="4907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ОТГРУЖЕНО ТОВАРОВ СОБСТВЕННОГО ПРОИЗВОДСТВА за </a:t>
            </a:r>
            <a:r>
              <a:rPr lang="ru-RU" sz="1100" b="1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2023 </a:t>
            </a:r>
            <a:r>
              <a:rPr lang="ru-RU" sz="1100" b="1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</a:t>
            </a:r>
            <a:endParaRPr lang="ru-RU" sz="900" b="1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0FE1F2-B596-4450-8AB2-6517CD63C2C6}"/>
              </a:ext>
            </a:extLst>
          </p:cNvPr>
          <p:cNvSpPr txBox="1"/>
          <p:nvPr/>
        </p:nvSpPr>
        <p:spPr>
          <a:xfrm>
            <a:off x="1271464" y="386484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1260,8 </a:t>
            </a:r>
            <a:r>
              <a:rPr lang="ru-RU" sz="20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млн.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рублей </a:t>
            </a:r>
            <a:r>
              <a:rPr lang="ru-RU" sz="16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(191,7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к уровню </a:t>
            </a:r>
            <a:r>
              <a:rPr lang="ru-RU" sz="1600" b="1" dirty="0" smtClean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sz="1600" b="1" dirty="0">
                <a:solidFill>
                  <a:srgbClr val="004D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года) </a:t>
            </a:r>
            <a:endParaRPr lang="ru-RU" sz="2000" b="1" dirty="0">
              <a:solidFill>
                <a:srgbClr val="004D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EEA265-A71D-4A0B-8B00-137A7F954C3A}"/>
              </a:ext>
            </a:extLst>
          </p:cNvPr>
          <p:cNvSpPr txBox="1"/>
          <p:nvPr/>
        </p:nvSpPr>
        <p:spPr>
          <a:xfrm>
            <a:off x="688843" y="4506508"/>
            <a:ext cx="5530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u="sng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01.01.2024 </a:t>
            </a:r>
            <a:r>
              <a:rPr lang="ru-RU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года на территории района (по данным </a:t>
            </a:r>
            <a:r>
              <a:rPr lang="ru-RU" u="sng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Комистат</a:t>
            </a:r>
            <a:r>
              <a:rPr lang="ru-RU" u="sng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): </a:t>
            </a:r>
          </a:p>
          <a:p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-уменьшилось количество организаций на </a:t>
            </a:r>
            <a:r>
              <a:rPr lang="ru-RU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ед. по сравнению с </a:t>
            </a:r>
            <a:r>
              <a:rPr lang="ru-RU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 годом(94 организации).</a:t>
            </a:r>
            <a:endParaRPr lang="ru-RU" dirty="0">
              <a:solidFill>
                <a:srgbClr val="7272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-увеличилось 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зарегистрированных индивидуальных предпринимателей на </a:t>
            </a:r>
            <a:r>
              <a:rPr lang="ru-RU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 </a:t>
            </a:r>
            <a:r>
              <a:rPr lang="ru-RU" dirty="0" err="1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по сравнению с </a:t>
            </a:r>
            <a:r>
              <a:rPr lang="ru-RU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2022 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годом (</a:t>
            </a:r>
            <a:r>
              <a:rPr lang="ru-RU" dirty="0" smtClean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139 </a:t>
            </a:r>
            <a:r>
              <a:rPr lang="ru-RU" dirty="0">
                <a:solidFill>
                  <a:srgbClr val="7272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ИП).</a:t>
            </a:r>
          </a:p>
          <a:p>
            <a:endParaRPr lang="ru-RU" dirty="0"/>
          </a:p>
        </p:txBody>
      </p:sp>
      <p:pic>
        <p:nvPicPr>
          <p:cNvPr id="3078" name="Picture 6" descr="Картинки по запросу &quot;молочное производство&quot;">
            <a:extLst>
              <a:ext uri="{FF2B5EF4-FFF2-40B4-BE49-F238E27FC236}">
                <a16:creationId xmlns:a16="http://schemas.microsoft.com/office/drawing/2014/main" xmlns="" id="{25C99DA1-6E0D-48B1-9357-D04EA761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623" y="4509120"/>
            <a:ext cx="2965736" cy="2305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Лесное хозяйство Коми&quot;">
            <a:extLst>
              <a:ext uri="{FF2B5EF4-FFF2-40B4-BE49-F238E27FC236}">
                <a16:creationId xmlns:a16="http://schemas.microsoft.com/office/drawing/2014/main" xmlns="" id="{C28AB50F-A5BA-4E39-876C-C6F40EC10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474677"/>
            <a:ext cx="3090040" cy="217845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41875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3366</TotalTime>
  <Words>1224</Words>
  <Application>Microsoft Office PowerPoint</Application>
  <PresentationFormat>Произвольный</PresentationFormat>
  <Paragraphs>295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HDOfficeLightV0</vt:lpstr>
      <vt:lpstr>Капля</vt:lpstr>
      <vt:lpstr>Слайд 1</vt:lpstr>
      <vt:lpstr>Слайд 2</vt:lpstr>
      <vt:lpstr>Слайд 3</vt:lpstr>
      <vt:lpstr>Слайд 4</vt:lpstr>
      <vt:lpstr>Главная стратегическая цель развития района </vt:lpstr>
      <vt:lpstr>Конкурентные преимущества</vt:lpstr>
      <vt:lpstr>Природные и сырьевые ресурсы</vt:lpstr>
      <vt:lpstr>НАСЕЛЕНИЕ</vt:lpstr>
      <vt:lpstr>Ключевые отрасли экономики</vt:lpstr>
      <vt:lpstr>Хозяйствующие субъекты на территории района</vt:lpstr>
      <vt:lpstr>Малое и среднее предпринимательство по состоянию на 01.01.2024 года</vt:lpstr>
      <vt:lpstr>Промышленность</vt:lpstr>
      <vt:lpstr>Основные предприятия, осуществляющие деятельность на территории Койгородского района, относящиеся к субъектам МСП</vt:lpstr>
      <vt:lpstr>Слайд 14</vt:lpstr>
      <vt:lpstr>Слайд 15</vt:lpstr>
      <vt:lpstr>Реализуемые инвестиционные проекты</vt:lpstr>
      <vt:lpstr>Планируемые к реализации инвестиционные проекты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Фаина Тонких</dc:creator>
  <cp:lastModifiedBy>Елена</cp:lastModifiedBy>
  <cp:revision>193</cp:revision>
  <cp:lastPrinted>2020-03-18T07:41:10Z</cp:lastPrinted>
  <dcterms:created xsi:type="dcterms:W3CDTF">2020-03-16T09:12:56Z</dcterms:created>
  <dcterms:modified xsi:type="dcterms:W3CDTF">2024-04-05T07:47:22Z</dcterms:modified>
</cp:coreProperties>
</file>