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7" r:id="rId2"/>
  </p:sldMasterIdLst>
  <p:notesMasterIdLst>
    <p:notesMasterId r:id="rId93"/>
  </p:notesMasterIdLst>
  <p:handoutMasterIdLst>
    <p:handoutMasterId r:id="rId94"/>
  </p:handoutMasterIdLst>
  <p:sldIdLst>
    <p:sldId id="274" r:id="rId3"/>
    <p:sldId id="314" r:id="rId4"/>
    <p:sldId id="315" r:id="rId5"/>
    <p:sldId id="316" r:id="rId6"/>
    <p:sldId id="317" r:id="rId7"/>
    <p:sldId id="318" r:id="rId8"/>
    <p:sldId id="319" r:id="rId9"/>
    <p:sldId id="356" r:id="rId10"/>
    <p:sldId id="362" r:id="rId11"/>
    <p:sldId id="363" r:id="rId12"/>
    <p:sldId id="364" r:id="rId13"/>
    <p:sldId id="365" r:id="rId14"/>
    <p:sldId id="333" r:id="rId15"/>
    <p:sldId id="334" r:id="rId16"/>
    <p:sldId id="366" r:id="rId17"/>
    <p:sldId id="367" r:id="rId18"/>
    <p:sldId id="335" r:id="rId19"/>
    <p:sldId id="371" r:id="rId20"/>
    <p:sldId id="336" r:id="rId21"/>
    <p:sldId id="368" r:id="rId22"/>
    <p:sldId id="337" r:id="rId23"/>
    <p:sldId id="358" r:id="rId24"/>
    <p:sldId id="378" r:id="rId25"/>
    <p:sldId id="379" r:id="rId26"/>
    <p:sldId id="380" r:id="rId27"/>
    <p:sldId id="381" r:id="rId28"/>
    <p:sldId id="372" r:id="rId29"/>
    <p:sldId id="357" r:id="rId30"/>
    <p:sldId id="374" r:id="rId31"/>
    <p:sldId id="375" r:id="rId32"/>
    <p:sldId id="376" r:id="rId33"/>
    <p:sldId id="377" r:id="rId34"/>
    <p:sldId id="373" r:id="rId35"/>
    <p:sldId id="359" r:id="rId36"/>
    <p:sldId id="360" r:id="rId37"/>
    <p:sldId id="338" r:id="rId38"/>
    <p:sldId id="369" r:id="rId39"/>
    <p:sldId id="370" r:id="rId40"/>
    <p:sldId id="382" r:id="rId41"/>
    <p:sldId id="383" r:id="rId42"/>
    <p:sldId id="355" r:id="rId43"/>
    <p:sldId id="361" r:id="rId44"/>
    <p:sldId id="352" r:id="rId45"/>
    <p:sldId id="347" r:id="rId46"/>
    <p:sldId id="353" r:id="rId47"/>
    <p:sldId id="384" r:id="rId48"/>
    <p:sldId id="385" r:id="rId49"/>
    <p:sldId id="386" r:id="rId50"/>
    <p:sldId id="387" r:id="rId51"/>
    <p:sldId id="388" r:id="rId52"/>
    <p:sldId id="389" r:id="rId53"/>
    <p:sldId id="390" r:id="rId54"/>
    <p:sldId id="391" r:id="rId55"/>
    <p:sldId id="392" r:id="rId56"/>
    <p:sldId id="393" r:id="rId57"/>
    <p:sldId id="394" r:id="rId58"/>
    <p:sldId id="395" r:id="rId59"/>
    <p:sldId id="396" r:id="rId60"/>
    <p:sldId id="397" r:id="rId61"/>
    <p:sldId id="398" r:id="rId62"/>
    <p:sldId id="399" r:id="rId63"/>
    <p:sldId id="400" r:id="rId64"/>
    <p:sldId id="401" r:id="rId65"/>
    <p:sldId id="402" r:id="rId66"/>
    <p:sldId id="403" r:id="rId67"/>
    <p:sldId id="404" r:id="rId68"/>
    <p:sldId id="405" r:id="rId69"/>
    <p:sldId id="406" r:id="rId70"/>
    <p:sldId id="407" r:id="rId71"/>
    <p:sldId id="408" r:id="rId72"/>
    <p:sldId id="409" r:id="rId73"/>
    <p:sldId id="410" r:id="rId74"/>
    <p:sldId id="411" r:id="rId75"/>
    <p:sldId id="412" r:id="rId76"/>
    <p:sldId id="413" r:id="rId77"/>
    <p:sldId id="414" r:id="rId78"/>
    <p:sldId id="415" r:id="rId79"/>
    <p:sldId id="416" r:id="rId80"/>
    <p:sldId id="417" r:id="rId81"/>
    <p:sldId id="418" r:id="rId82"/>
    <p:sldId id="419" r:id="rId83"/>
    <p:sldId id="420" r:id="rId84"/>
    <p:sldId id="421" r:id="rId85"/>
    <p:sldId id="422" r:id="rId86"/>
    <p:sldId id="423" r:id="rId87"/>
    <p:sldId id="424" r:id="rId88"/>
    <p:sldId id="425" r:id="rId89"/>
    <p:sldId id="426" r:id="rId90"/>
    <p:sldId id="427" r:id="rId91"/>
    <p:sldId id="292" r:id="rId92"/>
  </p:sldIdLst>
  <p:sldSz cx="19202400" cy="10801350"/>
  <p:notesSz cx="6797675" cy="98742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C1913"/>
    <a:srgbClr val="EF523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285" autoAdjust="0"/>
    <p:restoredTop sz="94675" autoAdjust="0"/>
  </p:normalViewPr>
  <p:slideViewPr>
    <p:cSldViewPr>
      <p:cViewPr varScale="1">
        <p:scale>
          <a:sx n="55" d="100"/>
          <a:sy n="55" d="100"/>
        </p:scale>
        <p:origin x="-858" y="-48"/>
      </p:cViewPr>
      <p:guideLst>
        <p:guide orient="horz" pos="2880"/>
        <p:guide pos="2880"/>
      </p:guideLst>
    </p:cSldViewPr>
  </p:slideViewPr>
  <p:outlineViewPr>
    <p:cViewPr>
      <p:scale>
        <a:sx n="33" d="100"/>
        <a:sy n="33" d="100"/>
      </p:scale>
      <p:origin x="0" y="104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notesMaster" Target="notesMasters/notesMaster1.xml"/><Relationship Id="rId98"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509" cy="494874"/>
          </a:xfrm>
          <a:prstGeom prst="rect">
            <a:avLst/>
          </a:prstGeom>
        </p:spPr>
        <p:txBody>
          <a:bodyPr vert="horz" lIns="60488" tIns="30244" rIns="60488" bIns="30244" rtlCol="0"/>
          <a:lstStyle>
            <a:lvl1pPr algn="l">
              <a:defRPr sz="800"/>
            </a:lvl1pPr>
          </a:lstStyle>
          <a:p>
            <a:endParaRPr lang="ru-RU"/>
          </a:p>
        </p:txBody>
      </p:sp>
      <p:sp>
        <p:nvSpPr>
          <p:cNvPr id="3" name="Дата 2"/>
          <p:cNvSpPr>
            <a:spLocks noGrp="1"/>
          </p:cNvSpPr>
          <p:nvPr>
            <p:ph type="dt" sz="quarter" idx="1"/>
          </p:nvPr>
        </p:nvSpPr>
        <p:spPr>
          <a:xfrm>
            <a:off x="3850668" y="0"/>
            <a:ext cx="2945509" cy="494874"/>
          </a:xfrm>
          <a:prstGeom prst="rect">
            <a:avLst/>
          </a:prstGeom>
        </p:spPr>
        <p:txBody>
          <a:bodyPr vert="horz" lIns="60488" tIns="30244" rIns="60488" bIns="30244" rtlCol="0"/>
          <a:lstStyle>
            <a:lvl1pPr algn="r">
              <a:defRPr sz="800"/>
            </a:lvl1pPr>
          </a:lstStyle>
          <a:p>
            <a:fld id="{42C1ECB9-9F3C-40C7-BAA9-D7D678B0B2BB}" type="datetimeFigureOut">
              <a:rPr lang="ru-RU" smtClean="0"/>
              <a:pPr/>
              <a:t>07.06.2022</a:t>
            </a:fld>
            <a:endParaRPr lang="ru-RU"/>
          </a:p>
        </p:txBody>
      </p:sp>
      <p:sp>
        <p:nvSpPr>
          <p:cNvPr id="4" name="Нижний колонтитул 3"/>
          <p:cNvSpPr>
            <a:spLocks noGrp="1"/>
          </p:cNvSpPr>
          <p:nvPr>
            <p:ph type="ftr" sz="quarter" idx="2"/>
          </p:nvPr>
        </p:nvSpPr>
        <p:spPr>
          <a:xfrm>
            <a:off x="1" y="9379378"/>
            <a:ext cx="2945509" cy="494873"/>
          </a:xfrm>
          <a:prstGeom prst="rect">
            <a:avLst/>
          </a:prstGeom>
        </p:spPr>
        <p:txBody>
          <a:bodyPr vert="horz" lIns="60488" tIns="30244" rIns="60488" bIns="30244" rtlCol="0" anchor="b"/>
          <a:lstStyle>
            <a:lvl1pPr algn="l">
              <a:defRPr sz="800"/>
            </a:lvl1pPr>
          </a:lstStyle>
          <a:p>
            <a:endParaRPr lang="ru-RU"/>
          </a:p>
        </p:txBody>
      </p:sp>
      <p:sp>
        <p:nvSpPr>
          <p:cNvPr id="5" name="Номер слайда 4"/>
          <p:cNvSpPr>
            <a:spLocks noGrp="1"/>
          </p:cNvSpPr>
          <p:nvPr>
            <p:ph type="sldNum" sz="quarter" idx="3"/>
          </p:nvPr>
        </p:nvSpPr>
        <p:spPr>
          <a:xfrm>
            <a:off x="3850668" y="9379378"/>
            <a:ext cx="2945509" cy="494873"/>
          </a:xfrm>
          <a:prstGeom prst="rect">
            <a:avLst/>
          </a:prstGeom>
        </p:spPr>
        <p:txBody>
          <a:bodyPr vert="horz" lIns="60488" tIns="30244" rIns="60488" bIns="30244" rtlCol="0" anchor="b"/>
          <a:lstStyle>
            <a:lvl1pPr algn="r">
              <a:defRPr sz="800"/>
            </a:lvl1pPr>
          </a:lstStyle>
          <a:p>
            <a:fld id="{1DED58BD-15AB-449B-96B9-8B1109D9B076}" type="slidenum">
              <a:rPr lang="ru-RU" smtClean="0"/>
              <a:pPr/>
              <a:t>‹#›</a:t>
            </a:fld>
            <a:endParaRPr lang="ru-RU"/>
          </a:p>
        </p:txBody>
      </p:sp>
    </p:spTree>
    <p:extLst>
      <p:ext uri="{BB962C8B-B14F-4D97-AF65-F5344CB8AC3E}">
        <p14:creationId xmlns:p14="http://schemas.microsoft.com/office/powerpoint/2010/main" xmlns="" val="1297336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509" cy="494874"/>
          </a:xfrm>
          <a:prstGeom prst="rect">
            <a:avLst/>
          </a:prstGeom>
        </p:spPr>
        <p:txBody>
          <a:bodyPr vert="horz" lIns="60488" tIns="30244" rIns="60488" bIns="30244" rtlCol="0"/>
          <a:lstStyle>
            <a:lvl1pPr algn="l">
              <a:defRPr sz="800"/>
            </a:lvl1pPr>
          </a:lstStyle>
          <a:p>
            <a:endParaRPr lang="ru-RU"/>
          </a:p>
        </p:txBody>
      </p:sp>
      <p:sp>
        <p:nvSpPr>
          <p:cNvPr id="3" name="Дата 2"/>
          <p:cNvSpPr>
            <a:spLocks noGrp="1"/>
          </p:cNvSpPr>
          <p:nvPr>
            <p:ph type="dt" idx="1"/>
          </p:nvPr>
        </p:nvSpPr>
        <p:spPr>
          <a:xfrm>
            <a:off x="3850668" y="0"/>
            <a:ext cx="2945509" cy="494874"/>
          </a:xfrm>
          <a:prstGeom prst="rect">
            <a:avLst/>
          </a:prstGeom>
        </p:spPr>
        <p:txBody>
          <a:bodyPr vert="horz" lIns="60488" tIns="30244" rIns="60488" bIns="30244" rtlCol="0"/>
          <a:lstStyle>
            <a:lvl1pPr algn="r">
              <a:defRPr sz="800"/>
            </a:lvl1pPr>
          </a:lstStyle>
          <a:p>
            <a:fld id="{56E36859-A2AC-429C-B98D-FC07E1C9E62C}" type="datetimeFigureOut">
              <a:rPr lang="ru-RU" smtClean="0"/>
              <a:pPr/>
              <a:t>07.06.2022</a:t>
            </a:fld>
            <a:endParaRPr lang="ru-RU"/>
          </a:p>
        </p:txBody>
      </p:sp>
      <p:sp>
        <p:nvSpPr>
          <p:cNvPr id="4" name="Образ слайда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60488" tIns="30244" rIns="60488" bIns="30244" rtlCol="0" anchor="ctr"/>
          <a:lstStyle/>
          <a:p>
            <a:endParaRPr lang="ru-RU"/>
          </a:p>
        </p:txBody>
      </p:sp>
      <p:sp>
        <p:nvSpPr>
          <p:cNvPr id="5" name="Заметки 4"/>
          <p:cNvSpPr>
            <a:spLocks noGrp="1"/>
          </p:cNvSpPr>
          <p:nvPr>
            <p:ph type="body" sz="quarter" idx="3"/>
          </p:nvPr>
        </p:nvSpPr>
        <p:spPr>
          <a:xfrm>
            <a:off x="679618" y="4751366"/>
            <a:ext cx="5438440" cy="3889329"/>
          </a:xfrm>
          <a:prstGeom prst="rect">
            <a:avLst/>
          </a:prstGeom>
        </p:spPr>
        <p:txBody>
          <a:bodyPr vert="horz" lIns="60488" tIns="30244" rIns="60488" bIns="30244"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1" y="9379378"/>
            <a:ext cx="2945509" cy="494873"/>
          </a:xfrm>
          <a:prstGeom prst="rect">
            <a:avLst/>
          </a:prstGeom>
        </p:spPr>
        <p:txBody>
          <a:bodyPr vert="horz" lIns="60488" tIns="30244" rIns="60488" bIns="30244" rtlCol="0" anchor="b"/>
          <a:lstStyle>
            <a:lvl1pPr algn="l">
              <a:defRPr sz="800"/>
            </a:lvl1pPr>
          </a:lstStyle>
          <a:p>
            <a:endParaRPr lang="ru-RU"/>
          </a:p>
        </p:txBody>
      </p:sp>
      <p:sp>
        <p:nvSpPr>
          <p:cNvPr id="7" name="Номер слайда 6"/>
          <p:cNvSpPr>
            <a:spLocks noGrp="1"/>
          </p:cNvSpPr>
          <p:nvPr>
            <p:ph type="sldNum" sz="quarter" idx="5"/>
          </p:nvPr>
        </p:nvSpPr>
        <p:spPr>
          <a:xfrm>
            <a:off x="3850668" y="9379378"/>
            <a:ext cx="2945509" cy="494873"/>
          </a:xfrm>
          <a:prstGeom prst="rect">
            <a:avLst/>
          </a:prstGeom>
        </p:spPr>
        <p:txBody>
          <a:bodyPr vert="horz" lIns="60488" tIns="30244" rIns="60488" bIns="30244" rtlCol="0" anchor="b"/>
          <a:lstStyle>
            <a:lvl1pPr algn="r">
              <a:defRPr sz="800"/>
            </a:lvl1pPr>
          </a:lstStyle>
          <a:p>
            <a:fld id="{8E087188-0171-4160-8F6D-E10C0DF83347}" type="slidenum">
              <a:rPr lang="ru-RU" smtClean="0"/>
              <a:pPr/>
              <a:t>‹#›</a:t>
            </a:fld>
            <a:endParaRPr lang="ru-RU"/>
          </a:p>
        </p:txBody>
      </p:sp>
    </p:spTree>
    <p:extLst>
      <p:ext uri="{BB962C8B-B14F-4D97-AF65-F5344CB8AC3E}">
        <p14:creationId xmlns:p14="http://schemas.microsoft.com/office/powerpoint/2010/main" xmlns="" val="992414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28713" y="1169988"/>
            <a:ext cx="5608638" cy="3155950"/>
          </a:xfrm>
        </p:spPr>
      </p:sp>
      <p:sp>
        <p:nvSpPr>
          <p:cNvPr id="3" name="Заметки 2"/>
          <p:cNvSpPr>
            <a:spLocks noGrp="1"/>
          </p:cNvSpPr>
          <p:nvPr>
            <p:ph type="body" idx="1"/>
          </p:nvPr>
        </p:nvSpPr>
        <p:spPr/>
        <p:txBody>
          <a:bodyPr/>
          <a:lstStyle/>
          <a:p>
            <a:endParaRPr lang="ru-RU" baseline="0" dirty="0"/>
          </a:p>
        </p:txBody>
      </p:sp>
    </p:spTree>
    <p:extLst>
      <p:ext uri="{BB962C8B-B14F-4D97-AF65-F5344CB8AC3E}">
        <p14:creationId xmlns:p14="http://schemas.microsoft.com/office/powerpoint/2010/main" xmlns="" val="3613094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4BB7542A-2E5C-466E-85C4-AAF866AE956E}" type="slidenum">
              <a:rPr lang="ru-RU" smtClean="0"/>
              <a:pPr/>
              <a:t>51</a:t>
            </a:fld>
            <a:endParaRPr lang="ru-RU"/>
          </a:p>
        </p:txBody>
      </p:sp>
    </p:spTree>
    <p:extLst>
      <p:ext uri="{BB962C8B-B14F-4D97-AF65-F5344CB8AC3E}">
        <p14:creationId xmlns:p14="http://schemas.microsoft.com/office/powerpoint/2010/main" xmlns="" val="3670836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4BB7542A-2E5C-466E-85C4-AAF866AE956E}" type="slidenum">
              <a:rPr lang="ru-RU" smtClean="0"/>
              <a:pPr/>
              <a:t>52</a:t>
            </a:fld>
            <a:endParaRPr lang="ru-RU"/>
          </a:p>
        </p:txBody>
      </p:sp>
    </p:spTree>
    <p:extLst>
      <p:ext uri="{BB962C8B-B14F-4D97-AF65-F5344CB8AC3E}">
        <p14:creationId xmlns:p14="http://schemas.microsoft.com/office/powerpoint/2010/main" xmlns="" val="845845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3A9B76C-A741-444D-A654-AF1C8398C95A}" type="slidenum">
              <a:rPr lang="ru-RU" smtClean="0"/>
              <a:pPr/>
              <a:t>65</a:t>
            </a:fld>
            <a:endParaRPr lang="ru-RU"/>
          </a:p>
        </p:txBody>
      </p:sp>
    </p:spTree>
    <p:extLst>
      <p:ext uri="{BB962C8B-B14F-4D97-AF65-F5344CB8AC3E}">
        <p14:creationId xmlns:p14="http://schemas.microsoft.com/office/powerpoint/2010/main" xmlns="" val="3574588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3A9B76C-A741-444D-A654-AF1C8398C95A}" type="slidenum">
              <a:rPr lang="ru-RU" smtClean="0"/>
              <a:pPr/>
              <a:t>67</a:t>
            </a:fld>
            <a:endParaRPr lang="ru-RU"/>
          </a:p>
        </p:txBody>
      </p:sp>
    </p:spTree>
    <p:extLst>
      <p:ext uri="{BB962C8B-B14F-4D97-AF65-F5344CB8AC3E}">
        <p14:creationId xmlns:p14="http://schemas.microsoft.com/office/powerpoint/2010/main" xmlns="" val="318562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3A9B76C-A741-444D-A654-AF1C8398C95A}" type="slidenum">
              <a:rPr lang="ru-RU" smtClean="0"/>
              <a:pPr/>
              <a:t>83</a:t>
            </a:fld>
            <a:endParaRPr lang="ru-RU"/>
          </a:p>
        </p:txBody>
      </p:sp>
    </p:spTree>
    <p:extLst>
      <p:ext uri="{BB962C8B-B14F-4D97-AF65-F5344CB8AC3E}">
        <p14:creationId xmlns:p14="http://schemas.microsoft.com/office/powerpoint/2010/main" xmlns="" val="1588069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440180" y="3348419"/>
            <a:ext cx="16322040" cy="151580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880360" y="6048757"/>
            <a:ext cx="13441680" cy="33855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2E84E724-FD25-48ED-A5B1-4D2978216E4C}" type="datetime1">
              <a:rPr lang="en-US" smtClean="0"/>
              <a:pPr/>
              <a:t>6/7/2022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74CBD41-34E6-45AD-ABA6-D9A1FF4B5350}" type="datetime1">
              <a:rPr lang="en-US" smtClean="0"/>
              <a:pPr/>
              <a:t>6/7/2022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xmlns="" val="427700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36753BF7-728A-4109-8B2A-9F5AA0296D7D}" type="datetime1">
              <a:rPr lang="en-US" smtClean="0"/>
              <a:pPr/>
              <a:t>6/7/2022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xmlns="" val="4068210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94682B9-5D23-4839-BD62-7F7A47B0E417}" type="datetimeFigureOut">
              <a:rPr lang="ru-RU" smtClean="0"/>
              <a:pPr/>
              <a:t>07.06.2022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F5A6E5B-415F-4189-82DC-B7DB7779F0DC}" type="slidenum">
              <a:rPr lang="ru-RU" smtClean="0"/>
              <a:pPr/>
              <a:t>‹#›</a:t>
            </a:fld>
            <a:endParaRPr lang="ru-RU"/>
          </a:p>
        </p:txBody>
      </p:sp>
    </p:spTree>
    <p:extLst>
      <p:ext uri="{BB962C8B-B14F-4D97-AF65-F5344CB8AC3E}">
        <p14:creationId xmlns:p14="http://schemas.microsoft.com/office/powerpoint/2010/main" xmlns="" val="2487702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400300" y="4066253"/>
            <a:ext cx="14401800" cy="1461939"/>
          </a:xfrm>
        </p:spPr>
        <p:txBody>
          <a:bodyPr anchor="b"/>
          <a:lstStyle>
            <a:lvl1pPr algn="ctr">
              <a:defRPr sz="9500"/>
            </a:lvl1pPr>
          </a:lstStyle>
          <a:p>
            <a:r>
              <a:rPr lang="ru-RU" smtClean="0"/>
              <a:t>Образец заголовка</a:t>
            </a:r>
            <a:endParaRPr lang="ru-RU"/>
          </a:p>
        </p:txBody>
      </p:sp>
      <p:sp>
        <p:nvSpPr>
          <p:cNvPr id="3" name="Подзаголовок 2"/>
          <p:cNvSpPr>
            <a:spLocks noGrp="1"/>
          </p:cNvSpPr>
          <p:nvPr>
            <p:ph type="subTitle" idx="1"/>
          </p:nvPr>
        </p:nvSpPr>
        <p:spPr>
          <a:xfrm>
            <a:off x="2400300" y="5673210"/>
            <a:ext cx="14401800" cy="584775"/>
          </a:xfrm>
        </p:spPr>
        <p:txBody>
          <a:bodyPr/>
          <a:lstStyle>
            <a:lvl1pPr marL="0" indent="0" algn="ctr">
              <a:buNone/>
              <a:defRPr sz="3800"/>
            </a:lvl1pPr>
            <a:lvl2pPr marL="720090" indent="0" algn="ctr">
              <a:buNone/>
              <a:defRPr sz="3200"/>
            </a:lvl2pPr>
            <a:lvl3pPr marL="1440180" indent="0" algn="ctr">
              <a:buNone/>
              <a:defRPr sz="2800"/>
            </a:lvl3pPr>
            <a:lvl4pPr marL="2160270" indent="0" algn="ctr">
              <a:buNone/>
              <a:defRPr sz="2500"/>
            </a:lvl4pPr>
            <a:lvl5pPr marL="2880360" indent="0" algn="ctr">
              <a:buNone/>
              <a:defRPr sz="2500"/>
            </a:lvl5pPr>
            <a:lvl6pPr marL="3600450" indent="0" algn="ctr">
              <a:buNone/>
              <a:defRPr sz="2500"/>
            </a:lvl6pPr>
            <a:lvl7pPr marL="4320540" indent="0" algn="ctr">
              <a:buNone/>
              <a:defRPr sz="2500"/>
            </a:lvl7pPr>
            <a:lvl8pPr marL="5040630" indent="0" algn="ctr">
              <a:buNone/>
              <a:defRPr sz="2500"/>
            </a:lvl8pPr>
            <a:lvl9pPr marL="5760720" indent="0" algn="ctr">
              <a:buNone/>
              <a:defRPr sz="25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94682B9-5D23-4839-BD62-7F7A47B0E417}" type="datetimeFigureOut">
              <a:rPr lang="ru-RU" smtClean="0"/>
              <a:pPr/>
              <a:t>07.06.2022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5A6E5B-415F-4189-82DC-B7DB7779F0DC}" type="slidenum">
              <a:rPr lang="ru-RU" smtClean="0"/>
              <a:pPr/>
              <a:t>‹#›</a:t>
            </a:fld>
            <a:endParaRPr lang="ru-RU"/>
          </a:p>
        </p:txBody>
      </p:sp>
    </p:spTree>
    <p:extLst>
      <p:ext uri="{BB962C8B-B14F-4D97-AF65-F5344CB8AC3E}">
        <p14:creationId xmlns:p14="http://schemas.microsoft.com/office/powerpoint/2010/main" xmlns="" val="336080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434112" y="3467407"/>
            <a:ext cx="16334173" cy="1515800"/>
          </a:xfrm>
        </p:spPr>
        <p:txBody>
          <a:bodyPr lIns="0" tIns="0" rIns="0" bIns="0"/>
          <a:lstStyle>
            <a:lvl1pPr>
              <a:defRPr sz="9850" b="1" i="0">
                <a:solidFill>
                  <a:srgbClr val="4C1913"/>
                </a:solidFill>
                <a:latin typeface="Trebuchet MS"/>
                <a:cs typeface="Trebuchet MS"/>
              </a:defRPr>
            </a:lvl1pPr>
          </a:lstStyle>
          <a:p>
            <a:endParaRPr/>
          </a:p>
        </p:txBody>
      </p:sp>
      <p:sp>
        <p:nvSpPr>
          <p:cNvPr id="3" name="Holder 3"/>
          <p:cNvSpPr>
            <a:spLocks noGrp="1"/>
          </p:cNvSpPr>
          <p:nvPr>
            <p:ph type="body" idx="1"/>
          </p:nvPr>
        </p:nvSpPr>
        <p:spPr>
          <a:xfrm>
            <a:off x="803484" y="2486757"/>
            <a:ext cx="17595429" cy="338554"/>
          </a:xfrm>
        </p:spPr>
        <p:txBody>
          <a:bodyPr lIns="0" tIns="0" rIns="0" bIns="0"/>
          <a:lstStyle>
            <a:lvl1pPr>
              <a:defRPr sz="2200" b="1" i="0">
                <a:solidFill>
                  <a:srgbClr val="231F2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0268F103-0DA4-4809-AAD1-758708D9299E}" type="datetime1">
              <a:rPr lang="en-US" smtClean="0"/>
              <a:pPr/>
              <a:t>6/7/2022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434112" y="3467407"/>
            <a:ext cx="16334173" cy="1515800"/>
          </a:xfrm>
        </p:spPr>
        <p:txBody>
          <a:bodyPr lIns="0" tIns="0" rIns="0" bIns="0"/>
          <a:lstStyle>
            <a:lvl1pPr>
              <a:defRPr sz="9850" b="1" i="0">
                <a:solidFill>
                  <a:srgbClr val="4C1913"/>
                </a:solidFill>
                <a:latin typeface="Trebuchet MS"/>
                <a:cs typeface="Trebuchet MS"/>
              </a:defRPr>
            </a:lvl1pPr>
          </a:lstStyle>
          <a:p>
            <a:endParaRPr/>
          </a:p>
        </p:txBody>
      </p:sp>
      <p:sp>
        <p:nvSpPr>
          <p:cNvPr id="3" name="Holder 3"/>
          <p:cNvSpPr>
            <a:spLocks noGrp="1"/>
          </p:cNvSpPr>
          <p:nvPr>
            <p:ph sz="half" idx="2"/>
          </p:nvPr>
        </p:nvSpPr>
        <p:spPr>
          <a:xfrm>
            <a:off x="960122" y="2484311"/>
            <a:ext cx="8353044" cy="33855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889239" y="2484311"/>
            <a:ext cx="8353044" cy="33855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4421A3F5-3896-4F6C-AFB8-5C96A21152EA}" type="datetime1">
              <a:rPr lang="en-US" smtClean="0"/>
              <a:pPr/>
              <a:t>6/7/2022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 y="0"/>
            <a:ext cx="19200707" cy="10800080"/>
          </a:xfrm>
          <a:custGeom>
            <a:avLst/>
            <a:gdLst/>
            <a:ahLst/>
            <a:cxnLst/>
            <a:rect l="l" t="t" r="r" b="b"/>
            <a:pathLst>
              <a:path w="14400530" h="10800080">
                <a:moveTo>
                  <a:pt x="0" y="10800003"/>
                </a:moveTo>
                <a:lnTo>
                  <a:pt x="14399996" y="10800003"/>
                </a:lnTo>
                <a:lnTo>
                  <a:pt x="14399996" y="0"/>
                </a:lnTo>
                <a:lnTo>
                  <a:pt x="0" y="0"/>
                </a:lnTo>
                <a:lnTo>
                  <a:pt x="0" y="10800003"/>
                </a:lnTo>
                <a:close/>
              </a:path>
            </a:pathLst>
          </a:custGeom>
          <a:solidFill>
            <a:srgbClr val="512312"/>
          </a:solidFill>
        </p:spPr>
        <p:txBody>
          <a:bodyPr wrap="square" lIns="0" tIns="0" rIns="0" bIns="0" rtlCol="0"/>
          <a:lstStyle/>
          <a:p>
            <a:endParaRPr sz="1800"/>
          </a:p>
        </p:txBody>
      </p:sp>
      <p:sp>
        <p:nvSpPr>
          <p:cNvPr id="17" name="bk object 17"/>
          <p:cNvSpPr/>
          <p:nvPr/>
        </p:nvSpPr>
        <p:spPr>
          <a:xfrm>
            <a:off x="3" y="8894"/>
            <a:ext cx="6322060" cy="4572000"/>
          </a:xfrm>
          <a:custGeom>
            <a:avLst/>
            <a:gdLst/>
            <a:ahLst/>
            <a:cxnLst/>
            <a:rect l="l" t="t" r="r" b="b"/>
            <a:pathLst>
              <a:path w="4741545" h="4572000">
                <a:moveTo>
                  <a:pt x="4741265" y="0"/>
                </a:moveTo>
                <a:lnTo>
                  <a:pt x="2705328" y="0"/>
                </a:lnTo>
                <a:lnTo>
                  <a:pt x="2704878" y="50800"/>
                </a:lnTo>
                <a:lnTo>
                  <a:pt x="2703532" y="88900"/>
                </a:lnTo>
                <a:lnTo>
                  <a:pt x="2701299" y="139700"/>
                </a:lnTo>
                <a:lnTo>
                  <a:pt x="2698187" y="190500"/>
                </a:lnTo>
                <a:lnTo>
                  <a:pt x="2694204" y="241300"/>
                </a:lnTo>
                <a:lnTo>
                  <a:pt x="2689357" y="279400"/>
                </a:lnTo>
                <a:lnTo>
                  <a:pt x="2683654" y="330200"/>
                </a:lnTo>
                <a:lnTo>
                  <a:pt x="2677104" y="381000"/>
                </a:lnTo>
                <a:lnTo>
                  <a:pt x="2669715" y="419100"/>
                </a:lnTo>
                <a:lnTo>
                  <a:pt x="2661493" y="469900"/>
                </a:lnTo>
                <a:lnTo>
                  <a:pt x="2652449" y="520700"/>
                </a:lnTo>
                <a:lnTo>
                  <a:pt x="2642588" y="558800"/>
                </a:lnTo>
                <a:lnTo>
                  <a:pt x="2631920" y="609600"/>
                </a:lnTo>
                <a:lnTo>
                  <a:pt x="2620452" y="647700"/>
                </a:lnTo>
                <a:lnTo>
                  <a:pt x="2608192" y="698500"/>
                </a:lnTo>
                <a:lnTo>
                  <a:pt x="2595148" y="736600"/>
                </a:lnTo>
                <a:lnTo>
                  <a:pt x="2581329" y="787400"/>
                </a:lnTo>
                <a:lnTo>
                  <a:pt x="2566741" y="825500"/>
                </a:lnTo>
                <a:lnTo>
                  <a:pt x="2551394" y="876300"/>
                </a:lnTo>
                <a:lnTo>
                  <a:pt x="2535294" y="914400"/>
                </a:lnTo>
                <a:lnTo>
                  <a:pt x="2518451" y="952500"/>
                </a:lnTo>
                <a:lnTo>
                  <a:pt x="2500871" y="1003300"/>
                </a:lnTo>
                <a:lnTo>
                  <a:pt x="2482563" y="1041400"/>
                </a:lnTo>
                <a:lnTo>
                  <a:pt x="2463535" y="1079500"/>
                </a:lnTo>
                <a:lnTo>
                  <a:pt x="2443795" y="1117600"/>
                </a:lnTo>
                <a:lnTo>
                  <a:pt x="2423350" y="1168400"/>
                </a:lnTo>
                <a:lnTo>
                  <a:pt x="2402209" y="1206500"/>
                </a:lnTo>
                <a:lnTo>
                  <a:pt x="2380380" y="1244600"/>
                </a:lnTo>
                <a:lnTo>
                  <a:pt x="2357870" y="1282700"/>
                </a:lnTo>
                <a:lnTo>
                  <a:pt x="2334687" y="1320800"/>
                </a:lnTo>
                <a:lnTo>
                  <a:pt x="2310841" y="1358900"/>
                </a:lnTo>
                <a:lnTo>
                  <a:pt x="2286337" y="1397000"/>
                </a:lnTo>
                <a:lnTo>
                  <a:pt x="2261186" y="1435100"/>
                </a:lnTo>
                <a:lnTo>
                  <a:pt x="2235393" y="1473200"/>
                </a:lnTo>
                <a:lnTo>
                  <a:pt x="2208968" y="1511300"/>
                </a:lnTo>
                <a:lnTo>
                  <a:pt x="2181918" y="1549400"/>
                </a:lnTo>
                <a:lnTo>
                  <a:pt x="2154251" y="1574800"/>
                </a:lnTo>
                <a:lnTo>
                  <a:pt x="2125976" y="1612900"/>
                </a:lnTo>
                <a:lnTo>
                  <a:pt x="2097099" y="1651000"/>
                </a:lnTo>
                <a:lnTo>
                  <a:pt x="2067630" y="1676400"/>
                </a:lnTo>
                <a:lnTo>
                  <a:pt x="2037576" y="1714500"/>
                </a:lnTo>
                <a:lnTo>
                  <a:pt x="2006945" y="1752600"/>
                </a:lnTo>
                <a:lnTo>
                  <a:pt x="1975744" y="1778000"/>
                </a:lnTo>
                <a:lnTo>
                  <a:pt x="1943983" y="1816100"/>
                </a:lnTo>
                <a:lnTo>
                  <a:pt x="1911669" y="1841500"/>
                </a:lnTo>
                <a:lnTo>
                  <a:pt x="1878809" y="1879600"/>
                </a:lnTo>
                <a:lnTo>
                  <a:pt x="1845412" y="1905000"/>
                </a:lnTo>
                <a:lnTo>
                  <a:pt x="1811486" y="1930400"/>
                </a:lnTo>
                <a:lnTo>
                  <a:pt x="1777039" y="1968500"/>
                </a:lnTo>
                <a:lnTo>
                  <a:pt x="1742079" y="1993900"/>
                </a:lnTo>
                <a:lnTo>
                  <a:pt x="1706613" y="2019300"/>
                </a:lnTo>
                <a:lnTo>
                  <a:pt x="1634196" y="2070100"/>
                </a:lnTo>
                <a:lnTo>
                  <a:pt x="1559854" y="2120900"/>
                </a:lnTo>
                <a:lnTo>
                  <a:pt x="1483650" y="2171700"/>
                </a:lnTo>
                <a:lnTo>
                  <a:pt x="1405647" y="2222500"/>
                </a:lnTo>
                <a:lnTo>
                  <a:pt x="1365990" y="2235200"/>
                </a:lnTo>
                <a:lnTo>
                  <a:pt x="1285409" y="2286000"/>
                </a:lnTo>
                <a:lnTo>
                  <a:pt x="1244499" y="2298700"/>
                </a:lnTo>
                <a:lnTo>
                  <a:pt x="1203187" y="2324100"/>
                </a:lnTo>
                <a:lnTo>
                  <a:pt x="1119390" y="2349500"/>
                </a:lnTo>
                <a:lnTo>
                  <a:pt x="1076920" y="2374900"/>
                </a:lnTo>
                <a:lnTo>
                  <a:pt x="947322" y="2413000"/>
                </a:lnTo>
                <a:lnTo>
                  <a:pt x="903420" y="2438400"/>
                </a:lnTo>
                <a:lnTo>
                  <a:pt x="814608" y="2463800"/>
                </a:lnTo>
                <a:lnTo>
                  <a:pt x="769715" y="2463800"/>
                </a:lnTo>
                <a:lnTo>
                  <a:pt x="633181" y="2501900"/>
                </a:lnTo>
                <a:lnTo>
                  <a:pt x="587077" y="2501900"/>
                </a:lnTo>
                <a:lnTo>
                  <a:pt x="540692" y="2514600"/>
                </a:lnTo>
                <a:lnTo>
                  <a:pt x="494031" y="2514600"/>
                </a:lnTo>
                <a:lnTo>
                  <a:pt x="447104" y="2527300"/>
                </a:lnTo>
                <a:lnTo>
                  <a:pt x="399919" y="2527300"/>
                </a:lnTo>
                <a:lnTo>
                  <a:pt x="352482" y="2540000"/>
                </a:lnTo>
                <a:lnTo>
                  <a:pt x="0" y="2540000"/>
                </a:lnTo>
                <a:lnTo>
                  <a:pt x="0" y="4572000"/>
                </a:lnTo>
                <a:lnTo>
                  <a:pt x="495793" y="4572000"/>
                </a:lnTo>
                <a:lnTo>
                  <a:pt x="543193" y="4559300"/>
                </a:lnTo>
                <a:lnTo>
                  <a:pt x="637582" y="4559300"/>
                </a:lnTo>
                <a:lnTo>
                  <a:pt x="684566" y="4546600"/>
                </a:lnTo>
                <a:lnTo>
                  <a:pt x="731407" y="4546600"/>
                </a:lnTo>
                <a:lnTo>
                  <a:pt x="778102" y="4533900"/>
                </a:lnTo>
                <a:lnTo>
                  <a:pt x="824649" y="4533900"/>
                </a:lnTo>
                <a:lnTo>
                  <a:pt x="871045" y="4521200"/>
                </a:lnTo>
                <a:lnTo>
                  <a:pt x="917288" y="4521200"/>
                </a:lnTo>
                <a:lnTo>
                  <a:pt x="1009304" y="4495800"/>
                </a:lnTo>
                <a:lnTo>
                  <a:pt x="1055073" y="4495800"/>
                </a:lnTo>
                <a:lnTo>
                  <a:pt x="1236495" y="4445000"/>
                </a:lnTo>
                <a:lnTo>
                  <a:pt x="1281424" y="4445000"/>
                </a:lnTo>
                <a:lnTo>
                  <a:pt x="1590894" y="4356100"/>
                </a:lnTo>
                <a:lnTo>
                  <a:pt x="1634355" y="4330700"/>
                </a:lnTo>
                <a:lnTo>
                  <a:pt x="1806228" y="4279900"/>
                </a:lnTo>
                <a:lnTo>
                  <a:pt x="1848691" y="4254500"/>
                </a:lnTo>
                <a:lnTo>
                  <a:pt x="1932995" y="4229100"/>
                </a:lnTo>
                <a:lnTo>
                  <a:pt x="1974831" y="4203700"/>
                </a:lnTo>
                <a:lnTo>
                  <a:pt x="2016453" y="4191000"/>
                </a:lnTo>
                <a:lnTo>
                  <a:pt x="2057858" y="4165600"/>
                </a:lnTo>
                <a:lnTo>
                  <a:pt x="2099045" y="4152900"/>
                </a:lnTo>
                <a:lnTo>
                  <a:pt x="2140009" y="4127500"/>
                </a:lnTo>
                <a:lnTo>
                  <a:pt x="2180750" y="4114800"/>
                </a:lnTo>
                <a:lnTo>
                  <a:pt x="2261551" y="4064000"/>
                </a:lnTo>
                <a:lnTo>
                  <a:pt x="2301606" y="4051300"/>
                </a:lnTo>
                <a:lnTo>
                  <a:pt x="2381013" y="4000500"/>
                </a:lnTo>
                <a:lnTo>
                  <a:pt x="2420360" y="3987800"/>
                </a:lnTo>
                <a:lnTo>
                  <a:pt x="2575313" y="3886200"/>
                </a:lnTo>
                <a:lnTo>
                  <a:pt x="2613431" y="3860800"/>
                </a:lnTo>
                <a:lnTo>
                  <a:pt x="2651296" y="3848100"/>
                </a:lnTo>
                <a:lnTo>
                  <a:pt x="2800176" y="3746500"/>
                </a:lnTo>
                <a:lnTo>
                  <a:pt x="2836739" y="3721100"/>
                </a:lnTo>
                <a:lnTo>
                  <a:pt x="2873034" y="3683000"/>
                </a:lnTo>
                <a:lnTo>
                  <a:pt x="2980289" y="3606800"/>
                </a:lnTo>
                <a:lnTo>
                  <a:pt x="3050410" y="3556000"/>
                </a:lnTo>
                <a:lnTo>
                  <a:pt x="3085047" y="3517900"/>
                </a:lnTo>
                <a:lnTo>
                  <a:pt x="3187242" y="3441700"/>
                </a:lnTo>
                <a:lnTo>
                  <a:pt x="3220726" y="3403600"/>
                </a:lnTo>
                <a:lnTo>
                  <a:pt x="3253916" y="3378200"/>
                </a:lnTo>
                <a:lnTo>
                  <a:pt x="3286809" y="3340100"/>
                </a:lnTo>
                <a:lnTo>
                  <a:pt x="3351693" y="3289300"/>
                </a:lnTo>
                <a:lnTo>
                  <a:pt x="3383681" y="3251200"/>
                </a:lnTo>
                <a:lnTo>
                  <a:pt x="3415361" y="3225800"/>
                </a:lnTo>
                <a:lnTo>
                  <a:pt x="3446732" y="3187700"/>
                </a:lnTo>
                <a:lnTo>
                  <a:pt x="3477792" y="3162300"/>
                </a:lnTo>
                <a:lnTo>
                  <a:pt x="3508538" y="3124200"/>
                </a:lnTo>
                <a:lnTo>
                  <a:pt x="3538967" y="3086100"/>
                </a:lnTo>
                <a:lnTo>
                  <a:pt x="3569078" y="3060700"/>
                </a:lnTo>
                <a:lnTo>
                  <a:pt x="3598867" y="3022600"/>
                </a:lnTo>
                <a:lnTo>
                  <a:pt x="3628332" y="2984500"/>
                </a:lnTo>
                <a:lnTo>
                  <a:pt x="3657471" y="2959100"/>
                </a:lnTo>
                <a:lnTo>
                  <a:pt x="3686282" y="2921000"/>
                </a:lnTo>
                <a:lnTo>
                  <a:pt x="3714761" y="2882900"/>
                </a:lnTo>
                <a:lnTo>
                  <a:pt x="3742907" y="2857500"/>
                </a:lnTo>
                <a:lnTo>
                  <a:pt x="3770717" y="2819400"/>
                </a:lnTo>
                <a:lnTo>
                  <a:pt x="3798189" y="2781300"/>
                </a:lnTo>
                <a:lnTo>
                  <a:pt x="3825319" y="2743200"/>
                </a:lnTo>
                <a:lnTo>
                  <a:pt x="3852107" y="2705100"/>
                </a:lnTo>
                <a:lnTo>
                  <a:pt x="3878549" y="2679700"/>
                </a:lnTo>
                <a:lnTo>
                  <a:pt x="3904643" y="2641600"/>
                </a:lnTo>
                <a:lnTo>
                  <a:pt x="3930386" y="2603500"/>
                </a:lnTo>
                <a:lnTo>
                  <a:pt x="3955776" y="2565400"/>
                </a:lnTo>
                <a:lnTo>
                  <a:pt x="3980811" y="2527300"/>
                </a:lnTo>
                <a:lnTo>
                  <a:pt x="4005487" y="2489200"/>
                </a:lnTo>
                <a:lnTo>
                  <a:pt x="4029804" y="2451100"/>
                </a:lnTo>
                <a:lnTo>
                  <a:pt x="4053758" y="2413000"/>
                </a:lnTo>
                <a:lnTo>
                  <a:pt x="4077346" y="2374900"/>
                </a:lnTo>
                <a:lnTo>
                  <a:pt x="4100567" y="2336800"/>
                </a:lnTo>
                <a:lnTo>
                  <a:pt x="4123418" y="2298700"/>
                </a:lnTo>
                <a:lnTo>
                  <a:pt x="4145896" y="2260600"/>
                </a:lnTo>
                <a:lnTo>
                  <a:pt x="4168000" y="2222500"/>
                </a:lnTo>
                <a:lnTo>
                  <a:pt x="4189726" y="2184400"/>
                </a:lnTo>
                <a:lnTo>
                  <a:pt x="4211072" y="2133600"/>
                </a:lnTo>
                <a:lnTo>
                  <a:pt x="4232036" y="2095500"/>
                </a:lnTo>
                <a:lnTo>
                  <a:pt x="4252615" y="2057400"/>
                </a:lnTo>
                <a:lnTo>
                  <a:pt x="4272808" y="2019300"/>
                </a:lnTo>
                <a:lnTo>
                  <a:pt x="4292610" y="1981200"/>
                </a:lnTo>
                <a:lnTo>
                  <a:pt x="4312021" y="1930400"/>
                </a:lnTo>
                <a:lnTo>
                  <a:pt x="4331037" y="1892300"/>
                </a:lnTo>
                <a:lnTo>
                  <a:pt x="4349656" y="1854200"/>
                </a:lnTo>
                <a:lnTo>
                  <a:pt x="4367876" y="1816100"/>
                </a:lnTo>
                <a:lnTo>
                  <a:pt x="4385695" y="1765300"/>
                </a:lnTo>
                <a:lnTo>
                  <a:pt x="4403109" y="1727200"/>
                </a:lnTo>
                <a:lnTo>
                  <a:pt x="4420116" y="1689100"/>
                </a:lnTo>
                <a:lnTo>
                  <a:pt x="4436715" y="1638300"/>
                </a:lnTo>
                <a:lnTo>
                  <a:pt x="4452901" y="1600200"/>
                </a:lnTo>
                <a:lnTo>
                  <a:pt x="4468674" y="1562100"/>
                </a:lnTo>
                <a:lnTo>
                  <a:pt x="4484031" y="1511300"/>
                </a:lnTo>
                <a:lnTo>
                  <a:pt x="4498969" y="1473200"/>
                </a:lnTo>
                <a:lnTo>
                  <a:pt x="4513485" y="1422400"/>
                </a:lnTo>
                <a:lnTo>
                  <a:pt x="4527578" y="1384300"/>
                </a:lnTo>
                <a:lnTo>
                  <a:pt x="4541245" y="1346200"/>
                </a:lnTo>
                <a:lnTo>
                  <a:pt x="4554483" y="1295400"/>
                </a:lnTo>
                <a:lnTo>
                  <a:pt x="4567290" y="1257300"/>
                </a:lnTo>
                <a:lnTo>
                  <a:pt x="4579664" y="1206500"/>
                </a:lnTo>
                <a:lnTo>
                  <a:pt x="4591602" y="1168400"/>
                </a:lnTo>
                <a:lnTo>
                  <a:pt x="4603102" y="1117600"/>
                </a:lnTo>
                <a:lnTo>
                  <a:pt x="4614161" y="1079500"/>
                </a:lnTo>
                <a:lnTo>
                  <a:pt x="4624776" y="1028700"/>
                </a:lnTo>
                <a:lnTo>
                  <a:pt x="4634946" y="977900"/>
                </a:lnTo>
                <a:lnTo>
                  <a:pt x="4644668" y="939800"/>
                </a:lnTo>
                <a:lnTo>
                  <a:pt x="4653940" y="889000"/>
                </a:lnTo>
                <a:lnTo>
                  <a:pt x="4662759" y="850900"/>
                </a:lnTo>
                <a:lnTo>
                  <a:pt x="4671122" y="800100"/>
                </a:lnTo>
                <a:lnTo>
                  <a:pt x="4679027" y="749300"/>
                </a:lnTo>
                <a:lnTo>
                  <a:pt x="4686473" y="711200"/>
                </a:lnTo>
                <a:lnTo>
                  <a:pt x="4693455" y="660400"/>
                </a:lnTo>
                <a:lnTo>
                  <a:pt x="4699972" y="609600"/>
                </a:lnTo>
                <a:lnTo>
                  <a:pt x="4706022" y="571500"/>
                </a:lnTo>
                <a:lnTo>
                  <a:pt x="4711602" y="520700"/>
                </a:lnTo>
                <a:lnTo>
                  <a:pt x="4716710" y="469900"/>
                </a:lnTo>
                <a:lnTo>
                  <a:pt x="4721342" y="431800"/>
                </a:lnTo>
                <a:lnTo>
                  <a:pt x="4725498" y="381000"/>
                </a:lnTo>
                <a:lnTo>
                  <a:pt x="4729173" y="330200"/>
                </a:lnTo>
                <a:lnTo>
                  <a:pt x="4732367" y="279400"/>
                </a:lnTo>
                <a:lnTo>
                  <a:pt x="4735075" y="241300"/>
                </a:lnTo>
                <a:lnTo>
                  <a:pt x="4737297" y="190500"/>
                </a:lnTo>
                <a:lnTo>
                  <a:pt x="4739030" y="139700"/>
                </a:lnTo>
                <a:lnTo>
                  <a:pt x="4740270" y="88900"/>
                </a:lnTo>
                <a:lnTo>
                  <a:pt x="4741016" y="50800"/>
                </a:lnTo>
                <a:lnTo>
                  <a:pt x="4741265" y="0"/>
                </a:lnTo>
                <a:close/>
              </a:path>
            </a:pathLst>
          </a:custGeom>
          <a:solidFill>
            <a:srgbClr val="673924"/>
          </a:solidFill>
        </p:spPr>
        <p:txBody>
          <a:bodyPr wrap="square" lIns="0" tIns="0" rIns="0" bIns="0" rtlCol="0"/>
          <a:lstStyle/>
          <a:p>
            <a:endParaRPr sz="1800"/>
          </a:p>
        </p:txBody>
      </p:sp>
      <p:sp>
        <p:nvSpPr>
          <p:cNvPr id="2" name="Holder 2"/>
          <p:cNvSpPr>
            <a:spLocks noGrp="1"/>
          </p:cNvSpPr>
          <p:nvPr>
            <p:ph type="title"/>
          </p:nvPr>
        </p:nvSpPr>
        <p:spPr>
          <a:xfrm>
            <a:off x="1434112" y="3467407"/>
            <a:ext cx="16334173" cy="1515800"/>
          </a:xfrm>
        </p:spPr>
        <p:txBody>
          <a:bodyPr lIns="0" tIns="0" rIns="0" bIns="0"/>
          <a:lstStyle>
            <a:lvl1pPr>
              <a:defRPr sz="9850" b="1" i="0">
                <a:solidFill>
                  <a:srgbClr val="4C1913"/>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A63DD0AF-738A-42EA-8473-BF005A851EFB}" type="datetime1">
              <a:rPr lang="en-US" smtClean="0"/>
              <a:pPr/>
              <a:t>6/7/2022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9144005" y="0"/>
            <a:ext cx="10055995" cy="6884814"/>
          </a:xfrm>
          <a:prstGeom prst="rect">
            <a:avLst/>
          </a:prstGeom>
          <a:blipFill>
            <a:blip r:embed="rId2" cstate="print"/>
            <a:stretch>
              <a:fillRect/>
            </a:stretch>
          </a:blipFill>
        </p:spPr>
        <p:txBody>
          <a:bodyPr wrap="square" lIns="0" tIns="0" rIns="0" bIns="0" rtlCol="0"/>
          <a:lstStyle/>
          <a:p>
            <a:endParaRPr sz="1800"/>
          </a:p>
        </p:txBody>
      </p:sp>
      <p:sp>
        <p:nvSpPr>
          <p:cNvPr id="17" name="bk object 17"/>
          <p:cNvSpPr/>
          <p:nvPr/>
        </p:nvSpPr>
        <p:spPr>
          <a:xfrm>
            <a:off x="15154143" y="8041604"/>
            <a:ext cx="4046220" cy="2758440"/>
          </a:xfrm>
          <a:custGeom>
            <a:avLst/>
            <a:gdLst/>
            <a:ahLst/>
            <a:cxnLst/>
            <a:rect l="l" t="t" r="r" b="b"/>
            <a:pathLst>
              <a:path w="3034665" h="2758440">
                <a:moveTo>
                  <a:pt x="2452433" y="0"/>
                </a:moveTo>
                <a:lnTo>
                  <a:pt x="2404171" y="465"/>
                </a:lnTo>
                <a:lnTo>
                  <a:pt x="2356135" y="1855"/>
                </a:lnTo>
                <a:lnTo>
                  <a:pt x="2308335" y="4163"/>
                </a:lnTo>
                <a:lnTo>
                  <a:pt x="2260778" y="7378"/>
                </a:lnTo>
                <a:lnTo>
                  <a:pt x="2213474" y="11493"/>
                </a:lnTo>
                <a:lnTo>
                  <a:pt x="2166430" y="16499"/>
                </a:lnTo>
                <a:lnTo>
                  <a:pt x="2119655" y="22387"/>
                </a:lnTo>
                <a:lnTo>
                  <a:pt x="2073158" y="29150"/>
                </a:lnTo>
                <a:lnTo>
                  <a:pt x="2026947" y="36778"/>
                </a:lnTo>
                <a:lnTo>
                  <a:pt x="1981030" y="45263"/>
                </a:lnTo>
                <a:lnTo>
                  <a:pt x="1935418" y="54596"/>
                </a:lnTo>
                <a:lnTo>
                  <a:pt x="1890116" y="64770"/>
                </a:lnTo>
                <a:lnTo>
                  <a:pt x="1845135" y="75775"/>
                </a:lnTo>
                <a:lnTo>
                  <a:pt x="1800483" y="87603"/>
                </a:lnTo>
                <a:lnTo>
                  <a:pt x="1756168" y="100245"/>
                </a:lnTo>
                <a:lnTo>
                  <a:pt x="1712199" y="113693"/>
                </a:lnTo>
                <a:lnTo>
                  <a:pt x="1668585" y="127939"/>
                </a:lnTo>
                <a:lnTo>
                  <a:pt x="1625333" y="142973"/>
                </a:lnTo>
                <a:lnTo>
                  <a:pt x="1582453" y="158788"/>
                </a:lnTo>
                <a:lnTo>
                  <a:pt x="1539952" y="175374"/>
                </a:lnTo>
                <a:lnTo>
                  <a:pt x="1497840" y="192724"/>
                </a:lnTo>
                <a:lnTo>
                  <a:pt x="1456125" y="210828"/>
                </a:lnTo>
                <a:lnTo>
                  <a:pt x="1414816" y="229679"/>
                </a:lnTo>
                <a:lnTo>
                  <a:pt x="1373920" y="249268"/>
                </a:lnTo>
                <a:lnTo>
                  <a:pt x="1333447" y="269585"/>
                </a:lnTo>
                <a:lnTo>
                  <a:pt x="1293405" y="290624"/>
                </a:lnTo>
                <a:lnTo>
                  <a:pt x="1253803" y="312374"/>
                </a:lnTo>
                <a:lnTo>
                  <a:pt x="1214648" y="334828"/>
                </a:lnTo>
                <a:lnTo>
                  <a:pt x="1175950" y="357978"/>
                </a:lnTo>
                <a:lnTo>
                  <a:pt x="1137718" y="381814"/>
                </a:lnTo>
                <a:lnTo>
                  <a:pt x="1099959" y="406328"/>
                </a:lnTo>
                <a:lnTo>
                  <a:pt x="1062682" y="431511"/>
                </a:lnTo>
                <a:lnTo>
                  <a:pt x="1025895" y="457356"/>
                </a:lnTo>
                <a:lnTo>
                  <a:pt x="989608" y="483853"/>
                </a:lnTo>
                <a:lnTo>
                  <a:pt x="953829" y="510995"/>
                </a:lnTo>
                <a:lnTo>
                  <a:pt x="918566" y="538771"/>
                </a:lnTo>
                <a:lnTo>
                  <a:pt x="883828" y="567175"/>
                </a:lnTo>
                <a:lnTo>
                  <a:pt x="849623" y="596197"/>
                </a:lnTo>
                <a:lnTo>
                  <a:pt x="815959" y="625829"/>
                </a:lnTo>
                <a:lnTo>
                  <a:pt x="782846" y="656063"/>
                </a:lnTo>
                <a:lnTo>
                  <a:pt x="750292" y="686890"/>
                </a:lnTo>
                <a:lnTo>
                  <a:pt x="718305" y="718300"/>
                </a:lnTo>
                <a:lnTo>
                  <a:pt x="686894" y="750287"/>
                </a:lnTo>
                <a:lnTo>
                  <a:pt x="656068" y="782841"/>
                </a:lnTo>
                <a:lnTo>
                  <a:pt x="625834" y="815954"/>
                </a:lnTo>
                <a:lnTo>
                  <a:pt x="596202" y="849617"/>
                </a:lnTo>
                <a:lnTo>
                  <a:pt x="567179" y="883822"/>
                </a:lnTo>
                <a:lnTo>
                  <a:pt x="538775" y="918561"/>
                </a:lnTo>
                <a:lnTo>
                  <a:pt x="510998" y="953824"/>
                </a:lnTo>
                <a:lnTo>
                  <a:pt x="483857" y="989603"/>
                </a:lnTo>
                <a:lnTo>
                  <a:pt x="457360" y="1025890"/>
                </a:lnTo>
                <a:lnTo>
                  <a:pt x="431515" y="1062676"/>
                </a:lnTo>
                <a:lnTo>
                  <a:pt x="406331" y="1099953"/>
                </a:lnTo>
                <a:lnTo>
                  <a:pt x="381817" y="1137712"/>
                </a:lnTo>
                <a:lnTo>
                  <a:pt x="357981" y="1175945"/>
                </a:lnTo>
                <a:lnTo>
                  <a:pt x="334831" y="1214643"/>
                </a:lnTo>
                <a:lnTo>
                  <a:pt x="312377" y="1253797"/>
                </a:lnTo>
                <a:lnTo>
                  <a:pt x="290626" y="1293399"/>
                </a:lnTo>
                <a:lnTo>
                  <a:pt x="269588" y="1333441"/>
                </a:lnTo>
                <a:lnTo>
                  <a:pt x="249270" y="1373915"/>
                </a:lnTo>
                <a:lnTo>
                  <a:pt x="229681" y="1414810"/>
                </a:lnTo>
                <a:lnTo>
                  <a:pt x="210830" y="1456120"/>
                </a:lnTo>
                <a:lnTo>
                  <a:pt x="192726" y="1497835"/>
                </a:lnTo>
                <a:lnTo>
                  <a:pt x="175376" y="1539947"/>
                </a:lnTo>
                <a:lnTo>
                  <a:pt x="158789" y="1582448"/>
                </a:lnTo>
                <a:lnTo>
                  <a:pt x="142974" y="1625328"/>
                </a:lnTo>
                <a:lnTo>
                  <a:pt x="127940" y="1668580"/>
                </a:lnTo>
                <a:lnTo>
                  <a:pt x="113694" y="1712195"/>
                </a:lnTo>
                <a:lnTo>
                  <a:pt x="100246" y="1756164"/>
                </a:lnTo>
                <a:lnTo>
                  <a:pt x="87604" y="1800479"/>
                </a:lnTo>
                <a:lnTo>
                  <a:pt x="75776" y="1845131"/>
                </a:lnTo>
                <a:lnTo>
                  <a:pt x="64771" y="1890112"/>
                </a:lnTo>
                <a:lnTo>
                  <a:pt x="54597" y="1935414"/>
                </a:lnTo>
                <a:lnTo>
                  <a:pt x="45263" y="1981027"/>
                </a:lnTo>
                <a:lnTo>
                  <a:pt x="36778" y="2026943"/>
                </a:lnTo>
                <a:lnTo>
                  <a:pt x="29150" y="2073155"/>
                </a:lnTo>
                <a:lnTo>
                  <a:pt x="22388" y="2119652"/>
                </a:lnTo>
                <a:lnTo>
                  <a:pt x="16499" y="2166427"/>
                </a:lnTo>
                <a:lnTo>
                  <a:pt x="11493" y="2213472"/>
                </a:lnTo>
                <a:lnTo>
                  <a:pt x="7378" y="2260777"/>
                </a:lnTo>
                <a:lnTo>
                  <a:pt x="4163" y="2308334"/>
                </a:lnTo>
                <a:lnTo>
                  <a:pt x="1855" y="2356135"/>
                </a:lnTo>
                <a:lnTo>
                  <a:pt x="461" y="2404601"/>
                </a:lnTo>
                <a:lnTo>
                  <a:pt x="0" y="2452433"/>
                </a:lnTo>
                <a:lnTo>
                  <a:pt x="465" y="2500696"/>
                </a:lnTo>
                <a:lnTo>
                  <a:pt x="1855" y="2548732"/>
                </a:lnTo>
                <a:lnTo>
                  <a:pt x="4163" y="2596533"/>
                </a:lnTo>
                <a:lnTo>
                  <a:pt x="7378" y="2644091"/>
                </a:lnTo>
                <a:lnTo>
                  <a:pt x="11493" y="2691396"/>
                </a:lnTo>
                <a:lnTo>
                  <a:pt x="16499" y="2738441"/>
                </a:lnTo>
                <a:lnTo>
                  <a:pt x="19011" y="2758399"/>
                </a:lnTo>
                <a:lnTo>
                  <a:pt x="3034389" y="69574"/>
                </a:lnTo>
                <a:lnTo>
                  <a:pt x="2969452" y="54596"/>
                </a:lnTo>
                <a:lnTo>
                  <a:pt x="2923839" y="45263"/>
                </a:lnTo>
                <a:lnTo>
                  <a:pt x="2877923" y="36778"/>
                </a:lnTo>
                <a:lnTo>
                  <a:pt x="2831711" y="29150"/>
                </a:lnTo>
                <a:lnTo>
                  <a:pt x="2785214" y="22387"/>
                </a:lnTo>
                <a:lnTo>
                  <a:pt x="2738439" y="16499"/>
                </a:lnTo>
                <a:lnTo>
                  <a:pt x="2691394" y="11493"/>
                </a:lnTo>
                <a:lnTo>
                  <a:pt x="2644089" y="7378"/>
                </a:lnTo>
                <a:lnTo>
                  <a:pt x="2596532" y="4163"/>
                </a:lnTo>
                <a:lnTo>
                  <a:pt x="2548731" y="1855"/>
                </a:lnTo>
                <a:lnTo>
                  <a:pt x="2500695" y="465"/>
                </a:lnTo>
                <a:lnTo>
                  <a:pt x="2452433" y="0"/>
                </a:lnTo>
                <a:close/>
              </a:path>
              <a:path w="3034665" h="2758440">
                <a:moveTo>
                  <a:pt x="2452433" y="1089964"/>
                </a:moveTo>
                <a:lnTo>
                  <a:pt x="2404601" y="1090788"/>
                </a:lnTo>
                <a:lnTo>
                  <a:pt x="2357182" y="1093242"/>
                </a:lnTo>
                <a:lnTo>
                  <a:pt x="2310205" y="1097299"/>
                </a:lnTo>
                <a:lnTo>
                  <a:pt x="2263696" y="1102931"/>
                </a:lnTo>
                <a:lnTo>
                  <a:pt x="2217682" y="1110112"/>
                </a:lnTo>
                <a:lnTo>
                  <a:pt x="2172190" y="1118815"/>
                </a:lnTo>
                <a:lnTo>
                  <a:pt x="2127247" y="1129012"/>
                </a:lnTo>
                <a:lnTo>
                  <a:pt x="2082880" y="1140678"/>
                </a:lnTo>
                <a:lnTo>
                  <a:pt x="2039116" y="1153784"/>
                </a:lnTo>
                <a:lnTo>
                  <a:pt x="1995983" y="1168303"/>
                </a:lnTo>
                <a:lnTo>
                  <a:pt x="1953507" y="1184210"/>
                </a:lnTo>
                <a:lnTo>
                  <a:pt x="1911714" y="1201476"/>
                </a:lnTo>
                <a:lnTo>
                  <a:pt x="1870634" y="1220074"/>
                </a:lnTo>
                <a:lnTo>
                  <a:pt x="1830291" y="1239979"/>
                </a:lnTo>
                <a:lnTo>
                  <a:pt x="1790713" y="1261161"/>
                </a:lnTo>
                <a:lnTo>
                  <a:pt x="1751928" y="1283596"/>
                </a:lnTo>
                <a:lnTo>
                  <a:pt x="1713963" y="1307255"/>
                </a:lnTo>
                <a:lnTo>
                  <a:pt x="1676843" y="1332111"/>
                </a:lnTo>
                <a:lnTo>
                  <a:pt x="1640597" y="1358138"/>
                </a:lnTo>
                <a:lnTo>
                  <a:pt x="1605251" y="1385309"/>
                </a:lnTo>
                <a:lnTo>
                  <a:pt x="1570832" y="1413596"/>
                </a:lnTo>
                <a:lnTo>
                  <a:pt x="1537368" y="1442972"/>
                </a:lnTo>
                <a:lnTo>
                  <a:pt x="1504885" y="1473411"/>
                </a:lnTo>
                <a:lnTo>
                  <a:pt x="1473411" y="1504885"/>
                </a:lnTo>
                <a:lnTo>
                  <a:pt x="1442972" y="1537368"/>
                </a:lnTo>
                <a:lnTo>
                  <a:pt x="1413596" y="1570832"/>
                </a:lnTo>
                <a:lnTo>
                  <a:pt x="1385309" y="1605251"/>
                </a:lnTo>
                <a:lnTo>
                  <a:pt x="1358138" y="1640597"/>
                </a:lnTo>
                <a:lnTo>
                  <a:pt x="1332111" y="1676843"/>
                </a:lnTo>
                <a:lnTo>
                  <a:pt x="1307255" y="1713963"/>
                </a:lnTo>
                <a:lnTo>
                  <a:pt x="1283596" y="1751928"/>
                </a:lnTo>
                <a:lnTo>
                  <a:pt x="1261161" y="1790713"/>
                </a:lnTo>
                <a:lnTo>
                  <a:pt x="1239979" y="1830291"/>
                </a:lnTo>
                <a:lnTo>
                  <a:pt x="1220074" y="1870634"/>
                </a:lnTo>
                <a:lnTo>
                  <a:pt x="1201476" y="1911714"/>
                </a:lnTo>
                <a:lnTo>
                  <a:pt x="1184210" y="1953507"/>
                </a:lnTo>
                <a:lnTo>
                  <a:pt x="1168303" y="1995983"/>
                </a:lnTo>
                <a:lnTo>
                  <a:pt x="1153784" y="2039116"/>
                </a:lnTo>
                <a:lnTo>
                  <a:pt x="1140678" y="2082880"/>
                </a:lnTo>
                <a:lnTo>
                  <a:pt x="1129012" y="2127247"/>
                </a:lnTo>
                <a:lnTo>
                  <a:pt x="1118815" y="2172190"/>
                </a:lnTo>
                <a:lnTo>
                  <a:pt x="1110112" y="2217682"/>
                </a:lnTo>
                <a:lnTo>
                  <a:pt x="1102931" y="2263696"/>
                </a:lnTo>
                <a:lnTo>
                  <a:pt x="1097299" y="2310205"/>
                </a:lnTo>
                <a:lnTo>
                  <a:pt x="1093242" y="2357182"/>
                </a:lnTo>
                <a:lnTo>
                  <a:pt x="1090788" y="2404601"/>
                </a:lnTo>
                <a:lnTo>
                  <a:pt x="1089964" y="2452433"/>
                </a:lnTo>
                <a:lnTo>
                  <a:pt x="1090788" y="2500265"/>
                </a:lnTo>
                <a:lnTo>
                  <a:pt x="1093242" y="2547684"/>
                </a:lnTo>
                <a:lnTo>
                  <a:pt x="1097299" y="2594661"/>
                </a:lnTo>
                <a:lnTo>
                  <a:pt x="1102931" y="2641170"/>
                </a:lnTo>
                <a:lnTo>
                  <a:pt x="1110112" y="2687184"/>
                </a:lnTo>
                <a:lnTo>
                  <a:pt x="1118815" y="2732676"/>
                </a:lnTo>
                <a:lnTo>
                  <a:pt x="1124651" y="2758399"/>
                </a:lnTo>
                <a:lnTo>
                  <a:pt x="3034389" y="2758399"/>
                </a:lnTo>
                <a:lnTo>
                  <a:pt x="3034389" y="1220152"/>
                </a:lnTo>
                <a:lnTo>
                  <a:pt x="2993152" y="1201476"/>
                </a:lnTo>
                <a:lnTo>
                  <a:pt x="2951359" y="1184210"/>
                </a:lnTo>
                <a:lnTo>
                  <a:pt x="2908883" y="1168303"/>
                </a:lnTo>
                <a:lnTo>
                  <a:pt x="2865750" y="1153784"/>
                </a:lnTo>
                <a:lnTo>
                  <a:pt x="2821986" y="1140678"/>
                </a:lnTo>
                <a:lnTo>
                  <a:pt x="2777619" y="1129012"/>
                </a:lnTo>
                <a:lnTo>
                  <a:pt x="2732676" y="1118815"/>
                </a:lnTo>
                <a:lnTo>
                  <a:pt x="2687184" y="1110112"/>
                </a:lnTo>
                <a:lnTo>
                  <a:pt x="2641170" y="1102931"/>
                </a:lnTo>
                <a:lnTo>
                  <a:pt x="2594661" y="1097299"/>
                </a:lnTo>
                <a:lnTo>
                  <a:pt x="2547684" y="1093242"/>
                </a:lnTo>
                <a:lnTo>
                  <a:pt x="2500265" y="1090788"/>
                </a:lnTo>
                <a:lnTo>
                  <a:pt x="2452433" y="1089964"/>
                </a:lnTo>
                <a:close/>
              </a:path>
            </a:pathLst>
          </a:custGeom>
          <a:solidFill>
            <a:srgbClr val="EF5237"/>
          </a:solidFill>
        </p:spPr>
        <p:txBody>
          <a:bodyPr wrap="square" lIns="0" tIns="0" rIns="0" bIns="0" rtlCol="0"/>
          <a:lstStyle/>
          <a:p>
            <a:endParaRPr sz="1800"/>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E00895E0-8B15-418C-8D97-E2A827F4FE50}" type="datetime1">
              <a:rPr lang="en-US" smtClean="0"/>
              <a:pPr/>
              <a:t>6/7/2022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40180" y="3355420"/>
            <a:ext cx="16322040" cy="1515800"/>
          </a:xfrm>
        </p:spPr>
        <p:txBody>
          <a:bodyPr/>
          <a:lstStyle/>
          <a:p>
            <a:r>
              <a:rPr lang="ru-RU"/>
              <a:t>Образец заголовка</a:t>
            </a:r>
          </a:p>
        </p:txBody>
      </p:sp>
      <p:sp>
        <p:nvSpPr>
          <p:cNvPr id="3" name="Подзаголовок 2"/>
          <p:cNvSpPr>
            <a:spLocks noGrp="1"/>
          </p:cNvSpPr>
          <p:nvPr>
            <p:ph type="subTitle" idx="1"/>
          </p:nvPr>
        </p:nvSpPr>
        <p:spPr>
          <a:xfrm>
            <a:off x="2880360" y="6120765"/>
            <a:ext cx="13441680" cy="338554"/>
          </a:xfrm>
        </p:spPr>
        <p:txBody>
          <a:bodyPr/>
          <a:lstStyle>
            <a:lvl1pPr marL="0" indent="0" algn="ctr">
              <a:buNone/>
              <a:defRPr>
                <a:solidFill>
                  <a:schemeClr val="tx1">
                    <a:tint val="75000"/>
                  </a:schemeClr>
                </a:solidFill>
              </a:defRPr>
            </a:lvl1pPr>
            <a:lvl2pPr marL="720072" indent="0" algn="ctr">
              <a:buNone/>
              <a:defRPr>
                <a:solidFill>
                  <a:schemeClr val="tx1">
                    <a:tint val="75000"/>
                  </a:schemeClr>
                </a:solidFill>
              </a:defRPr>
            </a:lvl2pPr>
            <a:lvl3pPr marL="1440144" indent="0" algn="ctr">
              <a:buNone/>
              <a:defRPr>
                <a:solidFill>
                  <a:schemeClr val="tx1">
                    <a:tint val="75000"/>
                  </a:schemeClr>
                </a:solidFill>
              </a:defRPr>
            </a:lvl3pPr>
            <a:lvl4pPr marL="2160216" indent="0" algn="ctr">
              <a:buNone/>
              <a:defRPr>
                <a:solidFill>
                  <a:schemeClr val="tx1">
                    <a:tint val="75000"/>
                  </a:schemeClr>
                </a:solidFill>
              </a:defRPr>
            </a:lvl4pPr>
            <a:lvl5pPr marL="2880288" indent="0" algn="ctr">
              <a:buNone/>
              <a:defRPr>
                <a:solidFill>
                  <a:schemeClr val="tx1">
                    <a:tint val="75000"/>
                  </a:schemeClr>
                </a:solidFill>
              </a:defRPr>
            </a:lvl5pPr>
            <a:lvl6pPr marL="3600360" indent="0" algn="ctr">
              <a:buNone/>
              <a:defRPr>
                <a:solidFill>
                  <a:schemeClr val="tx1">
                    <a:tint val="75000"/>
                  </a:schemeClr>
                </a:solidFill>
              </a:defRPr>
            </a:lvl6pPr>
            <a:lvl7pPr marL="4320432" indent="0" algn="ctr">
              <a:buNone/>
              <a:defRPr>
                <a:solidFill>
                  <a:schemeClr val="tx1">
                    <a:tint val="75000"/>
                  </a:schemeClr>
                </a:solidFill>
              </a:defRPr>
            </a:lvl7pPr>
            <a:lvl8pPr marL="5040504" indent="0" algn="ctr">
              <a:buNone/>
              <a:defRPr>
                <a:solidFill>
                  <a:schemeClr val="tx1">
                    <a:tint val="75000"/>
                  </a:schemeClr>
                </a:solidFill>
              </a:defRPr>
            </a:lvl8pPr>
            <a:lvl9pPr marL="5760576"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a:xfrm>
            <a:off x="960120" y="10045261"/>
            <a:ext cx="4416552" cy="276999"/>
          </a:xfrm>
        </p:spPr>
        <p:txBody>
          <a:bodyPr/>
          <a:lstStyle/>
          <a:p>
            <a:fld id="{A0B36986-6EA8-4B57-B580-2409AF991B09}" type="datetime1">
              <a:rPr lang="en-US" smtClean="0"/>
              <a:pPr/>
              <a:t>6/7/2022</a:t>
            </a:fld>
            <a:endParaRPr lang="ru-RU"/>
          </a:p>
        </p:txBody>
      </p:sp>
      <p:sp>
        <p:nvSpPr>
          <p:cNvPr id="5" name="Нижний колонтитул 4"/>
          <p:cNvSpPr>
            <a:spLocks noGrp="1"/>
          </p:cNvSpPr>
          <p:nvPr>
            <p:ph type="ftr" sz="quarter" idx="11"/>
          </p:nvPr>
        </p:nvSpPr>
        <p:spPr>
          <a:xfrm>
            <a:off x="6528816" y="10045261"/>
            <a:ext cx="6144768" cy="276999"/>
          </a:xfrm>
        </p:spPr>
        <p:txBody>
          <a:bodyPr/>
          <a:lstStyle/>
          <a:p>
            <a:endParaRPr lang="ru-RU"/>
          </a:p>
        </p:txBody>
      </p:sp>
      <p:sp>
        <p:nvSpPr>
          <p:cNvPr id="6" name="Номер слайда 5"/>
          <p:cNvSpPr>
            <a:spLocks noGrp="1"/>
          </p:cNvSpPr>
          <p:nvPr>
            <p:ph type="sldNum" sz="quarter" idx="12"/>
          </p:nvPr>
        </p:nvSpPr>
        <p:spPr>
          <a:xfrm>
            <a:off x="13825728" y="10045261"/>
            <a:ext cx="4416552" cy="276999"/>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3839262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440180" y="3348419"/>
            <a:ext cx="1632204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880360" y="6048756"/>
            <a:ext cx="1344168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34C9C71-5FDD-4C72-89E4-610FF81A88C9}" type="datetime1">
              <a:rPr lang="en-US" smtClean="0"/>
              <a:pPr/>
              <a:t>6/7/2022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xmlns="" val="440794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4E131D9-1E5D-4744-ADAB-6B135556DF6E}" type="datetime1">
              <a:rPr lang="en-US" smtClean="0"/>
              <a:pPr/>
              <a:t>6/7/2022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xmlns="" val="2057469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960121" y="2484311"/>
            <a:ext cx="8353044"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889237" y="2484311"/>
            <a:ext cx="8353044"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962FF8FD-2423-4076-B532-DCFAD149CDCB}" type="datetime1">
              <a:rPr lang="en-US" smtClean="0"/>
              <a:pPr/>
              <a:t>6/7/2022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xmlns="" val="3288342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4612278" y="7175630"/>
            <a:ext cx="4588087"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endParaRPr sz="1800"/>
          </a:p>
        </p:txBody>
      </p:sp>
      <p:sp>
        <p:nvSpPr>
          <p:cNvPr id="2" name="Holder 2"/>
          <p:cNvSpPr>
            <a:spLocks noGrp="1"/>
          </p:cNvSpPr>
          <p:nvPr>
            <p:ph type="title"/>
          </p:nvPr>
        </p:nvSpPr>
        <p:spPr>
          <a:xfrm>
            <a:off x="1434112" y="3467407"/>
            <a:ext cx="16334173" cy="1525270"/>
          </a:xfrm>
          <a:prstGeom prst="rect">
            <a:avLst/>
          </a:prstGeom>
        </p:spPr>
        <p:txBody>
          <a:bodyPr wrap="square" lIns="0" tIns="0" rIns="0" bIns="0">
            <a:spAutoFit/>
          </a:bodyPr>
          <a:lstStyle>
            <a:lvl1pPr>
              <a:defRPr sz="9850" b="1" i="0">
                <a:solidFill>
                  <a:srgbClr val="4C1913"/>
                </a:solidFill>
                <a:latin typeface="Trebuchet MS"/>
                <a:cs typeface="Trebuchet MS"/>
              </a:defRPr>
            </a:lvl1pPr>
          </a:lstStyle>
          <a:p>
            <a:endParaRPr/>
          </a:p>
        </p:txBody>
      </p:sp>
      <p:sp>
        <p:nvSpPr>
          <p:cNvPr id="3" name="Holder 3"/>
          <p:cNvSpPr>
            <a:spLocks noGrp="1"/>
          </p:cNvSpPr>
          <p:nvPr>
            <p:ph type="body" idx="1"/>
          </p:nvPr>
        </p:nvSpPr>
        <p:spPr>
          <a:xfrm>
            <a:off x="803484" y="2486757"/>
            <a:ext cx="17595429" cy="338554"/>
          </a:xfrm>
          <a:prstGeom prst="rect">
            <a:avLst/>
          </a:prstGeom>
        </p:spPr>
        <p:txBody>
          <a:bodyPr wrap="square" lIns="0" tIns="0" rIns="0" bIns="0">
            <a:spAutoFit/>
          </a:bodyPr>
          <a:lstStyle>
            <a:lvl1pPr>
              <a:defRPr sz="2200" b="1" i="0">
                <a:solidFill>
                  <a:srgbClr val="231F20"/>
                </a:solidFill>
                <a:latin typeface="Arial"/>
                <a:cs typeface="Arial"/>
              </a:defRPr>
            </a:lvl1pPr>
          </a:lstStyle>
          <a:p>
            <a:endParaRPr/>
          </a:p>
        </p:txBody>
      </p:sp>
      <p:sp>
        <p:nvSpPr>
          <p:cNvPr id="4" name="Holder 4"/>
          <p:cNvSpPr>
            <a:spLocks noGrp="1"/>
          </p:cNvSpPr>
          <p:nvPr>
            <p:ph type="ftr" sz="quarter" idx="5"/>
          </p:nvPr>
        </p:nvSpPr>
        <p:spPr>
          <a:xfrm>
            <a:off x="6528816" y="10045261"/>
            <a:ext cx="6144768"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60120" y="10045261"/>
            <a:ext cx="4416552" cy="276999"/>
          </a:xfrm>
          <a:prstGeom prst="rect">
            <a:avLst/>
          </a:prstGeom>
        </p:spPr>
        <p:txBody>
          <a:bodyPr wrap="square" lIns="0" tIns="0" rIns="0" bIns="0">
            <a:spAutoFit/>
          </a:bodyPr>
          <a:lstStyle>
            <a:lvl1pPr algn="l">
              <a:defRPr>
                <a:solidFill>
                  <a:schemeClr val="tx1">
                    <a:tint val="75000"/>
                  </a:schemeClr>
                </a:solidFill>
              </a:defRPr>
            </a:lvl1pPr>
          </a:lstStyle>
          <a:p>
            <a:fld id="{80722C2B-C761-49F4-A71B-A4035659BC16}" type="datetime1">
              <a:rPr lang="en-US" smtClean="0"/>
              <a:pPr/>
              <a:t>6/7/2022</a:t>
            </a:fld>
            <a:endParaRPr lang="en-US"/>
          </a:p>
        </p:txBody>
      </p:sp>
      <p:sp>
        <p:nvSpPr>
          <p:cNvPr id="6" name="Holder 6"/>
          <p:cNvSpPr>
            <a:spLocks noGrp="1"/>
          </p:cNvSpPr>
          <p:nvPr>
            <p:ph type="sldNum" sz="quarter" idx="7"/>
          </p:nvPr>
        </p:nvSpPr>
        <p:spPr>
          <a:xfrm>
            <a:off x="13825728" y="10045261"/>
            <a:ext cx="4416552"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defRPr>
          <a:latin typeface="+mj-lt"/>
          <a:ea typeface="+mj-ea"/>
          <a:cs typeface="+mj-cs"/>
        </a:defRPr>
      </a:lvl1pPr>
    </p:titleStyle>
    <p:bodyStyle>
      <a:lvl1pPr marL="0">
        <a:defRPr>
          <a:latin typeface="+mn-lt"/>
          <a:ea typeface="+mn-ea"/>
          <a:cs typeface="+mn-cs"/>
        </a:defRPr>
      </a:lvl1pPr>
      <a:lvl2pPr marL="457189">
        <a:defRPr>
          <a:latin typeface="+mn-lt"/>
          <a:ea typeface="+mn-ea"/>
          <a:cs typeface="+mn-cs"/>
        </a:defRPr>
      </a:lvl2pPr>
      <a:lvl3pPr marL="914378">
        <a:defRPr>
          <a:latin typeface="+mn-lt"/>
          <a:ea typeface="+mn-ea"/>
          <a:cs typeface="+mn-cs"/>
        </a:defRPr>
      </a:lvl3pPr>
      <a:lvl4pPr marL="1371566">
        <a:defRPr>
          <a:latin typeface="+mn-lt"/>
          <a:ea typeface="+mn-ea"/>
          <a:cs typeface="+mn-cs"/>
        </a:defRPr>
      </a:lvl4pPr>
      <a:lvl5pPr marL="1828754">
        <a:defRPr>
          <a:latin typeface="+mn-lt"/>
          <a:ea typeface="+mn-ea"/>
          <a:cs typeface="+mn-cs"/>
        </a:defRPr>
      </a:lvl5pPr>
      <a:lvl6pPr marL="2285943">
        <a:defRPr>
          <a:latin typeface="+mn-lt"/>
          <a:ea typeface="+mn-ea"/>
          <a:cs typeface="+mn-cs"/>
        </a:defRPr>
      </a:lvl6pPr>
      <a:lvl7pPr marL="2743132">
        <a:defRPr>
          <a:latin typeface="+mn-lt"/>
          <a:ea typeface="+mn-ea"/>
          <a:cs typeface="+mn-cs"/>
        </a:defRPr>
      </a:lvl7pPr>
      <a:lvl8pPr marL="3200320">
        <a:defRPr>
          <a:latin typeface="+mn-lt"/>
          <a:ea typeface="+mn-ea"/>
          <a:cs typeface="+mn-cs"/>
        </a:defRPr>
      </a:lvl8pPr>
      <a:lvl9pPr marL="3657509">
        <a:defRPr>
          <a:latin typeface="+mn-lt"/>
          <a:ea typeface="+mn-ea"/>
          <a:cs typeface="+mn-cs"/>
        </a:defRPr>
      </a:lvl9pPr>
    </p:bodyStyle>
    <p:otherStyle>
      <a:lvl1pPr marL="0">
        <a:defRPr>
          <a:latin typeface="+mn-lt"/>
          <a:ea typeface="+mn-ea"/>
          <a:cs typeface="+mn-cs"/>
        </a:defRPr>
      </a:lvl1pPr>
      <a:lvl2pPr marL="457189">
        <a:defRPr>
          <a:latin typeface="+mn-lt"/>
          <a:ea typeface="+mn-ea"/>
          <a:cs typeface="+mn-cs"/>
        </a:defRPr>
      </a:lvl2pPr>
      <a:lvl3pPr marL="914378">
        <a:defRPr>
          <a:latin typeface="+mn-lt"/>
          <a:ea typeface="+mn-ea"/>
          <a:cs typeface="+mn-cs"/>
        </a:defRPr>
      </a:lvl3pPr>
      <a:lvl4pPr marL="1371566">
        <a:defRPr>
          <a:latin typeface="+mn-lt"/>
          <a:ea typeface="+mn-ea"/>
          <a:cs typeface="+mn-cs"/>
        </a:defRPr>
      </a:lvl4pPr>
      <a:lvl5pPr marL="1828754">
        <a:defRPr>
          <a:latin typeface="+mn-lt"/>
          <a:ea typeface="+mn-ea"/>
          <a:cs typeface="+mn-cs"/>
        </a:defRPr>
      </a:lvl5pPr>
      <a:lvl6pPr marL="2285943">
        <a:defRPr>
          <a:latin typeface="+mn-lt"/>
          <a:ea typeface="+mn-ea"/>
          <a:cs typeface="+mn-cs"/>
        </a:defRPr>
      </a:lvl6pPr>
      <a:lvl7pPr marL="2743132">
        <a:defRPr>
          <a:latin typeface="+mn-lt"/>
          <a:ea typeface="+mn-ea"/>
          <a:cs typeface="+mn-cs"/>
        </a:defRPr>
      </a:lvl7pPr>
      <a:lvl8pPr marL="3200320">
        <a:defRPr>
          <a:latin typeface="+mn-lt"/>
          <a:ea typeface="+mn-ea"/>
          <a:cs typeface="+mn-cs"/>
        </a:defRPr>
      </a:lvl8pPr>
      <a:lvl9pPr marL="3657509">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60120" y="432054"/>
            <a:ext cx="1728216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960120" y="2484311"/>
            <a:ext cx="1728216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528816" y="10045256"/>
            <a:ext cx="6144768"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60120" y="10045256"/>
            <a:ext cx="4416552" cy="276999"/>
          </a:xfrm>
          <a:prstGeom prst="rect">
            <a:avLst/>
          </a:prstGeom>
        </p:spPr>
        <p:txBody>
          <a:bodyPr wrap="square" lIns="0" tIns="0" rIns="0" bIns="0">
            <a:spAutoFit/>
          </a:bodyPr>
          <a:lstStyle>
            <a:lvl1pPr algn="l">
              <a:defRPr>
                <a:solidFill>
                  <a:schemeClr val="tx1">
                    <a:tint val="75000"/>
                  </a:schemeClr>
                </a:solidFill>
              </a:defRPr>
            </a:lvl1pPr>
          </a:lstStyle>
          <a:p>
            <a:fld id="{32B0D6E5-6256-461D-8AD2-80160E7395C7}" type="datetime1">
              <a:rPr lang="en-US" smtClean="0"/>
              <a:pPr/>
              <a:t>6/7/2022</a:t>
            </a:fld>
            <a:endParaRPr lang="en-US"/>
          </a:p>
        </p:txBody>
      </p:sp>
      <p:sp>
        <p:nvSpPr>
          <p:cNvPr id="6" name="Holder 6"/>
          <p:cNvSpPr>
            <a:spLocks noGrp="1"/>
          </p:cNvSpPr>
          <p:nvPr>
            <p:ph type="sldNum" sz="quarter" idx="7"/>
          </p:nvPr>
        </p:nvSpPr>
        <p:spPr>
          <a:xfrm>
            <a:off x="13825728" y="10045256"/>
            <a:ext cx="4416552"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xmlns="" val="406758911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Lst>
  <p:hf hdr="0" ftr="0" dt="0"/>
  <p:txStyles>
    <p:titleStyle>
      <a:lvl1pPr>
        <a:defRPr>
          <a:latin typeface="+mj-lt"/>
          <a:ea typeface="+mj-ea"/>
          <a:cs typeface="+mj-cs"/>
        </a:defRPr>
      </a:lvl1pPr>
    </p:titleStyle>
    <p:bodyStyle>
      <a:lvl1pPr marL="0">
        <a:defRPr>
          <a:latin typeface="+mn-lt"/>
          <a:ea typeface="+mn-ea"/>
          <a:cs typeface="+mn-cs"/>
        </a:defRPr>
      </a:lvl1pPr>
      <a:lvl2pPr marL="653522">
        <a:defRPr>
          <a:latin typeface="+mn-lt"/>
          <a:ea typeface="+mn-ea"/>
          <a:cs typeface="+mn-cs"/>
        </a:defRPr>
      </a:lvl2pPr>
      <a:lvl3pPr marL="1307043">
        <a:defRPr>
          <a:latin typeface="+mn-lt"/>
          <a:ea typeface="+mn-ea"/>
          <a:cs typeface="+mn-cs"/>
        </a:defRPr>
      </a:lvl3pPr>
      <a:lvl4pPr marL="1960565">
        <a:defRPr>
          <a:latin typeface="+mn-lt"/>
          <a:ea typeface="+mn-ea"/>
          <a:cs typeface="+mn-cs"/>
        </a:defRPr>
      </a:lvl4pPr>
      <a:lvl5pPr marL="2614087">
        <a:defRPr>
          <a:latin typeface="+mn-lt"/>
          <a:ea typeface="+mn-ea"/>
          <a:cs typeface="+mn-cs"/>
        </a:defRPr>
      </a:lvl5pPr>
      <a:lvl6pPr marL="3267608">
        <a:defRPr>
          <a:latin typeface="+mn-lt"/>
          <a:ea typeface="+mn-ea"/>
          <a:cs typeface="+mn-cs"/>
        </a:defRPr>
      </a:lvl6pPr>
      <a:lvl7pPr marL="3921130">
        <a:defRPr>
          <a:latin typeface="+mn-lt"/>
          <a:ea typeface="+mn-ea"/>
          <a:cs typeface="+mn-cs"/>
        </a:defRPr>
      </a:lvl7pPr>
      <a:lvl8pPr marL="4574652">
        <a:defRPr>
          <a:latin typeface="+mn-lt"/>
          <a:ea typeface="+mn-ea"/>
          <a:cs typeface="+mn-cs"/>
        </a:defRPr>
      </a:lvl8pPr>
      <a:lvl9pPr marL="5228173">
        <a:defRPr>
          <a:latin typeface="+mn-lt"/>
          <a:ea typeface="+mn-ea"/>
          <a:cs typeface="+mn-cs"/>
        </a:defRPr>
      </a:lvl9pPr>
    </p:bodyStyle>
    <p:otherStyle>
      <a:lvl1pPr marL="0">
        <a:defRPr>
          <a:latin typeface="+mn-lt"/>
          <a:ea typeface="+mn-ea"/>
          <a:cs typeface="+mn-cs"/>
        </a:defRPr>
      </a:lvl1pPr>
      <a:lvl2pPr marL="653522">
        <a:defRPr>
          <a:latin typeface="+mn-lt"/>
          <a:ea typeface="+mn-ea"/>
          <a:cs typeface="+mn-cs"/>
        </a:defRPr>
      </a:lvl2pPr>
      <a:lvl3pPr marL="1307043">
        <a:defRPr>
          <a:latin typeface="+mn-lt"/>
          <a:ea typeface="+mn-ea"/>
          <a:cs typeface="+mn-cs"/>
        </a:defRPr>
      </a:lvl3pPr>
      <a:lvl4pPr marL="1960565">
        <a:defRPr>
          <a:latin typeface="+mn-lt"/>
          <a:ea typeface="+mn-ea"/>
          <a:cs typeface="+mn-cs"/>
        </a:defRPr>
      </a:lvl4pPr>
      <a:lvl5pPr marL="2614087">
        <a:defRPr>
          <a:latin typeface="+mn-lt"/>
          <a:ea typeface="+mn-ea"/>
          <a:cs typeface="+mn-cs"/>
        </a:defRPr>
      </a:lvl5pPr>
      <a:lvl6pPr marL="3267608">
        <a:defRPr>
          <a:latin typeface="+mn-lt"/>
          <a:ea typeface="+mn-ea"/>
          <a:cs typeface="+mn-cs"/>
        </a:defRPr>
      </a:lvl6pPr>
      <a:lvl7pPr marL="3921130">
        <a:defRPr>
          <a:latin typeface="+mn-lt"/>
          <a:ea typeface="+mn-ea"/>
          <a:cs typeface="+mn-cs"/>
        </a:defRPr>
      </a:lvl7pPr>
      <a:lvl8pPr marL="4574652">
        <a:defRPr>
          <a:latin typeface="+mn-lt"/>
          <a:ea typeface="+mn-ea"/>
          <a:cs typeface="+mn-cs"/>
        </a:defRPr>
      </a:lvl8pPr>
      <a:lvl9pPr marL="5228173">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1084;&#1086;&#1081;&#1073;&#1080;&#1079;&#1085;&#1077;&#1089;11.&#1088;&#1092;/the-microcredit-company/about-the-company" TargetMode="External"/><Relationship Id="rId2" Type="http://schemas.openxmlformats.org/officeDocument/2006/relationships/hyperlink" Target="mailto:adeliyd@mail.ru" TargetMode="Externa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1084;&#1086;&#1081;&#1073;&#1080;&#1079;&#1085;&#1077;&#1089;11.&#1088;&#1092;/the-microcredit-company/about-the-company" TargetMode="External"/><Relationship Id="rId2" Type="http://schemas.openxmlformats.org/officeDocument/2006/relationships/hyperlink" Target="mailto:adeliyd@mail.ru"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https://&#1084;&#1086;&#1081;&#1073;&#1080;&#1079;&#1085;&#1077;&#1089;11.&#1088;&#1092;/the-microcredit-company/about-the-company" TargetMode="External"/><Relationship Id="rId2" Type="http://schemas.openxmlformats.org/officeDocument/2006/relationships/hyperlink" Target="mailto:adeliyd@mail.ru" TargetMode="Externa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hyperlink" Target="mailto:t.a.kosha@mydocuments11.ru" TargetMode="External"/><Relationship Id="rId2" Type="http://schemas.openxmlformats.org/officeDocument/2006/relationships/slideLayout" Target="../slideLayouts/slideLayout11.xml"/><Relationship Id="rId1" Type="http://schemas.openxmlformats.org/officeDocument/2006/relationships/themeOverride" Target="../theme/themeOverride2.xml"/><Relationship Id="rId4" Type="http://schemas.openxmlformats.org/officeDocument/2006/relationships/hyperlink" Target="http://www.mydocuments11.ru/pages/mfts_dlya_biznes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mydocuments11.ru/pages/mfts_dlya_biznesa" TargetMode="External"/><Relationship Id="rId2" Type="http://schemas.openxmlformats.org/officeDocument/2006/relationships/hyperlink" Target="mailto:t.a.kosha@mydocuments11.ru" TargetMode="Externa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hyperlink" Target="http://www.mydocuments11.ru/pages/mfts_dlya_biznesa" TargetMode="External"/><Relationship Id="rId2" Type="http://schemas.openxmlformats.org/officeDocument/2006/relationships/hyperlink" Target="mailto:t.a.kosha@mydocuments11.ru" TargetMode="Externa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hyperlink" Target="http://www.mydocuments11.ru/pages/mfts_dlya_biznesa" TargetMode="External"/><Relationship Id="rId2" Type="http://schemas.openxmlformats.org/officeDocument/2006/relationships/hyperlink" Target="mailto:t.a.kosha@mydocuments11.ru" TargetMode="Externa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hyperlink" Target="mailto:v.y.medvedkova@minek.rkomi.ru" TargetMode="External"/><Relationship Id="rId2" Type="http://schemas.openxmlformats.org/officeDocument/2006/relationships/hyperlink" Target="mailto:p.v.kravtsova@minek.rkomi.ru" TargetMode="External"/><Relationship Id="rId1" Type="http://schemas.openxmlformats.org/officeDocument/2006/relationships/slideLayout" Target="../slideLayouts/slideLayout11.xml"/><Relationship Id="rId6" Type="http://schemas.openxmlformats.org/officeDocument/2006/relationships/hyperlink" Target="https://vk.com/mbrkomi?w=app6819359_-181236237" TargetMode="External"/><Relationship Id="rId5" Type="http://schemas.openxmlformats.org/officeDocument/2006/relationships/hyperlink" Target="https://&#1084;&#1086;&#1081;&#1073;&#1080;&#1079;&#1085;&#1077;&#1089;11.&#1088;&#1092;/events/" TargetMode="External"/><Relationship Id="rId4" Type="http://schemas.openxmlformats.org/officeDocument/2006/relationships/hyperlink" Target="mailto:y.v.shatunova@minek.rkomi.ru"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1084;&#1086;&#1081;&#1073;&#1080;&#1079;&#1085;&#1077;&#1089;11.&#1088;&#1092;/events/" TargetMode="External"/><Relationship Id="rId2" Type="http://schemas.openxmlformats.org/officeDocument/2006/relationships/hyperlink" Target="mailto:p.v.kravtsova@minek.rkomi.ru" TargetMode="External"/><Relationship Id="rId1" Type="http://schemas.openxmlformats.org/officeDocument/2006/relationships/slideLayout" Target="../slideLayouts/slideLayout11.xml"/><Relationship Id="rId4" Type="http://schemas.openxmlformats.org/officeDocument/2006/relationships/hyperlink" Target="https://vk.com/mbrkomi?w=app6819359_-181236237"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1084;&#1086;&#1081;&#1073;&#1080;&#1079;&#1085;&#1077;&#1089;11.&#1088;&#1092;/documents/document-order-of-service" TargetMode="External"/><Relationship Id="rId2" Type="http://schemas.openxmlformats.org/officeDocument/2006/relationships/hyperlink" Target="mailto:v.y.medvedkova@minek.rkomi.ru"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s://&#1084;&#1086;&#1081;&#1073;&#1080;&#1079;&#1085;&#1077;&#1089;11.&#1088;&#1092;/the-microcredit-company/about-the-company" TargetMode="External"/><Relationship Id="rId2" Type="http://schemas.openxmlformats.org/officeDocument/2006/relationships/hyperlink" Target="mailto:e.v.kletsun@mbrk.rkomi.ru" TargetMode="Externa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hyperlink" Target="mailto:y.s.manasaryants@minek.rkomi.ru" TargetMode="External"/><Relationship Id="rId2" Type="http://schemas.openxmlformats.org/officeDocument/2006/relationships/hyperlink" Target="mailto:v.y.medvedkova@minek.rkomi.ru" TargetMode="Externa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hyperlink" Target="mailto:p.v.kravtsova@minek.rkomi.ru" TargetMode="Externa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hyperlink" Target="https://&#1084;&#1086;&#1081;&#1073;&#1080;&#1079;&#1085;&#1077;&#1089;11.&#1088;&#1092;/documents/document-order-of-service" TargetMode="External"/><Relationship Id="rId2" Type="http://schemas.openxmlformats.org/officeDocument/2006/relationships/hyperlink" Target="mailto:y.s.manasaryants@minek.rkomi.ru" TargetMode="Externa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hyperlink" Target="https://&#1084;&#1086;&#1081;&#1073;&#1080;&#1079;&#1085;&#1077;&#1089;11.&#1088;&#1092;/documents/document-order-of-service" TargetMode="External"/><Relationship Id="rId2" Type="http://schemas.openxmlformats.org/officeDocument/2006/relationships/hyperlink" Target="mailto:y.s.manasaryants@minek.rkomi.ru" TargetMode="Externa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hyperlink" Target="https://&#1084;&#1086;&#1081;&#1073;&#1080;&#1079;&#1085;&#1077;&#1089;11.&#1088;&#1092;/documents/document-order-of-service" TargetMode="External"/><Relationship Id="rId2" Type="http://schemas.openxmlformats.org/officeDocument/2006/relationships/hyperlink" Target="mailto:y.s.manasaryants@minek.rkomi.ru" TargetMode="Externa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3" Type="http://schemas.openxmlformats.org/officeDocument/2006/relationships/hyperlink" Target="https://&#1084;&#1086;&#1081;&#1073;&#1080;&#1079;&#1085;&#1077;&#1089;11.&#1088;&#1092;/documents/document-order-of-service" TargetMode="External"/><Relationship Id="rId2" Type="http://schemas.openxmlformats.org/officeDocument/2006/relationships/hyperlink" Target="mailto:y.s.manasaryants@minek.rkomi.ru" TargetMode="Externa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hyperlink" Target="https://&#1084;&#1086;&#1081;&#1073;&#1080;&#1079;&#1085;&#1077;&#1089;11.&#1088;&#1092;/documents/document-order-of-service" TargetMode="External"/><Relationship Id="rId2" Type="http://schemas.openxmlformats.org/officeDocument/2006/relationships/hyperlink" Target="mailto:y.s.manasaryants@minek.rkomi.ru" TargetMode="Externa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3" Type="http://schemas.openxmlformats.org/officeDocument/2006/relationships/hyperlink" Target="mailto:p.v.kravtsova@minek.rkomi.ru" TargetMode="External"/><Relationship Id="rId2" Type="http://schemas.openxmlformats.org/officeDocument/2006/relationships/hyperlink" Target="mailto:e.d.belyakova@minek.rkomi.ru" TargetMode="External"/><Relationship Id="rId1" Type="http://schemas.openxmlformats.org/officeDocument/2006/relationships/slideLayout" Target="../slideLayouts/slideLayout11.xml"/><Relationship Id="rId4" Type="http://schemas.openxmlformats.org/officeDocument/2006/relationships/hyperlink" Target="https://&#1084;&#1086;&#1081;&#1073;&#1080;&#1079;&#1085;&#1077;&#1089;11.&#1088;&#1092;/documents/document-order-of-service"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a.v.kyneva@minek.rkomi.ru" TargetMode="External"/><Relationship Id="rId2" Type="http://schemas.openxmlformats.org/officeDocument/2006/relationships/hyperlink" Target="mailto:v.i.podorova@minek.rkomi.ru" TargetMode="External"/><Relationship Id="rId1" Type="http://schemas.openxmlformats.org/officeDocument/2006/relationships/slideLayout" Target="../slideLayouts/slideLayout11.xml"/><Relationship Id="rId4" Type="http://schemas.openxmlformats.org/officeDocument/2006/relationships/hyperlink" Target="https://&#1084;&#1086;&#1081;&#1073;&#1080;&#1079;&#1085;&#1077;&#1089;11.&#1088;&#1092;/documents/document-order-of-service"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mailto:a.v.kyneva@minek.rkomi.ru" TargetMode="External"/><Relationship Id="rId2" Type="http://schemas.openxmlformats.org/officeDocument/2006/relationships/hyperlink" Target="mailto:v.i.podorova@minek.rkomi.ru" TargetMode="External"/><Relationship Id="rId1" Type="http://schemas.openxmlformats.org/officeDocument/2006/relationships/slideLayout" Target="../slideLayouts/slideLayout11.xml"/><Relationship Id="rId4" Type="http://schemas.openxmlformats.org/officeDocument/2006/relationships/hyperlink" Target="https://&#1084;&#1086;&#1081;&#1073;&#1080;&#1079;&#1085;&#1077;&#1089;11.&#1088;&#1092;/documents/document-order-of-servic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e.v.kletsun@mbrk.rkomi.ru" TargetMode="External"/><Relationship Id="rId2" Type="http://schemas.openxmlformats.org/officeDocument/2006/relationships/slideLayout" Target="../slideLayouts/slideLayout11.xml"/><Relationship Id="rId1" Type="http://schemas.openxmlformats.org/officeDocument/2006/relationships/themeOverride" Target="../theme/themeOverride1.xml"/><Relationship Id="rId4" Type="http://schemas.openxmlformats.org/officeDocument/2006/relationships/hyperlink" Target="https://&#1084;&#1086;&#1081;&#1073;&#1080;&#1079;&#1085;&#1077;&#1089;11.&#1088;&#1092;/the-microcredit-company/about-the-company"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mailto:a.v.kyneva@minek.rkomi.ru" TargetMode="External"/><Relationship Id="rId2" Type="http://schemas.openxmlformats.org/officeDocument/2006/relationships/hyperlink" Target="mailto:v.i.podorova@minek.rkomi.ru" TargetMode="External"/><Relationship Id="rId1" Type="http://schemas.openxmlformats.org/officeDocument/2006/relationships/slideLayout" Target="../slideLayouts/slideLayout11.xml"/><Relationship Id="rId4" Type="http://schemas.openxmlformats.org/officeDocument/2006/relationships/hyperlink" Target="https://&#1084;&#1086;&#1081;&#1073;&#1080;&#1079;&#1085;&#1077;&#1089;11.&#1088;&#1092;/documents/document-order-of-service"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mailto:a.v.kyneva@minek.rkomi.ru" TargetMode="External"/><Relationship Id="rId2" Type="http://schemas.openxmlformats.org/officeDocument/2006/relationships/hyperlink" Target="mailto:v.i.podorova@minek.rkomi.ru" TargetMode="External"/><Relationship Id="rId1" Type="http://schemas.openxmlformats.org/officeDocument/2006/relationships/slideLayout" Target="../slideLayouts/slideLayout11.xml"/><Relationship Id="rId4" Type="http://schemas.openxmlformats.org/officeDocument/2006/relationships/hyperlink" Target="https://&#1084;&#1086;&#1081;&#1073;&#1080;&#1079;&#1085;&#1077;&#1089;11.&#1088;&#1092;/documents/document-order-of-service"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mailto:a.v.kyneva@minek.rkomi.ru" TargetMode="External"/><Relationship Id="rId2" Type="http://schemas.openxmlformats.org/officeDocument/2006/relationships/hyperlink" Target="mailto:v.i.podorova@minek.rkomi.ru" TargetMode="External"/><Relationship Id="rId1" Type="http://schemas.openxmlformats.org/officeDocument/2006/relationships/slideLayout" Target="../slideLayouts/slideLayout11.xml"/><Relationship Id="rId4" Type="http://schemas.openxmlformats.org/officeDocument/2006/relationships/hyperlink" Target="https://&#1084;&#1086;&#1081;&#1073;&#1080;&#1079;&#1085;&#1077;&#1089;11.&#1088;&#1092;/documents/document-order-of-service"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1084;&#1086;&#1081;&#1073;&#1080;&#1079;&#1085;&#1077;&#1089;11.&#1088;&#1092;/documents/document-order-of-service" TargetMode="External"/><Relationship Id="rId2" Type="http://schemas.openxmlformats.org/officeDocument/2006/relationships/hyperlink" Target="mailto:v.i.podorova@minek.rkomi.ru" TargetMode="Externa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3" Type="http://schemas.openxmlformats.org/officeDocument/2006/relationships/hyperlink" Target="https://&#1084;&#1086;&#1081;&#1073;&#1080;&#1079;&#1085;&#1077;&#1089;11.&#1088;&#1092;/documents/document-order-of-service" TargetMode="External"/><Relationship Id="rId2" Type="http://schemas.openxmlformats.org/officeDocument/2006/relationships/hyperlink" Target="mailto:a.v.kyneva@minek.rkomi.ru" TargetMode="Externa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3" Type="http://schemas.openxmlformats.org/officeDocument/2006/relationships/hyperlink" Target="https://&#1084;&#1086;&#1081;&#1073;&#1080;&#1079;&#1085;&#1077;&#1089;11.&#1088;&#1092;/documents/document-order-of-service" TargetMode="External"/><Relationship Id="rId2" Type="http://schemas.openxmlformats.org/officeDocument/2006/relationships/hyperlink" Target="mailto:a.v.kyneva@minek.rkomi.ru" TargetMode="Externa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3" Type="http://schemas.openxmlformats.org/officeDocument/2006/relationships/hyperlink" Target="https://&#1084;&#1086;&#1081;&#1073;&#1080;&#1079;&#1085;&#1077;&#1089;11.&#1088;&#1092;/documents/document-order-of-service" TargetMode="External"/><Relationship Id="rId2" Type="http://schemas.openxmlformats.org/officeDocument/2006/relationships/hyperlink" Target="mailto:m.p.chizh@minek.rkomi.ru" TargetMode="Externa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3" Type="http://schemas.openxmlformats.org/officeDocument/2006/relationships/hyperlink" Target="http://invest.rkomi.ru/pages/odno_okno" TargetMode="External"/><Relationship Id="rId2" Type="http://schemas.openxmlformats.org/officeDocument/2006/relationships/hyperlink" Target="mailto:s.a.noskov@minek.rkomi.ru" TargetMode="Externa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3" Type="http://schemas.openxmlformats.org/officeDocument/2006/relationships/hyperlink" Target="https://arctic-russia.ru/" TargetMode="External"/><Relationship Id="rId2" Type="http://schemas.openxmlformats.org/officeDocument/2006/relationships/hyperlink" Target="mailto:s.a.noskov@minek.rkomi.ru" TargetMode="External"/><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3" Type="http://schemas.openxmlformats.org/officeDocument/2006/relationships/hyperlink" Target="https://&#1084;&#1086;&#1081;&#1073;&#1080;&#1079;&#1085;&#1077;&#1089;11.&#1088;&#1092;/documents/document-order-of-service" TargetMode="External"/><Relationship Id="rId2" Type="http://schemas.openxmlformats.org/officeDocument/2006/relationships/hyperlink" Target="mailto:n.v.paranin@minek.rkomi.ru"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hyperlink" Target="https://&#1084;&#1086;&#1081;&#1073;&#1080;&#1079;&#1085;&#1077;&#1089;11.&#1088;&#1092;/the-microcredit-company/about-the-company" TargetMode="External"/><Relationship Id="rId2" Type="http://schemas.openxmlformats.org/officeDocument/2006/relationships/hyperlink" Target="mailto:e.v.kletsun@mbrk.rkomi.ru" TargetMode="External"/><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3" Type="http://schemas.openxmlformats.org/officeDocument/2006/relationships/hyperlink" Target="https://&#1084;&#1086;&#1081;&#1073;&#1080;&#1079;&#1085;&#1077;&#1089;11.&#1088;&#1092;/documents/document-order-of-service" TargetMode="External"/><Relationship Id="rId2" Type="http://schemas.openxmlformats.org/officeDocument/2006/relationships/hyperlink" Target="mailto:n.v.paranin@minek.rkomi.ru" TargetMode="External"/><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3" Type="http://schemas.openxmlformats.org/officeDocument/2006/relationships/hyperlink" Target="https://&#1084;&#1086;&#1081;&#1073;&#1080;&#1079;&#1085;&#1077;&#1089;11.&#1088;&#1092;/events/" TargetMode="External"/><Relationship Id="rId2" Type="http://schemas.openxmlformats.org/officeDocument/2006/relationships/hyperlink" Target="mailto:y.v.shatunova@minek.rkomi.ru" TargetMode="External"/><Relationship Id="rId1" Type="http://schemas.openxmlformats.org/officeDocument/2006/relationships/slideLayout" Target="../slideLayouts/slideLayout11.xml"/><Relationship Id="rId4" Type="http://schemas.openxmlformats.org/officeDocument/2006/relationships/hyperlink" Target="https://vk.com/mbrkomi?w=app6819359_-181236237" TargetMode="External"/></Relationships>
</file>

<file path=ppt/slides/_rels/slide42.xml.rels><?xml version="1.0" encoding="UTF-8" standalone="yes"?>
<Relationships xmlns="http://schemas.openxmlformats.org/package/2006/relationships"><Relationship Id="rId2" Type="http://schemas.openxmlformats.org/officeDocument/2006/relationships/hyperlink" Target="https://&#1084;&#1086;&#1081;&#1073;&#1080;&#1079;&#1085;&#1077;&#1089;11.&#1088;&#1092;/&#1062;&#1056;&#1055;/&#1062;&#1048;&#1057;&#1057;" TargetMode="External"/><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3" Type="http://schemas.openxmlformats.org/officeDocument/2006/relationships/hyperlink" Target="https://econom.rkomi.ru/" TargetMode="External"/><Relationship Id="rId2" Type="http://schemas.openxmlformats.org/officeDocument/2006/relationships/hyperlink" Target="mailto:e.m.romanyuk@minek.rkomi.ru" TargetMode="External"/><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3" Type="http://schemas.openxmlformats.org/officeDocument/2006/relationships/hyperlink" Target="https://econom.rkomi.ru/" TargetMode="External"/><Relationship Id="rId2" Type="http://schemas.openxmlformats.org/officeDocument/2006/relationships/hyperlink" Target="mailto:g.v.shihanova@minek.rkomi.ru" TargetMode="External"/><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3" Type="http://schemas.openxmlformats.org/officeDocument/2006/relationships/hyperlink" Target="https://econom.rkomi.ru/" TargetMode="External"/><Relationship Id="rId2" Type="http://schemas.openxmlformats.org/officeDocument/2006/relationships/hyperlink" Target="mailto:g.v.shihanova@minek.rkomi.ru" TargetMode="External"/><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3" Type="http://schemas.openxmlformats.org/officeDocument/2006/relationships/hyperlink" Target="https://minnats.rkomi.ru/deyatelnost/konkursy-ministerstva" TargetMode="External"/><Relationship Id="rId2" Type="http://schemas.openxmlformats.org/officeDocument/2006/relationships/hyperlink" Target="mailto:m.v.chuyashkova@minnac.rkomi.ru" TargetMode="External"/><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hyperlink" Target="mailto:n.p.kolbasyuk@minshp.rkomi.ru"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1084;&#1086;&#1081;&#1073;&#1080;&#1079;&#1085;&#1077;&#1089;11.&#1088;&#1092;/the-microcredit-company/about-the-company" TargetMode="External"/><Relationship Id="rId2" Type="http://schemas.openxmlformats.org/officeDocument/2006/relationships/hyperlink" Target="mailto:e.v.kletsun@mbrk.rkomi.ru" TargetMode="External"/><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2" Type="http://schemas.openxmlformats.org/officeDocument/2006/relationships/hyperlink" Target="mailto:i.y.rozanova@minshp.rkomi.ru" TargetMode="Externa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3" Type="http://schemas.openxmlformats.org/officeDocument/2006/relationships/hyperlink" Target="mailto:d.v.lobov@minshp.rkomi.ru"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hyperlink" Target="mailto:d.v.lobov@minshp.rkomi.ru"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hyperlink" Target="mailto:d.v.lobov@minshp.rkomi.ru" TargetMode="Externa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hyperlink" Target="mailto:d.v.lobov@minshp.rkomi.ru" TargetMode="Externa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hyperlink" Target="mailto:d.v.lobov@minshp.rkomi.ru" TargetMode="Externa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hyperlink" Target="mailto:n.p.kolbasyuk@minshp.rkomi.ru" TargetMode="Externa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hyperlink" Target="mailto:d.v.lobov@minshp.rkomi.ru" TargetMode="Externa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hyperlink" Target="mailto:d.v.lobov@minshp.rkomi.ru" TargetMode="Externa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1084;&#1086;&#1081;&#1073;&#1080;&#1079;&#1085;&#1077;&#1089;11.&#1088;&#1092;/the-microcredit-company/about-the-company" TargetMode="External"/><Relationship Id="rId2" Type="http://schemas.openxmlformats.org/officeDocument/2006/relationships/hyperlink" Target="mailto:e.v.kletsun@mbrk.rkomi.ru" TargetMode="External"/><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3" Type="http://schemas.openxmlformats.org/officeDocument/2006/relationships/hyperlink" Target="mailto:n.v.hudjaeva@minshp.rkomi.ru"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hyperlink" Target="mailto:t.v.bukovskaya@minshp.rkomi.ru" TargetMode="External"/></Relationships>
</file>

<file path=ppt/slides/_rels/slide66.xml.rels><?xml version="1.0" encoding="UTF-8" standalone="yes"?>
<Relationships xmlns="http://schemas.openxmlformats.org/package/2006/relationships"><Relationship Id="rId3" Type="http://schemas.openxmlformats.org/officeDocument/2006/relationships/hyperlink" Target="mailto:t.v.bukovskaya@minshp.rkomi.ru" TargetMode="External"/><Relationship Id="rId2" Type="http://schemas.openxmlformats.org/officeDocument/2006/relationships/hyperlink" Target="mailto:n.v.hudjaeva@minshp.rkomi.ru" TargetMode="External"/><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2" Type="http://schemas.openxmlformats.org/officeDocument/2006/relationships/hyperlink" Target="mailto:e.a.ryabova@minshp.rkomi.ru" TargetMode="External"/><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2" Type="http://schemas.openxmlformats.org/officeDocument/2006/relationships/hyperlink" Target="mailto:e.a.ryabova@minshp.rkomi.ru"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s://&#1084;&#1086;&#1081;&#1073;&#1080;&#1079;&#1085;&#1077;&#1089;11.&#1088;&#1092;/the-microcredit-company/about-the-company" TargetMode="External"/><Relationship Id="rId2" Type="http://schemas.openxmlformats.org/officeDocument/2006/relationships/hyperlink" Target="mailto:e.v.kletsun@mbrk.rkomi.ru" TargetMode="External"/><Relationship Id="rId1" Type="http://schemas.openxmlformats.org/officeDocument/2006/relationships/slideLayout" Target="../slideLayouts/slideLayout11.xml"/></Relationships>
</file>

<file path=ppt/slides/_rels/slide70.xml.rels><?xml version="1.0" encoding="UTF-8" standalone="yes"?>
<Relationships xmlns="http://schemas.openxmlformats.org/package/2006/relationships"><Relationship Id="rId3" Type="http://schemas.openxmlformats.org/officeDocument/2006/relationships/hyperlink" Target="http://agro.rkomi.ru/pages/subsidiya_na_kompensatsiyu_chasti_transportnyh_rashodov_hozyaystvuyuschim_subektam_po_dostavke_tovarov_v_trudnodostupnye_iili_malochislennye_iili_otdalennye_selskie_naselennye_punkty" TargetMode="External"/><Relationship Id="rId2" Type="http://schemas.openxmlformats.org/officeDocument/2006/relationships/hyperlink" Target="mailto:t.i.pynzar@minshp.rkomi.ru" TargetMode="External"/><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3" Type="http://schemas.openxmlformats.org/officeDocument/2006/relationships/hyperlink" Target="https://minobr.rkomi.ru/obyavlenie" TargetMode="External"/><Relationship Id="rId2" Type="http://schemas.openxmlformats.org/officeDocument/2006/relationships/hyperlink" Target="mailto:y.e.abduragimova@minobr.rkomi.ru" TargetMode="Externa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3" Type="http://schemas.openxmlformats.org/officeDocument/2006/relationships/hyperlink" Target="https://komi.pfdo.ru/app/" TargetMode="External"/><Relationship Id="rId2" Type="http://schemas.openxmlformats.org/officeDocument/2006/relationships/hyperlink" Target="mailto:ped-69@mail.ru" TargetMode="Externa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hyperlink" Target="mailto:n.d.makarova@mincult.rkomi.ru" TargetMode="Externa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hyperlink" Target="mailto:a.a.kushmanova@mincult.rkomi.ru" TargetMode="Externa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hyperlink" Target="mailto:o.l.kolegova@amp.rkomi.ru" TargetMode="External"/><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2" Type="http://schemas.openxmlformats.org/officeDocument/2006/relationships/hyperlink" Target="https://komirec.rkomi.ru/dokumenty/prikazy-komiteta-respubliki-komi-po-tarifam-po-ustanovlennym-tarifam-v-2021-godu" TargetMode="External"/><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2" Type="http://schemas.openxmlformats.org/officeDocument/2006/relationships/hyperlink" Target="https://komirec.rkomi.ru/dokumenty/prikazy-komiteta-respubliki-komi-po-tarifam-po-ustanovlennym-tarifam-v-2021-godu"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1084;&#1086;&#1081;&#1073;&#1080;&#1079;&#1085;&#1077;&#1089;11.&#1088;&#1092;/the-microcredit-company/about-the-company" TargetMode="External"/><Relationship Id="rId2" Type="http://schemas.openxmlformats.org/officeDocument/2006/relationships/hyperlink" Target="mailto:economist.garantfond@gmail.com" TargetMode="External"/><Relationship Id="rId1" Type="http://schemas.openxmlformats.org/officeDocument/2006/relationships/slideLayout" Target="../slideLayouts/slideLayout11.xml"/></Relationships>
</file>

<file path=ppt/slides/_rels/slide80.xml.rels><?xml version="1.0" encoding="UTF-8" standalone="yes"?>
<Relationships xmlns="http://schemas.openxmlformats.org/package/2006/relationships"><Relationship Id="rId3" Type="http://schemas.openxmlformats.org/officeDocument/2006/relationships/hyperlink" Target="https://komirec.rkomi.ru/uploads/documents/prikazkrkt_77_1_2021-12-30_16-49-42.pdf" TargetMode="External"/><Relationship Id="rId2" Type="http://schemas.openxmlformats.org/officeDocument/2006/relationships/hyperlink" Target="https://&#1075;&#1088;&#1087;-&#1089;&#1099;&#1082;&#1090;&#1099;&#1074;&#1082;&#1072;&#1088;.&#1088;&#1092;/single-window-service/" TargetMode="External"/><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2" Type="http://schemas.openxmlformats.org/officeDocument/2006/relationships/hyperlink" Target="https://komirec.rkomi.ru/uploads/documents/prikazkrkt_44_3_2021-11-10_16-15-43.pdf" TargetMode="External"/><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3" Type="http://schemas.openxmlformats.org/officeDocument/2006/relationships/hyperlink" Target="https://mintrudsoc.rkomi.ru/deyatelnost/socialnaya-zashchita/gosudarstvennaya-socialnaya-pomoshch-na-osnovanii-socialnogo-kontrakta"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2" Type="http://schemas.openxmlformats.org/officeDocument/2006/relationships/hyperlink" Target="https://komitrud.rkomi.ru/News/Detail/bfafeed6-0d15-41de-8724-bab32044a77f"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1084;&#1086;&#1081;&#1073;&#1080;&#1079;&#1085;&#1077;&#1089;11.&#1088;&#1092;/the-microcredit-company/about-the-company" TargetMode="External"/><Relationship Id="rId2" Type="http://schemas.openxmlformats.org/officeDocument/2006/relationships/hyperlink" Target="mailto:adeliyd@mail.ru" TargetMode="External"/><Relationship Id="rId1" Type="http://schemas.openxmlformats.org/officeDocument/2006/relationships/slideLayout" Target="../slideLayouts/slideLayout11.xml"/></Relationships>
</file>

<file path=ppt/slides/_rels/slide90.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9.png"/><Relationship Id="rId7" Type="http://schemas.openxmlformats.org/officeDocument/2006/relationships/hyperlink" Target="https://vk.com/mbrkomi" TargetMode="External"/><Relationship Id="rId2" Type="http://schemas.openxmlformats.org/officeDocument/2006/relationships/image" Target="../media/image8.png"/><Relationship Id="rId1" Type="http://schemas.openxmlformats.org/officeDocument/2006/relationships/slideLayout" Target="../slideLayouts/slideLayout11.xml"/><Relationship Id="rId6" Type="http://schemas.openxmlformats.org/officeDocument/2006/relationships/hyperlink" Target="https://clck.ru/YVS98" TargetMode="External"/><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Рисунок 23"/>
          <p:cNvPicPr>
            <a:picLocks noChangeAspect="1"/>
          </p:cNvPicPr>
          <p:nvPr/>
        </p:nvPicPr>
        <p:blipFill rotWithShape="1">
          <a:blip r:embed="rId3"/>
          <a:srcRect t="29636" r="25088"/>
          <a:stretch/>
        </p:blipFill>
        <p:spPr>
          <a:xfrm>
            <a:off x="10388930" y="-686631"/>
            <a:ext cx="8950988" cy="8915658"/>
          </a:xfrm>
          <a:prstGeom prst="rect">
            <a:avLst/>
          </a:prstGeom>
        </p:spPr>
      </p:pic>
      <p:sp>
        <p:nvSpPr>
          <p:cNvPr id="23" name="Арка 22"/>
          <p:cNvSpPr/>
          <p:nvPr/>
        </p:nvSpPr>
        <p:spPr>
          <a:xfrm rot="18477485">
            <a:off x="-696524" y="8429892"/>
            <a:ext cx="6900820" cy="6505659"/>
          </a:xfrm>
          <a:prstGeom prst="blockArc">
            <a:avLst>
              <a:gd name="adj1" fmla="val 14106148"/>
              <a:gd name="adj2" fmla="val 3789708"/>
              <a:gd name="adj3" fmla="val 15986"/>
            </a:avLst>
          </a:prstGeom>
          <a:solidFill>
            <a:srgbClr val="EDD8C2"/>
          </a:solidFill>
          <a:ln>
            <a:noFill/>
          </a:ln>
        </p:spPr>
        <p:style>
          <a:lnRef idx="2">
            <a:schemeClr val="accent1">
              <a:shade val="50000"/>
            </a:schemeClr>
          </a:lnRef>
          <a:fillRef idx="1">
            <a:schemeClr val="accent1"/>
          </a:fillRef>
          <a:effectRef idx="0">
            <a:schemeClr val="accent1"/>
          </a:effectRef>
          <a:fontRef idx="minor">
            <a:schemeClr val="lt1"/>
          </a:fontRef>
        </p:style>
        <p:txBody>
          <a:bodyPr lIns="126260" tIns="63131" rIns="126260" bIns="63131" rtlCol="0" anchor="ctr"/>
          <a:lstStyle/>
          <a:p>
            <a:pPr algn="ctr" defTabSz="631287">
              <a:defRPr/>
            </a:pPr>
            <a:endParaRPr lang="ru-RU" sz="2205" dirty="0">
              <a:solidFill>
                <a:prstClr val="black"/>
              </a:solidFill>
              <a:latin typeface="Calibri" panose="020F0502020204030204"/>
            </a:endParaRPr>
          </a:p>
        </p:txBody>
      </p:sp>
      <p:sp>
        <p:nvSpPr>
          <p:cNvPr id="21" name="Арка 20"/>
          <p:cNvSpPr/>
          <p:nvPr/>
        </p:nvSpPr>
        <p:spPr>
          <a:xfrm rot="9900000">
            <a:off x="12730176" y="9624148"/>
            <a:ext cx="3331725" cy="3534098"/>
          </a:xfrm>
          <a:prstGeom prst="blockArc">
            <a:avLst>
              <a:gd name="adj1" fmla="val 19423086"/>
              <a:gd name="adj2" fmla="val 11079722"/>
              <a:gd name="adj3" fmla="val 15520"/>
            </a:avLst>
          </a:prstGeom>
          <a:solidFill>
            <a:srgbClr val="ED5338"/>
          </a:solidFill>
          <a:ln>
            <a:noFill/>
          </a:ln>
        </p:spPr>
        <p:style>
          <a:lnRef idx="2">
            <a:schemeClr val="accent1">
              <a:shade val="50000"/>
            </a:schemeClr>
          </a:lnRef>
          <a:fillRef idx="1">
            <a:schemeClr val="accent1"/>
          </a:fillRef>
          <a:effectRef idx="0">
            <a:schemeClr val="accent1"/>
          </a:effectRef>
          <a:fontRef idx="minor">
            <a:schemeClr val="lt1"/>
          </a:fontRef>
        </p:style>
        <p:txBody>
          <a:bodyPr lIns="126260" tIns="63131" rIns="126260" bIns="63131" rtlCol="0" anchor="ctr"/>
          <a:lstStyle/>
          <a:p>
            <a:pPr algn="ctr" defTabSz="631287">
              <a:defRPr/>
            </a:pPr>
            <a:endParaRPr lang="ru-RU" sz="2205" dirty="0">
              <a:solidFill>
                <a:prstClr val="black"/>
              </a:solidFill>
              <a:latin typeface="Calibri" panose="020F0502020204030204"/>
            </a:endParaRPr>
          </a:p>
        </p:txBody>
      </p:sp>
      <p:pic>
        <p:nvPicPr>
          <p:cNvPr id="25" name="Рисунок 24"/>
          <p:cNvPicPr>
            <a:picLocks noChangeAspect="1"/>
          </p:cNvPicPr>
          <p:nvPr/>
        </p:nvPicPr>
        <p:blipFill>
          <a:blip r:embed="rId4">
            <a:lum contrast="-20000"/>
          </a:blip>
          <a:stretch>
            <a:fillRect/>
          </a:stretch>
        </p:blipFill>
        <p:spPr>
          <a:xfrm>
            <a:off x="9754525" y="-1529986"/>
            <a:ext cx="2497381" cy="2648293"/>
          </a:xfrm>
          <a:prstGeom prst="rect">
            <a:avLst/>
          </a:prstGeom>
        </p:spPr>
      </p:pic>
      <p:sp>
        <p:nvSpPr>
          <p:cNvPr id="5" name="Прямоугольник 4"/>
          <p:cNvSpPr/>
          <p:nvPr/>
        </p:nvSpPr>
        <p:spPr>
          <a:xfrm>
            <a:off x="3345457" y="448702"/>
            <a:ext cx="1095225" cy="3122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6260" tIns="63131" rIns="126260" bIns="63131" rtlCol="0" anchor="ctr"/>
          <a:lstStyle/>
          <a:p>
            <a:pPr algn="ctr" defTabSz="631287">
              <a:defRPr/>
            </a:pPr>
            <a:endParaRPr lang="ru-RU" sz="2520" dirty="0">
              <a:solidFill>
                <a:prstClr val="white"/>
              </a:solidFill>
              <a:latin typeface="Calibri" panose="020F0502020204030204"/>
            </a:endParaRPr>
          </a:p>
        </p:txBody>
      </p:sp>
      <p:grpSp>
        <p:nvGrpSpPr>
          <p:cNvPr id="3" name="Группа 10"/>
          <p:cNvGrpSpPr/>
          <p:nvPr/>
        </p:nvGrpSpPr>
        <p:grpSpPr>
          <a:xfrm>
            <a:off x="526584" y="448702"/>
            <a:ext cx="4752473" cy="1005742"/>
            <a:chOff x="958645" y="338545"/>
            <a:chExt cx="4988478" cy="938213"/>
          </a:xfrm>
        </p:grpSpPr>
        <p:pic>
          <p:nvPicPr>
            <p:cNvPr id="4" name="Рисунок 3"/>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58645" y="338545"/>
              <a:ext cx="857250" cy="938213"/>
            </a:xfrm>
            <a:prstGeom prst="rect">
              <a:avLst/>
            </a:prstGeom>
          </p:spPr>
        </p:pic>
        <p:sp>
          <p:nvSpPr>
            <p:cNvPr id="10" name="TextBox 9"/>
            <p:cNvSpPr txBox="1"/>
            <p:nvPr/>
          </p:nvSpPr>
          <p:spPr>
            <a:xfrm>
              <a:off x="2029172" y="499837"/>
              <a:ext cx="3917951" cy="612445"/>
            </a:xfrm>
            <a:prstGeom prst="rect">
              <a:avLst/>
            </a:prstGeom>
            <a:noFill/>
          </p:spPr>
          <p:txBody>
            <a:bodyPr wrap="square" rtlCol="0">
              <a:spAutoFit/>
            </a:bodyPr>
            <a:lstStyle/>
            <a:p>
              <a:pPr defTabSz="631287">
                <a:lnSpc>
                  <a:spcPct val="120000"/>
                </a:lnSpc>
                <a:defRPr/>
              </a:pPr>
              <a:r>
                <a:rPr lang="ru-RU" sz="1600" dirty="0">
                  <a:solidFill>
                    <a:prstClr val="black">
                      <a:lumMod val="85000"/>
                      <a:lumOff val="15000"/>
                    </a:prstClr>
                  </a:solidFill>
                  <a:latin typeface="Trebuchet MS" panose="020B0603020202020204" pitchFamily="34" charset="0"/>
                  <a:ea typeface="Roboto Medium" panose="02000000000000000000" pitchFamily="2" charset="0"/>
                  <a:cs typeface="Times New Roman" panose="02020603050405020304" pitchFamily="18" charset="0"/>
                </a:rPr>
                <a:t>МИНИСТЕРСТВО ЭКОНОМИЧЕСКОГО РАЗВИТИЯ РОССИЙСКОЙ ФЕДЕРАЦИИ</a:t>
              </a:r>
            </a:p>
          </p:txBody>
        </p:sp>
      </p:grpSp>
      <p:sp>
        <p:nvSpPr>
          <p:cNvPr id="6" name="Прямоугольник 5"/>
          <p:cNvSpPr/>
          <p:nvPr/>
        </p:nvSpPr>
        <p:spPr>
          <a:xfrm>
            <a:off x="2629969" y="4105275"/>
            <a:ext cx="13942462" cy="4591435"/>
          </a:xfrm>
          <a:prstGeom prst="rect">
            <a:avLst/>
          </a:prstGeom>
          <a:solidFill>
            <a:srgbClr val="ED5338"/>
          </a:solidFill>
          <a:ln>
            <a:noFill/>
          </a:ln>
        </p:spPr>
        <p:style>
          <a:lnRef idx="2">
            <a:schemeClr val="accent1">
              <a:shade val="50000"/>
            </a:schemeClr>
          </a:lnRef>
          <a:fillRef idx="1">
            <a:schemeClr val="accent1"/>
          </a:fillRef>
          <a:effectRef idx="0">
            <a:schemeClr val="accent1"/>
          </a:effectRef>
          <a:fontRef idx="minor">
            <a:schemeClr val="lt1"/>
          </a:fontRef>
        </p:style>
        <p:txBody>
          <a:bodyPr lIns="126260" tIns="63131" rIns="126260" bIns="63131" rtlCol="0" anchor="ctr"/>
          <a:lstStyle/>
          <a:p>
            <a:pPr algn="ctr"/>
            <a:endParaRPr lang="ru-RU" sz="2835"/>
          </a:p>
        </p:txBody>
      </p:sp>
      <p:sp>
        <p:nvSpPr>
          <p:cNvPr id="9" name="Прямоугольник 8"/>
          <p:cNvSpPr/>
          <p:nvPr/>
        </p:nvSpPr>
        <p:spPr>
          <a:xfrm>
            <a:off x="2985657" y="4680354"/>
            <a:ext cx="13231086" cy="3288873"/>
          </a:xfrm>
          <a:prstGeom prst="rect">
            <a:avLst/>
          </a:prstGeom>
        </p:spPr>
        <p:txBody>
          <a:bodyPr wrap="square" lIns="126260" tIns="63131" rIns="126260" bIns="63131">
            <a:spAutoFit/>
          </a:bodyPr>
          <a:lstStyle/>
          <a:p>
            <a:pPr lvl="0">
              <a:lnSpc>
                <a:spcPct val="107000"/>
              </a:lnSpc>
              <a:defRPr/>
            </a:pPr>
            <a:r>
              <a:rPr lang="ru-RU" sz="4800" b="1" dirty="0">
                <a:solidFill>
                  <a:schemeClr val="bg1"/>
                </a:solidFill>
                <a:latin typeface="Trebuchet MS" panose="020B0603020202020204" pitchFamily="34" charset="0"/>
                <a:ea typeface="Calibri" panose="020F0502020204030204" pitchFamily="34" charset="0"/>
                <a:cs typeface="Times New Roman" panose="02020603050405020304" pitchFamily="18" charset="0"/>
              </a:rPr>
              <a:t>Меры по поддержке малого и среднего бизнеса, </a:t>
            </a:r>
            <a:r>
              <a:rPr lang="ru-RU" sz="4800" b="1" dirty="0" err="1">
                <a:solidFill>
                  <a:schemeClr val="bg1"/>
                </a:solidFill>
                <a:latin typeface="Trebuchet MS" panose="020B0603020202020204" pitchFamily="34" charset="0"/>
                <a:ea typeface="Calibri" panose="020F0502020204030204" pitchFamily="34" charset="0"/>
                <a:cs typeface="Times New Roman" panose="02020603050405020304" pitchFamily="18" charset="0"/>
              </a:rPr>
              <a:t>самозанятых</a:t>
            </a:r>
            <a:r>
              <a:rPr lang="ru-RU" sz="4800" b="1" dirty="0">
                <a:solidFill>
                  <a:schemeClr val="bg1"/>
                </a:solidFill>
                <a:latin typeface="Trebuchet MS" panose="020B0603020202020204" pitchFamily="34" charset="0"/>
                <a:ea typeface="Calibri" panose="020F0502020204030204" pitchFamily="34" charset="0"/>
                <a:cs typeface="Times New Roman" panose="02020603050405020304" pitchFamily="18" charset="0"/>
              </a:rPr>
              <a:t> граждан в Республике Коми, в том числе в условиях ухудшения экономической ситуации</a:t>
            </a:r>
          </a:p>
        </p:txBody>
      </p:sp>
      <p:sp>
        <p:nvSpPr>
          <p:cNvPr id="2" name="Прямоугольник 1"/>
          <p:cNvSpPr/>
          <p:nvPr/>
        </p:nvSpPr>
        <p:spPr>
          <a:xfrm>
            <a:off x="14432189" y="367122"/>
            <a:ext cx="2066391" cy="7511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6260" tIns="63131" rIns="126260" bIns="63131" rtlCol="0" anchor="ctr"/>
          <a:lstStyle/>
          <a:p>
            <a:pPr algn="ctr"/>
            <a:endParaRPr lang="ru-RU" sz="2835"/>
          </a:p>
        </p:txBody>
      </p:sp>
      <p:grpSp>
        <p:nvGrpSpPr>
          <p:cNvPr id="7" name="Группа 6"/>
          <p:cNvGrpSpPr/>
          <p:nvPr/>
        </p:nvGrpSpPr>
        <p:grpSpPr>
          <a:xfrm>
            <a:off x="5486400" y="554327"/>
            <a:ext cx="4713385" cy="1048441"/>
            <a:chOff x="2431969" y="1655914"/>
            <a:chExt cx="4713385" cy="1048441"/>
          </a:xfrm>
        </p:grpSpPr>
        <p:pic>
          <p:nvPicPr>
            <p:cNvPr id="16387" name="Picture 3" descr="C:\Users\User\Desktop\0.jpg"/>
            <p:cNvPicPr>
              <a:picLocks noChangeAspect="1" noChangeArrowheads="1"/>
            </p:cNvPicPr>
            <p:nvPr/>
          </p:nvPicPr>
          <p:blipFill>
            <a:blip r:embed="rId6" cstate="print"/>
            <a:srcRect/>
            <a:stretch>
              <a:fillRect/>
            </a:stretch>
          </p:blipFill>
          <p:spPr bwMode="auto">
            <a:xfrm>
              <a:off x="2431969" y="1655914"/>
              <a:ext cx="777604" cy="900117"/>
            </a:xfrm>
            <a:prstGeom prst="rect">
              <a:avLst/>
            </a:prstGeom>
            <a:noFill/>
          </p:spPr>
        </p:pic>
        <p:sp>
          <p:nvSpPr>
            <p:cNvPr id="22" name="TextBox 21"/>
            <p:cNvSpPr txBox="1"/>
            <p:nvPr/>
          </p:nvSpPr>
          <p:spPr>
            <a:xfrm>
              <a:off x="3412760" y="1725626"/>
              <a:ext cx="3732594" cy="978729"/>
            </a:xfrm>
            <a:prstGeom prst="rect">
              <a:avLst/>
            </a:prstGeom>
            <a:noFill/>
          </p:spPr>
          <p:txBody>
            <a:bodyPr wrap="square" rtlCol="0">
              <a:spAutoFit/>
            </a:bodyPr>
            <a:lstStyle/>
            <a:p>
              <a:pPr defTabSz="631287">
                <a:lnSpc>
                  <a:spcPct val="120000"/>
                </a:lnSpc>
                <a:defRPr/>
              </a:pPr>
              <a:r>
                <a:rPr lang="ru-RU" sz="1600" dirty="0">
                  <a:solidFill>
                    <a:prstClr val="black">
                      <a:lumMod val="85000"/>
                      <a:lumOff val="15000"/>
                    </a:prstClr>
                  </a:solidFill>
                  <a:latin typeface="Trebuchet MS" panose="020B0603020202020204" pitchFamily="34" charset="0"/>
                  <a:ea typeface="Roboto Medium" panose="02000000000000000000" pitchFamily="2" charset="0"/>
                  <a:cs typeface="Times New Roman" panose="02020603050405020304" pitchFamily="18" charset="0"/>
                </a:rPr>
                <a:t>МИНИСТЕРСТВО ЭКОНОМИЧЕСКОГО РАЗВИТИЯ И ПРОМЫШЛЕННОСТИ</a:t>
              </a:r>
            </a:p>
            <a:p>
              <a:pPr defTabSz="631287">
                <a:lnSpc>
                  <a:spcPct val="120000"/>
                </a:lnSpc>
                <a:defRPr/>
              </a:pPr>
              <a:r>
                <a:rPr lang="ru-RU" sz="1600" dirty="0">
                  <a:solidFill>
                    <a:prstClr val="black">
                      <a:lumMod val="85000"/>
                      <a:lumOff val="15000"/>
                    </a:prstClr>
                  </a:solidFill>
                  <a:latin typeface="Trebuchet MS" panose="020B0603020202020204" pitchFamily="34" charset="0"/>
                  <a:ea typeface="Roboto Medium" panose="02000000000000000000" pitchFamily="2" charset="0"/>
                  <a:cs typeface="Times New Roman" panose="02020603050405020304" pitchFamily="18" charset="0"/>
                </a:rPr>
                <a:t>РЕСПУБЛИКИ КОМИ</a:t>
              </a:r>
            </a:p>
          </p:txBody>
        </p:sp>
      </p:grpSp>
      <p:pic>
        <p:nvPicPr>
          <p:cNvPr id="8" name="Рисунок 7"/>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13408859" y="448702"/>
            <a:ext cx="2606566" cy="1063696"/>
          </a:xfrm>
          <a:prstGeom prst="rect">
            <a:avLst/>
          </a:prstGeom>
        </p:spPr>
      </p:pic>
      <p:pic>
        <p:nvPicPr>
          <p:cNvPr id="11" name="Рисунок 10"/>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16418061" y="357696"/>
            <a:ext cx="2351448" cy="1143000"/>
          </a:xfrm>
          <a:prstGeom prst="rect">
            <a:avLst/>
          </a:prstGeom>
        </p:spPr>
      </p:pic>
      <p:sp>
        <p:nvSpPr>
          <p:cNvPr id="12" name="TextBox 11"/>
          <p:cNvSpPr txBox="1"/>
          <p:nvPr/>
        </p:nvSpPr>
        <p:spPr>
          <a:xfrm>
            <a:off x="16572431" y="9972675"/>
            <a:ext cx="2401369" cy="400110"/>
          </a:xfrm>
          <a:prstGeom prst="rect">
            <a:avLst/>
          </a:prstGeom>
          <a:noFill/>
        </p:spPr>
        <p:txBody>
          <a:bodyPr wrap="square" rtlCol="0">
            <a:spAutoFit/>
          </a:bodyPr>
          <a:lstStyle/>
          <a:p>
            <a:pPr algn="ctr"/>
            <a:r>
              <a:rPr lang="ru-RU" sz="2000" b="1" dirty="0" smtClean="0"/>
              <a:t>01.06.2022</a:t>
            </a:r>
            <a:endParaRPr lang="ru-RU" sz="2000" b="1" dirty="0"/>
          </a:p>
        </p:txBody>
      </p:sp>
      <p:sp>
        <p:nvSpPr>
          <p:cNvPr id="13" name="Номер слайда 12"/>
          <p:cNvSpPr>
            <a:spLocks noGrp="1"/>
          </p:cNvSpPr>
          <p:nvPr>
            <p:ph type="sldNum" sz="quarter" idx="12"/>
          </p:nvPr>
        </p:nvSpPr>
        <p:spPr>
          <a:xfrm>
            <a:off x="13825727" y="10045262"/>
            <a:ext cx="4943781" cy="395096"/>
          </a:xfrm>
        </p:spPr>
        <p:txBody>
          <a:bodyPr/>
          <a:lstStyle/>
          <a:p>
            <a:fld id="{725C68B6-61C2-468F-89AB-4B9F7531AA68}" type="slidenum">
              <a:rPr lang="ru-RU" smtClean="0"/>
              <a:pPr/>
              <a:t>1</a:t>
            </a:fld>
            <a:endParaRPr lang="ru-RU" dirty="0"/>
          </a:p>
        </p:txBody>
      </p:sp>
    </p:spTree>
    <p:extLst>
      <p:ext uri="{BB962C8B-B14F-4D97-AF65-F5344CB8AC3E}">
        <p14:creationId xmlns:p14="http://schemas.microsoft.com/office/powerpoint/2010/main" xmlns="" val="176074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6" y="7286242"/>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a:defRPr/>
            </a:pPr>
            <a:endParaRPr>
              <a:solidFill>
                <a:prstClr val="black"/>
              </a:solidFill>
            </a:endParaRPr>
          </a:p>
        </p:txBody>
      </p:sp>
      <p:sp>
        <p:nvSpPr>
          <p:cNvPr id="15" name="object 22"/>
          <p:cNvSpPr/>
          <p:nvPr/>
        </p:nvSpPr>
        <p:spPr>
          <a:xfrm>
            <a:off x="2023427" y="574806"/>
            <a:ext cx="1499870"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a:defRPr/>
            </a:pPr>
            <a:endParaRPr>
              <a:solidFill>
                <a:prstClr val="black"/>
              </a:solidFill>
            </a:endParaRPr>
          </a:p>
        </p:txBody>
      </p:sp>
      <p:sp>
        <p:nvSpPr>
          <p:cNvPr id="18" name="object 23"/>
          <p:cNvSpPr txBox="1">
            <a:spLocks/>
          </p:cNvSpPr>
          <p:nvPr/>
        </p:nvSpPr>
        <p:spPr>
          <a:xfrm>
            <a:off x="1999543" y="1190952"/>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АО «Лизинговая компания Республики Коми»</a:t>
            </a:r>
          </a:p>
        </p:txBody>
      </p:sp>
      <p:sp>
        <p:nvSpPr>
          <p:cNvPr id="19" name="object 24"/>
          <p:cNvSpPr txBox="1"/>
          <p:nvPr/>
        </p:nvSpPr>
        <p:spPr>
          <a:xfrm>
            <a:off x="1999543" y="1813758"/>
            <a:ext cx="16205981" cy="628376"/>
          </a:xfrm>
          <a:prstGeom prst="rect">
            <a:avLst/>
          </a:prstGeom>
        </p:spPr>
        <p:txBody>
          <a:bodyPr vert="horz" wrap="square" lIns="0" tIns="12699" rIns="0" bIns="0" rtlCol="0">
            <a:spAutoFit/>
          </a:bodyPr>
          <a:lstStyle/>
          <a:p>
            <a:pPr marL="12065" marR="7261" defTabSz="914371">
              <a:spcBef>
                <a:spcPts val="1501"/>
              </a:spcBef>
              <a:buClr>
                <a:srgbClr val="EF5237"/>
              </a:buClr>
              <a:tabLst>
                <a:tab pos="347969" algn="l"/>
                <a:tab pos="349239" algn="l"/>
              </a:tabLst>
            </a:pPr>
            <a:r>
              <a:rPr lang="ru-RU" sz="4000" b="1" spc="-175" dirty="0">
                <a:solidFill>
                  <a:srgbClr val="4C1913"/>
                </a:solidFill>
                <a:cs typeface="Trebuchet MS"/>
              </a:rPr>
              <a:t>ПРОГРАММА «МОНОГОРОД»</a:t>
            </a:r>
          </a:p>
        </p:txBody>
      </p:sp>
      <p:sp>
        <p:nvSpPr>
          <p:cNvPr id="21" name="object 24"/>
          <p:cNvSpPr txBox="1"/>
          <p:nvPr/>
        </p:nvSpPr>
        <p:spPr>
          <a:xfrm>
            <a:off x="1999543" y="2962275"/>
            <a:ext cx="16566745" cy="5891355"/>
          </a:xfrm>
          <a:prstGeom prst="rect">
            <a:avLst/>
          </a:prstGeom>
        </p:spPr>
        <p:txBody>
          <a:bodyPr vert="horz" wrap="square" lIns="0" tIns="12699" rIns="0" bIns="0" rtlCol="0">
            <a:spAutoFit/>
          </a:bodyPr>
          <a:lstStyle/>
          <a:p>
            <a:pPr>
              <a:spcBef>
                <a:spcPts val="1200"/>
              </a:spcBef>
            </a:pPr>
            <a:r>
              <a:rPr lang="ru-RU" sz="2400" b="1" dirty="0">
                <a:solidFill>
                  <a:srgbClr val="C0504D">
                    <a:lumMod val="50000"/>
                  </a:srgbClr>
                </a:solidFill>
              </a:rPr>
              <a:t>Получатели поддержки </a:t>
            </a:r>
            <a:r>
              <a:rPr lang="ru-RU" sz="2400" dirty="0">
                <a:solidFill>
                  <a:schemeClr val="accent2">
                    <a:lumMod val="50000"/>
                  </a:schemeClr>
                </a:solidFill>
              </a:rPr>
              <a:t>–</a:t>
            </a:r>
            <a:r>
              <a:rPr lang="ru-RU" sz="2400" dirty="0">
                <a:solidFill>
                  <a:srgbClr val="C0504D">
                    <a:lumMod val="50000"/>
                  </a:srgbClr>
                </a:solidFill>
              </a:rPr>
              <a:t> </a:t>
            </a:r>
            <a:r>
              <a:rPr lang="ru-RU" sz="2400" i="1" dirty="0">
                <a:solidFill>
                  <a:srgbClr val="C0504D">
                    <a:lumMod val="50000"/>
                  </a:srgbClr>
                </a:solidFill>
              </a:rPr>
              <a:t>субъекты МСП, срок деятельности которых с даты регистрации превышает 9 месяцев</a:t>
            </a:r>
          </a:p>
          <a:p>
            <a:pPr>
              <a:spcBef>
                <a:spcPts val="1200"/>
              </a:spcBef>
            </a:pPr>
            <a:r>
              <a:rPr lang="ru-RU" sz="2400" b="1" dirty="0">
                <a:solidFill>
                  <a:srgbClr val="C0504D">
                    <a:lumMod val="50000"/>
                  </a:srgbClr>
                </a:solidFill>
              </a:rPr>
              <a:t>Условия получения поддержки </a:t>
            </a:r>
            <a:r>
              <a:rPr lang="ru-RU" sz="2400" dirty="0">
                <a:solidFill>
                  <a:srgbClr val="C0504D">
                    <a:lumMod val="50000"/>
                  </a:srgbClr>
                </a:solidFill>
              </a:rPr>
              <a:t>– </a:t>
            </a:r>
            <a:r>
              <a:rPr lang="ru-RU" sz="2400" i="1" dirty="0">
                <a:solidFill>
                  <a:srgbClr val="C0504D">
                    <a:lumMod val="50000"/>
                  </a:srgbClr>
                </a:solidFill>
              </a:rPr>
              <a:t>регистрация и осуществление деятельности на территории моногородов Республики Коми; отсутствие просроченной задолженности по налогам, сборам и иным обязательным платежам, превышающей </a:t>
            </a:r>
            <a:br>
              <a:rPr lang="ru-RU" sz="2400" i="1" dirty="0">
                <a:solidFill>
                  <a:srgbClr val="C0504D">
                    <a:lumMod val="50000"/>
                  </a:srgbClr>
                </a:solidFill>
              </a:rPr>
            </a:br>
            <a:r>
              <a:rPr lang="ru-RU" sz="2400" i="1" dirty="0">
                <a:solidFill>
                  <a:srgbClr val="C0504D">
                    <a:lumMod val="50000"/>
                  </a:srgbClr>
                </a:solidFill>
              </a:rPr>
              <a:t>50 000 рублей; неприменение процедуры несостоятельности (банкротства); отсутствие нарушение платежной дисциплины сроком более 90 дней</a:t>
            </a:r>
          </a:p>
          <a:p>
            <a:pPr>
              <a:spcBef>
                <a:spcPts val="1200"/>
              </a:spcBef>
            </a:pPr>
            <a:r>
              <a:rPr lang="ru-RU" sz="2400" b="1" dirty="0">
                <a:solidFill>
                  <a:srgbClr val="C0504D">
                    <a:lumMod val="50000"/>
                  </a:srgbClr>
                </a:solidFill>
              </a:rPr>
              <a:t>Стоимость предмета лизинга </a:t>
            </a:r>
            <a:r>
              <a:rPr lang="ru-RU" sz="2400" dirty="0">
                <a:solidFill>
                  <a:srgbClr val="C0504D">
                    <a:lumMod val="50000"/>
                  </a:srgbClr>
                </a:solidFill>
              </a:rPr>
              <a:t>– </a:t>
            </a:r>
            <a:r>
              <a:rPr lang="ru-RU" sz="2400" i="1" dirty="0">
                <a:solidFill>
                  <a:srgbClr val="C0504D">
                    <a:lumMod val="50000"/>
                  </a:srgbClr>
                </a:solidFill>
              </a:rPr>
              <a:t>от 100 000 рублей до 25 000 000 рублей на срок от 1 года до 5 лет</a:t>
            </a:r>
          </a:p>
          <a:p>
            <a:pPr>
              <a:spcBef>
                <a:spcPts val="1200"/>
              </a:spcBef>
            </a:pPr>
            <a:r>
              <a:rPr lang="ru-RU" sz="2400" b="1" dirty="0">
                <a:solidFill>
                  <a:srgbClr val="C0504D">
                    <a:lumMod val="50000"/>
                  </a:srgbClr>
                </a:solidFill>
              </a:rPr>
              <a:t>Минимальный размер авансового платежа – </a:t>
            </a:r>
            <a:r>
              <a:rPr lang="ru-RU" sz="2400" i="1" dirty="0">
                <a:solidFill>
                  <a:srgbClr val="C0504D">
                    <a:lumMod val="50000"/>
                  </a:srgbClr>
                </a:solidFill>
              </a:rPr>
              <a:t>10 % от стоимости предмета лизинга для отечественного оборудования, </a:t>
            </a:r>
            <a:br>
              <a:rPr lang="ru-RU" sz="2400" i="1" dirty="0">
                <a:solidFill>
                  <a:srgbClr val="C0504D">
                    <a:lumMod val="50000"/>
                  </a:srgbClr>
                </a:solidFill>
              </a:rPr>
            </a:br>
            <a:r>
              <a:rPr lang="ru-RU" sz="2400" i="1" dirty="0">
                <a:solidFill>
                  <a:srgbClr val="C0504D">
                    <a:lumMod val="50000"/>
                  </a:srgbClr>
                </a:solidFill>
              </a:rPr>
              <a:t>15 % для зарубежного оборудования</a:t>
            </a:r>
          </a:p>
          <a:p>
            <a:pPr>
              <a:spcBef>
                <a:spcPts val="1200"/>
              </a:spcBef>
            </a:pPr>
            <a:r>
              <a:rPr lang="ru-RU" sz="2400" b="1" dirty="0">
                <a:solidFill>
                  <a:srgbClr val="C0504D">
                    <a:lumMod val="50000"/>
                  </a:srgbClr>
                </a:solidFill>
              </a:rPr>
              <a:t>Процент удорожания предмета лизинга в год – </a:t>
            </a:r>
            <a:r>
              <a:rPr lang="ru-RU" sz="2400" i="1" dirty="0">
                <a:solidFill>
                  <a:srgbClr val="C0504D">
                    <a:lumMod val="50000"/>
                  </a:srgbClr>
                </a:solidFill>
              </a:rPr>
              <a:t>3 %</a:t>
            </a:r>
          </a:p>
          <a:p>
            <a:pPr>
              <a:spcBef>
                <a:spcPts val="1200"/>
              </a:spcBef>
            </a:pPr>
            <a:r>
              <a:rPr lang="ru-RU" sz="2400" b="1" dirty="0">
                <a:solidFill>
                  <a:srgbClr val="C0504D">
                    <a:lumMod val="50000"/>
                  </a:srgbClr>
                </a:solidFill>
              </a:rPr>
              <a:t>Срок рассмотрения заявки </a:t>
            </a:r>
            <a:r>
              <a:rPr lang="ru-RU" sz="2400" i="1" dirty="0">
                <a:solidFill>
                  <a:srgbClr val="C0504D">
                    <a:lumMod val="50000"/>
                  </a:srgbClr>
                </a:solidFill>
              </a:rPr>
              <a:t>– до 12 рабочих дней</a:t>
            </a:r>
          </a:p>
          <a:p>
            <a:pPr>
              <a:spcBef>
                <a:spcPts val="1200"/>
              </a:spcBef>
            </a:pPr>
            <a:r>
              <a:rPr lang="ru-RU" sz="2400" b="1" dirty="0">
                <a:solidFill>
                  <a:srgbClr val="C0504D">
                    <a:lumMod val="50000"/>
                  </a:srgbClr>
                </a:solidFill>
              </a:rPr>
              <a:t>Контакты ответственного лица </a:t>
            </a:r>
            <a:r>
              <a:rPr lang="ru-RU" sz="2400" dirty="0">
                <a:solidFill>
                  <a:srgbClr val="C0504D">
                    <a:lumMod val="50000"/>
                  </a:srgbClr>
                </a:solidFill>
              </a:rPr>
              <a:t>– </a:t>
            </a:r>
            <a:r>
              <a:rPr lang="ru-RU" sz="2400" i="1" dirty="0">
                <a:solidFill>
                  <a:srgbClr val="C0504D">
                    <a:lumMod val="50000"/>
                  </a:srgbClr>
                </a:solidFill>
              </a:rPr>
              <a:t>Воротников Александр Павлович, ведущий специалист, </a:t>
            </a:r>
            <a:r>
              <a:rPr lang="en-US" sz="2400" i="1" dirty="0">
                <a:solidFill>
                  <a:srgbClr val="C0504D">
                    <a:lumMod val="50000"/>
                  </a:srgbClr>
                </a:solidFill>
                <a:hlinkClick r:id="rId2"/>
              </a:rPr>
              <a:t>adeliyd@mail.ru</a:t>
            </a:r>
            <a:r>
              <a:rPr lang="ru-RU" sz="2400" i="1" dirty="0">
                <a:solidFill>
                  <a:srgbClr val="C0504D">
                    <a:lumMod val="50000"/>
                  </a:srgbClr>
                </a:solidFill>
              </a:rPr>
              <a:t>,  </a:t>
            </a:r>
            <a:br>
              <a:rPr lang="ru-RU" sz="2400" i="1" dirty="0">
                <a:solidFill>
                  <a:srgbClr val="C0504D">
                    <a:lumMod val="50000"/>
                  </a:srgbClr>
                </a:solidFill>
              </a:rPr>
            </a:br>
            <a:r>
              <a:rPr lang="ru-RU" sz="2400" i="1" dirty="0">
                <a:solidFill>
                  <a:srgbClr val="C0504D">
                    <a:lumMod val="50000"/>
                  </a:srgbClr>
                </a:solidFill>
              </a:rPr>
              <a:t>8 (904) 221-90-29</a:t>
            </a:r>
          </a:p>
          <a:p>
            <a:pPr>
              <a:spcBef>
                <a:spcPts val="1200"/>
              </a:spcBef>
            </a:pPr>
            <a:r>
              <a:rPr lang="ru-RU" sz="2400" b="1" dirty="0">
                <a:solidFill>
                  <a:srgbClr val="C0504D">
                    <a:lumMod val="50000"/>
                  </a:srgbClr>
                </a:solidFill>
              </a:rPr>
              <a:t>Информация о поддержке - </a:t>
            </a:r>
            <a:r>
              <a:rPr lang="ru-RU" sz="2400" i="1" dirty="0">
                <a:solidFill>
                  <a:srgbClr val="C0504D">
                    <a:lumMod val="50000"/>
                  </a:srgbClr>
                </a:solidFill>
              </a:rPr>
              <a:t>сайт </a:t>
            </a:r>
            <a:r>
              <a:rPr lang="ru-RU" sz="2400" i="1" dirty="0">
                <a:solidFill>
                  <a:srgbClr val="C0504D">
                    <a:lumMod val="50000"/>
                  </a:srgbClr>
                </a:solidFill>
                <a:hlinkClick r:id="rId3"/>
              </a:rPr>
              <a:t>мойбизнес11.рф</a:t>
            </a:r>
            <a:endParaRPr lang="ru-RU" sz="2400" i="1" dirty="0">
              <a:solidFill>
                <a:srgbClr val="C0504D">
                  <a:lumMod val="50000"/>
                </a:srgbClr>
              </a:solidFill>
            </a:endParaRPr>
          </a:p>
        </p:txBody>
      </p:sp>
    </p:spTree>
    <p:extLst>
      <p:ext uri="{BB962C8B-B14F-4D97-AF65-F5344CB8AC3E}">
        <p14:creationId xmlns:p14="http://schemas.microsoft.com/office/powerpoint/2010/main" xmlns="" val="3157148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6" y="7286242"/>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22"/>
          <p:cNvSpPr/>
          <p:nvPr/>
        </p:nvSpPr>
        <p:spPr>
          <a:xfrm>
            <a:off x="2023427" y="574806"/>
            <a:ext cx="1499870"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23"/>
          <p:cNvSpPr txBox="1">
            <a:spLocks/>
          </p:cNvSpPr>
          <p:nvPr/>
        </p:nvSpPr>
        <p:spPr>
          <a:xfrm>
            <a:off x="2010532" y="1133475"/>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АО «Лизинговая компания Республики Коми»</a:t>
            </a:r>
          </a:p>
        </p:txBody>
      </p:sp>
      <p:sp>
        <p:nvSpPr>
          <p:cNvPr id="19" name="object 24"/>
          <p:cNvSpPr txBox="1"/>
          <p:nvPr/>
        </p:nvSpPr>
        <p:spPr>
          <a:xfrm>
            <a:off x="2010532" y="1751065"/>
            <a:ext cx="16205981" cy="628376"/>
          </a:xfrm>
          <a:prstGeom prst="rect">
            <a:avLst/>
          </a:prstGeom>
        </p:spPr>
        <p:txBody>
          <a:bodyPr vert="horz" wrap="square" lIns="0" tIns="12699" rIns="0" bIns="0" rtlCol="0">
            <a:spAutoFit/>
          </a:bodyPr>
          <a:lstStyle/>
          <a:p>
            <a:pPr marL="18153" marR="7261" defTabSz="1307043">
              <a:spcBef>
                <a:spcPts val="143"/>
              </a:spcBef>
              <a:buClr>
                <a:srgbClr val="EF5237"/>
              </a:buClr>
              <a:tabLst>
                <a:tab pos="347969" algn="l"/>
                <a:tab pos="349239" algn="l"/>
              </a:tabLst>
            </a:pPr>
            <a:r>
              <a:rPr lang="ru-RU" sz="4000" b="1" spc="-175" dirty="0">
                <a:solidFill>
                  <a:srgbClr val="4C1913"/>
                </a:solidFill>
                <a:ea typeface="+mj-ea"/>
                <a:cs typeface="Trebuchet MS"/>
              </a:rPr>
              <a:t>ПРОГРАММА «ПРИОРИТЕТ»</a:t>
            </a:r>
          </a:p>
        </p:txBody>
      </p:sp>
      <p:sp>
        <p:nvSpPr>
          <p:cNvPr id="21" name="object 24"/>
          <p:cNvSpPr txBox="1"/>
          <p:nvPr/>
        </p:nvSpPr>
        <p:spPr>
          <a:xfrm>
            <a:off x="2040487" y="2886075"/>
            <a:ext cx="16566745" cy="6630019"/>
          </a:xfrm>
          <a:prstGeom prst="rect">
            <a:avLst/>
          </a:prstGeom>
        </p:spPr>
        <p:txBody>
          <a:bodyPr vert="horz" wrap="square" lIns="0" tIns="12699" rIns="0" bIns="0" rtlCol="0">
            <a:spAutoFit/>
          </a:bodyPr>
          <a:lstStyle/>
          <a:p>
            <a:pPr>
              <a:spcBef>
                <a:spcPts val="1200"/>
              </a:spcBef>
            </a:pPr>
            <a:r>
              <a:rPr lang="ru-RU" sz="2400" b="1" dirty="0">
                <a:solidFill>
                  <a:schemeClr val="accent2">
                    <a:lumMod val="50000"/>
                  </a:schemeClr>
                </a:solidFill>
              </a:rPr>
              <a:t>Получатели поддержки </a:t>
            </a:r>
            <a:r>
              <a:rPr lang="ru-RU" sz="2400" dirty="0">
                <a:solidFill>
                  <a:schemeClr val="accent2">
                    <a:lumMod val="50000"/>
                  </a:schemeClr>
                </a:solidFill>
              </a:rPr>
              <a:t>– </a:t>
            </a:r>
            <a:r>
              <a:rPr lang="ru-RU" sz="2400" i="1" dirty="0">
                <a:solidFill>
                  <a:schemeClr val="accent2">
                    <a:lumMod val="50000"/>
                  </a:schemeClr>
                </a:solidFill>
              </a:rPr>
              <a:t>субъекты МСП, осуществляющие виды деятельности из разделов ОКВЭД 2 «Сельское, лесное хозяйство, рыболовство и рыбоводство» и «Обрабатывающие производства», срок деятельности которых с даты регистрации превышает 9 месяцев</a:t>
            </a:r>
          </a:p>
          <a:p>
            <a:pPr>
              <a:spcBef>
                <a:spcPts val="1200"/>
              </a:spcBef>
            </a:pPr>
            <a:r>
              <a:rPr lang="ru-RU" sz="2400" b="1" dirty="0">
                <a:solidFill>
                  <a:schemeClr val="accent2">
                    <a:lumMod val="50000"/>
                  </a:schemeClr>
                </a:solidFill>
              </a:rPr>
              <a:t>Условия получения поддержки </a:t>
            </a:r>
            <a:r>
              <a:rPr lang="ru-RU" sz="2400" dirty="0">
                <a:solidFill>
                  <a:schemeClr val="accent2">
                    <a:lumMod val="50000"/>
                  </a:schemeClr>
                </a:solidFill>
              </a:rPr>
              <a:t>– </a:t>
            </a:r>
            <a:r>
              <a:rPr lang="ru-RU" sz="2400" i="1" dirty="0">
                <a:solidFill>
                  <a:schemeClr val="accent2">
                    <a:lumMod val="50000"/>
                  </a:schemeClr>
                </a:solidFill>
              </a:rPr>
              <a:t>регистрация и осуществление деятельности на территории Республики Коми; отсутствие просроченной задолженности по налогам, сборам и иным обязательным платежам, превышающей 50 000 рублей; неприменение процедуры несостоятельности (банкротства); отсутствие </a:t>
            </a:r>
            <a:r>
              <a:rPr lang="ru-RU" sz="2400" i="1" dirty="0">
                <a:solidFill>
                  <a:srgbClr val="C0504D">
                    <a:lumMod val="50000"/>
                  </a:srgbClr>
                </a:solidFill>
              </a:rPr>
              <a:t>нарушений платежной дисциплины сроком более 90 дней.</a:t>
            </a:r>
            <a:endParaRPr lang="ru-RU" sz="2400" i="1" dirty="0">
              <a:solidFill>
                <a:schemeClr val="accent2">
                  <a:lumMod val="50000"/>
                </a:schemeClr>
              </a:solidFill>
            </a:endParaRPr>
          </a:p>
          <a:p>
            <a:pPr>
              <a:spcBef>
                <a:spcPts val="1200"/>
              </a:spcBef>
            </a:pPr>
            <a:r>
              <a:rPr lang="ru-RU" sz="2400" b="1" dirty="0">
                <a:solidFill>
                  <a:schemeClr val="accent2">
                    <a:lumMod val="50000"/>
                  </a:schemeClr>
                </a:solidFill>
              </a:rPr>
              <a:t>Стоимость предмета лизинга </a:t>
            </a:r>
            <a:r>
              <a:rPr lang="ru-RU" sz="2400" dirty="0">
                <a:solidFill>
                  <a:schemeClr val="accent2">
                    <a:lumMod val="50000"/>
                  </a:schemeClr>
                </a:solidFill>
              </a:rPr>
              <a:t>– </a:t>
            </a:r>
            <a:r>
              <a:rPr lang="ru-RU" sz="2400" i="1" dirty="0">
                <a:solidFill>
                  <a:schemeClr val="accent2">
                    <a:lumMod val="50000"/>
                  </a:schemeClr>
                </a:solidFill>
              </a:rPr>
              <a:t>от 100 000 рублей до 25 000 000 рублей на срок от 1 года до 5 лет</a:t>
            </a:r>
          </a:p>
          <a:p>
            <a:pPr>
              <a:spcBef>
                <a:spcPts val="1200"/>
              </a:spcBef>
            </a:pPr>
            <a:r>
              <a:rPr lang="ru-RU" sz="2400" b="1" dirty="0">
                <a:solidFill>
                  <a:schemeClr val="accent2">
                    <a:lumMod val="50000"/>
                  </a:schemeClr>
                </a:solidFill>
              </a:rPr>
              <a:t>Минимальный размер авансового платежа </a:t>
            </a:r>
            <a:r>
              <a:rPr lang="ru-RU" sz="2400" dirty="0">
                <a:solidFill>
                  <a:schemeClr val="accent2">
                    <a:lumMod val="50000"/>
                  </a:schemeClr>
                </a:solidFill>
              </a:rPr>
              <a:t>– </a:t>
            </a:r>
            <a:r>
              <a:rPr lang="ru-RU" sz="2400" i="1" dirty="0">
                <a:solidFill>
                  <a:schemeClr val="accent2">
                    <a:lumMod val="50000"/>
                  </a:schemeClr>
                </a:solidFill>
              </a:rPr>
              <a:t>10 % </a:t>
            </a:r>
            <a:r>
              <a:rPr lang="ru-RU" sz="2400" i="1" dirty="0">
                <a:solidFill>
                  <a:srgbClr val="C0504D">
                    <a:lumMod val="50000"/>
                  </a:srgbClr>
                </a:solidFill>
              </a:rPr>
              <a:t>от стоимости предмета лизинга </a:t>
            </a:r>
            <a:r>
              <a:rPr lang="ru-RU" sz="2400" i="1" dirty="0">
                <a:solidFill>
                  <a:schemeClr val="accent2">
                    <a:lumMod val="50000"/>
                  </a:schemeClr>
                </a:solidFill>
              </a:rPr>
              <a:t>для отечественного оборудования, </a:t>
            </a:r>
            <a:br>
              <a:rPr lang="ru-RU" sz="2400" i="1" dirty="0">
                <a:solidFill>
                  <a:schemeClr val="accent2">
                    <a:lumMod val="50000"/>
                  </a:schemeClr>
                </a:solidFill>
              </a:rPr>
            </a:br>
            <a:r>
              <a:rPr lang="ru-RU" sz="2400" i="1" dirty="0">
                <a:solidFill>
                  <a:schemeClr val="accent2">
                    <a:lumMod val="50000"/>
                  </a:schemeClr>
                </a:solidFill>
              </a:rPr>
              <a:t>15 % для зарубежного оборудования</a:t>
            </a:r>
          </a:p>
          <a:p>
            <a:pPr>
              <a:spcBef>
                <a:spcPts val="1200"/>
              </a:spcBef>
            </a:pPr>
            <a:r>
              <a:rPr lang="ru-RU" sz="2400" b="1" dirty="0">
                <a:solidFill>
                  <a:srgbClr val="C0504D">
                    <a:lumMod val="50000"/>
                  </a:srgbClr>
                </a:solidFill>
              </a:rPr>
              <a:t>Процент удорожания предмета лизинга в год </a:t>
            </a:r>
            <a:r>
              <a:rPr lang="ru-RU" sz="2400" dirty="0">
                <a:solidFill>
                  <a:srgbClr val="C0504D">
                    <a:lumMod val="50000"/>
                  </a:srgbClr>
                </a:solidFill>
              </a:rPr>
              <a:t>– </a:t>
            </a:r>
            <a:r>
              <a:rPr lang="ru-RU" sz="2400" i="1" dirty="0">
                <a:solidFill>
                  <a:srgbClr val="C0504D">
                    <a:lumMod val="50000"/>
                  </a:srgbClr>
                </a:solidFill>
              </a:rPr>
              <a:t>6 %</a:t>
            </a:r>
          </a:p>
          <a:p>
            <a:pPr>
              <a:spcBef>
                <a:spcPts val="1200"/>
              </a:spcBef>
            </a:pPr>
            <a:r>
              <a:rPr lang="ru-RU" sz="2400" b="1" dirty="0">
                <a:solidFill>
                  <a:schemeClr val="accent2">
                    <a:lumMod val="50000"/>
                  </a:schemeClr>
                </a:solidFill>
              </a:rPr>
              <a:t>Срок рассмотрения заявки </a:t>
            </a:r>
            <a:r>
              <a:rPr lang="ru-RU" sz="2400" i="1" dirty="0">
                <a:solidFill>
                  <a:schemeClr val="accent2">
                    <a:lumMod val="50000"/>
                  </a:schemeClr>
                </a:solidFill>
              </a:rPr>
              <a:t>– до 12</a:t>
            </a:r>
            <a:r>
              <a:rPr lang="ru-RU" sz="2400" i="1" dirty="0">
                <a:solidFill>
                  <a:srgbClr val="C0504D">
                    <a:lumMod val="50000"/>
                  </a:srgbClr>
                </a:solidFill>
              </a:rPr>
              <a:t> рабочих дней</a:t>
            </a:r>
            <a:endParaRPr lang="ru-RU" sz="2400" i="1" dirty="0">
              <a:solidFill>
                <a:schemeClr val="accent2">
                  <a:lumMod val="50000"/>
                </a:schemeClr>
              </a:solidFill>
            </a:endParaRPr>
          </a:p>
          <a:p>
            <a:pPr>
              <a:spcBef>
                <a:spcPts val="1200"/>
              </a:spcBef>
            </a:pPr>
            <a:r>
              <a:rPr lang="ru-RU" sz="2400" b="1" dirty="0">
                <a:solidFill>
                  <a:schemeClr val="accent2">
                    <a:lumMod val="50000"/>
                  </a:schemeClr>
                </a:solidFill>
              </a:rPr>
              <a:t>Контакты ответственного лица </a:t>
            </a:r>
            <a:r>
              <a:rPr lang="ru-RU" sz="2400" dirty="0">
                <a:solidFill>
                  <a:schemeClr val="accent2">
                    <a:lumMod val="50000"/>
                  </a:schemeClr>
                </a:solidFill>
              </a:rPr>
              <a:t>– </a:t>
            </a:r>
            <a:r>
              <a:rPr lang="ru-RU" sz="2400" i="1" dirty="0">
                <a:solidFill>
                  <a:schemeClr val="accent2">
                    <a:lumMod val="50000"/>
                  </a:schemeClr>
                </a:solidFill>
              </a:rPr>
              <a:t>Воротников Александр Павлович, ведущий специалист, </a:t>
            </a:r>
            <a:r>
              <a:rPr lang="en-US" sz="2400" i="1" dirty="0">
                <a:solidFill>
                  <a:schemeClr val="accent2">
                    <a:lumMod val="50000"/>
                  </a:schemeClr>
                </a:solidFill>
                <a:hlinkClick r:id="rId2"/>
              </a:rPr>
              <a:t>adeliyd@mail.ru</a:t>
            </a:r>
            <a:r>
              <a:rPr lang="ru-RU" sz="2400" i="1" dirty="0">
                <a:solidFill>
                  <a:schemeClr val="accent2">
                    <a:lumMod val="50000"/>
                  </a:schemeClr>
                </a:solidFill>
              </a:rPr>
              <a:t>,  </a:t>
            </a:r>
            <a:br>
              <a:rPr lang="ru-RU" sz="2400" i="1" dirty="0">
                <a:solidFill>
                  <a:schemeClr val="accent2">
                    <a:lumMod val="50000"/>
                  </a:schemeClr>
                </a:solidFill>
              </a:rPr>
            </a:br>
            <a:r>
              <a:rPr lang="ru-RU" sz="2400" i="1" dirty="0">
                <a:solidFill>
                  <a:schemeClr val="accent2">
                    <a:lumMod val="50000"/>
                  </a:schemeClr>
                </a:solidFill>
              </a:rPr>
              <a:t>8 (904) 221-90-29</a:t>
            </a:r>
          </a:p>
          <a:p>
            <a:pPr>
              <a:spcBef>
                <a:spcPts val="1200"/>
              </a:spcBef>
            </a:pPr>
            <a:r>
              <a:rPr lang="ru-RU" sz="2400" b="1" dirty="0">
                <a:solidFill>
                  <a:srgbClr val="C0504D">
                    <a:lumMod val="50000"/>
                  </a:srgbClr>
                </a:solidFill>
              </a:rPr>
              <a:t>Информация о поддержке - </a:t>
            </a:r>
            <a:r>
              <a:rPr lang="ru-RU" sz="2400" i="1" dirty="0">
                <a:solidFill>
                  <a:srgbClr val="C0504D">
                    <a:lumMod val="50000"/>
                  </a:srgbClr>
                </a:solidFill>
              </a:rPr>
              <a:t>сайт </a:t>
            </a:r>
            <a:r>
              <a:rPr lang="ru-RU" sz="2400" i="1" dirty="0">
                <a:solidFill>
                  <a:srgbClr val="C0504D">
                    <a:lumMod val="50000"/>
                  </a:srgbClr>
                </a:solidFill>
                <a:hlinkClick r:id="rId3"/>
              </a:rPr>
              <a:t>мойбизнес11.рф</a:t>
            </a:r>
            <a:endParaRPr lang="ru-RU" sz="2400" i="1" dirty="0">
              <a:solidFill>
                <a:srgbClr val="C0504D">
                  <a:lumMod val="50000"/>
                </a:srgbClr>
              </a:solidFill>
            </a:endParaRPr>
          </a:p>
        </p:txBody>
      </p:sp>
    </p:spTree>
    <p:extLst>
      <p:ext uri="{BB962C8B-B14F-4D97-AF65-F5344CB8AC3E}">
        <p14:creationId xmlns:p14="http://schemas.microsoft.com/office/powerpoint/2010/main" xmlns="" val="449856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6" y="7286242"/>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22"/>
          <p:cNvSpPr/>
          <p:nvPr/>
        </p:nvSpPr>
        <p:spPr>
          <a:xfrm>
            <a:off x="2023427" y="574806"/>
            <a:ext cx="1499870"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23"/>
          <p:cNvSpPr txBox="1">
            <a:spLocks/>
          </p:cNvSpPr>
          <p:nvPr/>
        </p:nvSpPr>
        <p:spPr>
          <a:xfrm>
            <a:off x="2040487" y="1135600"/>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АО «Лизинговая компания Республики Коми»</a:t>
            </a:r>
          </a:p>
        </p:txBody>
      </p:sp>
      <p:sp>
        <p:nvSpPr>
          <p:cNvPr id="19" name="object 24"/>
          <p:cNvSpPr txBox="1"/>
          <p:nvPr/>
        </p:nvSpPr>
        <p:spPr>
          <a:xfrm>
            <a:off x="2023427" y="1743075"/>
            <a:ext cx="16205981" cy="628376"/>
          </a:xfrm>
          <a:prstGeom prst="rect">
            <a:avLst/>
          </a:prstGeom>
        </p:spPr>
        <p:txBody>
          <a:bodyPr vert="horz" wrap="square" lIns="0" tIns="12699" rIns="0" bIns="0" rtlCol="0">
            <a:spAutoFit/>
          </a:bodyPr>
          <a:lstStyle/>
          <a:p>
            <a:pPr marL="18153" marR="7261" defTabSz="1307043">
              <a:spcBef>
                <a:spcPts val="143"/>
              </a:spcBef>
              <a:buClr>
                <a:srgbClr val="EF5237"/>
              </a:buClr>
              <a:tabLst>
                <a:tab pos="347969" algn="l"/>
                <a:tab pos="349239" algn="l"/>
              </a:tabLst>
            </a:pPr>
            <a:r>
              <a:rPr lang="ru-RU" sz="4000" b="1" spc="-175" dirty="0">
                <a:solidFill>
                  <a:srgbClr val="4C1913"/>
                </a:solidFill>
                <a:ea typeface="+mj-ea"/>
                <a:cs typeface="Trebuchet MS"/>
              </a:rPr>
              <a:t>ПРОГРАММА «АРКТИЧЕСКИЙ»</a:t>
            </a:r>
          </a:p>
        </p:txBody>
      </p:sp>
      <p:sp>
        <p:nvSpPr>
          <p:cNvPr id="21" name="object 24"/>
          <p:cNvSpPr txBox="1"/>
          <p:nvPr/>
        </p:nvSpPr>
        <p:spPr>
          <a:xfrm>
            <a:off x="2040487" y="2991732"/>
            <a:ext cx="15731173" cy="5522023"/>
          </a:xfrm>
          <a:prstGeom prst="rect">
            <a:avLst/>
          </a:prstGeom>
        </p:spPr>
        <p:txBody>
          <a:bodyPr vert="horz" wrap="square" lIns="0" tIns="12699" rIns="0" bIns="0" rtlCol="0">
            <a:spAutoFit/>
          </a:bodyPr>
          <a:lstStyle/>
          <a:p>
            <a:pPr>
              <a:spcBef>
                <a:spcPts val="1200"/>
              </a:spcBef>
            </a:pPr>
            <a:r>
              <a:rPr lang="ru-RU" sz="2400" b="1" dirty="0">
                <a:solidFill>
                  <a:schemeClr val="accent2">
                    <a:lumMod val="50000"/>
                  </a:schemeClr>
                </a:solidFill>
              </a:rPr>
              <a:t>Получатели поддержки </a:t>
            </a:r>
            <a:r>
              <a:rPr lang="ru-RU" sz="2400" dirty="0">
                <a:solidFill>
                  <a:schemeClr val="accent2">
                    <a:lumMod val="50000"/>
                  </a:schemeClr>
                </a:solidFill>
              </a:rPr>
              <a:t>– </a:t>
            </a:r>
            <a:r>
              <a:rPr lang="ru-RU" sz="2400" i="1" dirty="0">
                <a:solidFill>
                  <a:schemeClr val="accent2">
                    <a:lumMod val="50000"/>
                  </a:schemeClr>
                </a:solidFill>
              </a:rPr>
              <a:t>субъекты МСП, срок деятельности которых с даты регистрации превышает 9 месяцев</a:t>
            </a:r>
          </a:p>
          <a:p>
            <a:pPr>
              <a:spcBef>
                <a:spcPts val="1200"/>
              </a:spcBef>
            </a:pPr>
            <a:r>
              <a:rPr lang="ru-RU" sz="2400" b="1" dirty="0">
                <a:solidFill>
                  <a:schemeClr val="accent2">
                    <a:lumMod val="50000"/>
                  </a:schemeClr>
                </a:solidFill>
              </a:rPr>
              <a:t>Условия получения поддержки </a:t>
            </a:r>
            <a:r>
              <a:rPr lang="ru-RU" sz="2400" dirty="0">
                <a:solidFill>
                  <a:schemeClr val="accent2">
                    <a:lumMod val="50000"/>
                  </a:schemeClr>
                </a:solidFill>
              </a:rPr>
              <a:t>– </a:t>
            </a:r>
            <a:r>
              <a:rPr lang="ru-RU" sz="2400" i="1" dirty="0">
                <a:solidFill>
                  <a:schemeClr val="accent2">
                    <a:lumMod val="50000"/>
                  </a:schemeClr>
                </a:solidFill>
              </a:rPr>
              <a:t>регистрация и осуществление деятельности на территории Арктической зоны Российской Федерации в Республике Коми; отсутствие просроченной задолженности по налогам, сборам и иным обязательным платежам, превышающей 50 000 рублей; неприменение процедуры несостоятельности (банкротства); отсутствие </a:t>
            </a:r>
            <a:r>
              <a:rPr lang="ru-RU" sz="2400" i="1" dirty="0">
                <a:solidFill>
                  <a:srgbClr val="C0504D">
                    <a:lumMod val="50000"/>
                  </a:srgbClr>
                </a:solidFill>
              </a:rPr>
              <a:t>нарушений платежной дисциплины сроком более 90 дней.</a:t>
            </a:r>
            <a:endParaRPr lang="ru-RU" sz="2400" i="1" dirty="0">
              <a:solidFill>
                <a:schemeClr val="accent2">
                  <a:lumMod val="50000"/>
                </a:schemeClr>
              </a:solidFill>
            </a:endParaRPr>
          </a:p>
          <a:p>
            <a:pPr>
              <a:spcBef>
                <a:spcPts val="1200"/>
              </a:spcBef>
            </a:pPr>
            <a:r>
              <a:rPr lang="ru-RU" sz="2400" b="1" dirty="0">
                <a:solidFill>
                  <a:schemeClr val="accent2">
                    <a:lumMod val="50000"/>
                  </a:schemeClr>
                </a:solidFill>
              </a:rPr>
              <a:t>Стоимость предмета лизинга </a:t>
            </a:r>
            <a:r>
              <a:rPr lang="ru-RU" sz="2400" dirty="0">
                <a:solidFill>
                  <a:schemeClr val="accent2">
                    <a:lumMod val="50000"/>
                  </a:schemeClr>
                </a:solidFill>
              </a:rPr>
              <a:t>– </a:t>
            </a:r>
            <a:r>
              <a:rPr lang="ru-RU" sz="2400" i="1" dirty="0">
                <a:solidFill>
                  <a:schemeClr val="accent2">
                    <a:lumMod val="50000"/>
                  </a:schemeClr>
                </a:solidFill>
              </a:rPr>
              <a:t>от 100 000 рублей до 25 000 000 рублей на срок от 1 года до 5 лет</a:t>
            </a:r>
          </a:p>
          <a:p>
            <a:pPr>
              <a:spcBef>
                <a:spcPts val="1200"/>
              </a:spcBef>
            </a:pPr>
            <a:r>
              <a:rPr lang="ru-RU" sz="2400" b="1" dirty="0">
                <a:solidFill>
                  <a:schemeClr val="accent2">
                    <a:lumMod val="50000"/>
                  </a:schemeClr>
                </a:solidFill>
              </a:rPr>
              <a:t>Минимальный размер авансового платежа </a:t>
            </a:r>
            <a:r>
              <a:rPr lang="ru-RU" sz="2400" dirty="0">
                <a:solidFill>
                  <a:schemeClr val="accent2">
                    <a:lumMod val="50000"/>
                  </a:schemeClr>
                </a:solidFill>
              </a:rPr>
              <a:t>– </a:t>
            </a:r>
            <a:r>
              <a:rPr lang="ru-RU" sz="2400" i="1" dirty="0">
                <a:solidFill>
                  <a:schemeClr val="accent2">
                    <a:lumMod val="50000"/>
                  </a:schemeClr>
                </a:solidFill>
              </a:rPr>
              <a:t>10 % </a:t>
            </a:r>
            <a:r>
              <a:rPr lang="ru-RU" sz="2400" i="1" dirty="0">
                <a:solidFill>
                  <a:srgbClr val="C0504D">
                    <a:lumMod val="50000"/>
                  </a:srgbClr>
                </a:solidFill>
              </a:rPr>
              <a:t>от стоимости предмета лизинга</a:t>
            </a:r>
            <a:r>
              <a:rPr lang="ru-RU" sz="2400" i="1" dirty="0">
                <a:solidFill>
                  <a:schemeClr val="accent2">
                    <a:lumMod val="50000"/>
                  </a:schemeClr>
                </a:solidFill>
              </a:rPr>
              <a:t> </a:t>
            </a:r>
          </a:p>
          <a:p>
            <a:pPr>
              <a:spcBef>
                <a:spcPts val="1200"/>
              </a:spcBef>
            </a:pPr>
            <a:r>
              <a:rPr lang="ru-RU" sz="2400" b="1" dirty="0">
                <a:solidFill>
                  <a:srgbClr val="C0504D">
                    <a:lumMod val="50000"/>
                  </a:srgbClr>
                </a:solidFill>
              </a:rPr>
              <a:t>Процент удорожания предмета лизинга в год </a:t>
            </a:r>
            <a:r>
              <a:rPr lang="ru-RU" sz="2400" dirty="0">
                <a:solidFill>
                  <a:srgbClr val="C0504D">
                    <a:lumMod val="50000"/>
                  </a:srgbClr>
                </a:solidFill>
              </a:rPr>
              <a:t>– </a:t>
            </a:r>
            <a:r>
              <a:rPr lang="ru-RU" sz="2400" i="1" dirty="0">
                <a:solidFill>
                  <a:srgbClr val="C0504D">
                    <a:lumMod val="50000"/>
                  </a:srgbClr>
                </a:solidFill>
              </a:rPr>
              <a:t>6 %</a:t>
            </a:r>
          </a:p>
          <a:p>
            <a:pPr>
              <a:spcBef>
                <a:spcPts val="1200"/>
              </a:spcBef>
            </a:pPr>
            <a:r>
              <a:rPr lang="ru-RU" sz="2400" b="1" dirty="0">
                <a:solidFill>
                  <a:schemeClr val="accent2">
                    <a:lumMod val="50000"/>
                  </a:schemeClr>
                </a:solidFill>
              </a:rPr>
              <a:t>Срок рассмотрения заявки </a:t>
            </a:r>
            <a:r>
              <a:rPr lang="ru-RU" sz="2400" i="1" dirty="0">
                <a:solidFill>
                  <a:schemeClr val="accent2">
                    <a:lumMod val="50000"/>
                  </a:schemeClr>
                </a:solidFill>
              </a:rPr>
              <a:t>– до 12</a:t>
            </a:r>
            <a:r>
              <a:rPr lang="ru-RU" sz="2400" i="1" dirty="0">
                <a:solidFill>
                  <a:srgbClr val="C0504D">
                    <a:lumMod val="50000"/>
                  </a:srgbClr>
                </a:solidFill>
              </a:rPr>
              <a:t> рабочих дней</a:t>
            </a:r>
            <a:endParaRPr lang="ru-RU" sz="2400" i="1" dirty="0">
              <a:solidFill>
                <a:schemeClr val="accent2">
                  <a:lumMod val="50000"/>
                </a:schemeClr>
              </a:solidFill>
            </a:endParaRPr>
          </a:p>
          <a:p>
            <a:pPr>
              <a:spcBef>
                <a:spcPts val="1200"/>
              </a:spcBef>
            </a:pPr>
            <a:r>
              <a:rPr lang="ru-RU" sz="2400" b="1" dirty="0">
                <a:solidFill>
                  <a:schemeClr val="accent2">
                    <a:lumMod val="50000"/>
                  </a:schemeClr>
                </a:solidFill>
              </a:rPr>
              <a:t>Контакты ответственного лица </a:t>
            </a:r>
            <a:r>
              <a:rPr lang="ru-RU" sz="2400" dirty="0">
                <a:solidFill>
                  <a:schemeClr val="accent2">
                    <a:lumMod val="50000"/>
                  </a:schemeClr>
                </a:solidFill>
              </a:rPr>
              <a:t>– </a:t>
            </a:r>
            <a:r>
              <a:rPr lang="ru-RU" sz="2400" i="1" dirty="0">
                <a:solidFill>
                  <a:schemeClr val="accent2">
                    <a:lumMod val="50000"/>
                  </a:schemeClr>
                </a:solidFill>
              </a:rPr>
              <a:t>Воротников Александр Павлович, ведущий специалист, </a:t>
            </a:r>
            <a:r>
              <a:rPr lang="en-US" sz="2400" i="1" dirty="0">
                <a:solidFill>
                  <a:schemeClr val="accent2">
                    <a:lumMod val="50000"/>
                  </a:schemeClr>
                </a:solidFill>
                <a:hlinkClick r:id="rId2"/>
              </a:rPr>
              <a:t>adeliyd@mail.ru</a:t>
            </a:r>
            <a:r>
              <a:rPr lang="ru-RU" sz="2400" i="1" dirty="0">
                <a:solidFill>
                  <a:schemeClr val="accent2">
                    <a:lumMod val="50000"/>
                  </a:schemeClr>
                </a:solidFill>
              </a:rPr>
              <a:t>, </a:t>
            </a:r>
            <a:br>
              <a:rPr lang="ru-RU" sz="2400" i="1" dirty="0">
                <a:solidFill>
                  <a:schemeClr val="accent2">
                    <a:lumMod val="50000"/>
                  </a:schemeClr>
                </a:solidFill>
              </a:rPr>
            </a:br>
            <a:r>
              <a:rPr lang="ru-RU" sz="2400" i="1" dirty="0">
                <a:solidFill>
                  <a:schemeClr val="accent2">
                    <a:lumMod val="50000"/>
                  </a:schemeClr>
                </a:solidFill>
              </a:rPr>
              <a:t>8 (904) 221-90-29</a:t>
            </a:r>
          </a:p>
          <a:p>
            <a:pPr>
              <a:spcBef>
                <a:spcPts val="1200"/>
              </a:spcBef>
            </a:pPr>
            <a:r>
              <a:rPr lang="ru-RU" sz="2400" b="1" dirty="0">
                <a:solidFill>
                  <a:srgbClr val="C0504D">
                    <a:lumMod val="50000"/>
                  </a:srgbClr>
                </a:solidFill>
              </a:rPr>
              <a:t>Информация о поддержке - </a:t>
            </a:r>
            <a:r>
              <a:rPr lang="ru-RU" sz="2400" i="1" dirty="0">
                <a:solidFill>
                  <a:srgbClr val="C0504D">
                    <a:lumMod val="50000"/>
                  </a:srgbClr>
                </a:solidFill>
              </a:rPr>
              <a:t>сайт </a:t>
            </a:r>
            <a:r>
              <a:rPr lang="ru-RU" sz="2400" i="1" dirty="0">
                <a:solidFill>
                  <a:srgbClr val="C0504D">
                    <a:lumMod val="50000"/>
                  </a:srgbClr>
                </a:solidFill>
                <a:hlinkClick r:id="rId3"/>
              </a:rPr>
              <a:t>мойбизнес11.рф</a:t>
            </a:r>
            <a:endParaRPr lang="ru-RU" sz="2400" i="1" dirty="0">
              <a:solidFill>
                <a:srgbClr val="C0504D">
                  <a:lumMod val="50000"/>
                </a:srgbClr>
              </a:solidFill>
            </a:endParaRPr>
          </a:p>
        </p:txBody>
      </p:sp>
    </p:spTree>
    <p:extLst>
      <p:ext uri="{BB962C8B-B14F-4D97-AF65-F5344CB8AC3E}">
        <p14:creationId xmlns:p14="http://schemas.microsoft.com/office/powerpoint/2010/main" xmlns="" val="818164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object 3"/>
          <p:cNvSpPr/>
          <p:nvPr/>
        </p:nvSpPr>
        <p:spPr>
          <a:xfrm>
            <a:off x="15821236" y="7286242"/>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22"/>
          <p:cNvSpPr/>
          <p:nvPr/>
        </p:nvSpPr>
        <p:spPr>
          <a:xfrm>
            <a:off x="2023427" y="574806"/>
            <a:ext cx="1499870"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23"/>
          <p:cNvSpPr txBox="1">
            <a:spLocks/>
          </p:cNvSpPr>
          <p:nvPr/>
        </p:nvSpPr>
        <p:spPr>
          <a:xfrm>
            <a:off x="2023427" y="1133475"/>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МФЦ для бизнеса</a:t>
            </a:r>
          </a:p>
        </p:txBody>
      </p:sp>
      <p:sp>
        <p:nvSpPr>
          <p:cNvPr id="19" name="object 24"/>
          <p:cNvSpPr txBox="1"/>
          <p:nvPr/>
        </p:nvSpPr>
        <p:spPr>
          <a:xfrm>
            <a:off x="1963639" y="1740950"/>
            <a:ext cx="16205981" cy="628376"/>
          </a:xfrm>
          <a:prstGeom prst="rect">
            <a:avLst/>
          </a:prstGeom>
        </p:spPr>
        <p:txBody>
          <a:bodyPr vert="horz" wrap="square" lIns="0" tIns="12699" rIns="0" bIns="0" rtlCol="0">
            <a:spAutoFit/>
          </a:bodyPr>
          <a:lstStyle/>
          <a:p>
            <a:pPr marL="12065" marR="7261" defTabSz="914371">
              <a:spcBef>
                <a:spcPts val="1501"/>
              </a:spcBef>
              <a:buClr>
                <a:srgbClr val="EF5237"/>
              </a:buClr>
              <a:tabLst>
                <a:tab pos="347969" algn="l"/>
                <a:tab pos="349239" algn="l"/>
              </a:tabLst>
            </a:pPr>
            <a:r>
              <a:rPr lang="ru-RU" sz="4000" b="1" spc="-175" dirty="0">
                <a:solidFill>
                  <a:srgbClr val="4C1913"/>
                </a:solidFill>
                <a:ea typeface="+mj-ea"/>
                <a:cs typeface="Trebuchet MS"/>
              </a:rPr>
              <a:t>КОМПЛЕКСНАЯ УСЛУГА «ОТКРЫТИЕ СВОЕГО ДЕЛА»</a:t>
            </a:r>
          </a:p>
        </p:txBody>
      </p:sp>
      <p:sp>
        <p:nvSpPr>
          <p:cNvPr id="21" name="object 24"/>
          <p:cNvSpPr txBox="1"/>
          <p:nvPr/>
        </p:nvSpPr>
        <p:spPr>
          <a:xfrm>
            <a:off x="2023427" y="2809875"/>
            <a:ext cx="16566745" cy="5429691"/>
          </a:xfrm>
          <a:prstGeom prst="rect">
            <a:avLst/>
          </a:prstGeom>
        </p:spPr>
        <p:txBody>
          <a:bodyPr vert="horz" wrap="square" lIns="0" tIns="12699" rIns="0" bIns="0" rtlCol="0">
            <a:spAutoFit/>
          </a:bodyPr>
          <a:lstStyle/>
          <a:p>
            <a:pPr>
              <a:spcBef>
                <a:spcPts val="1200"/>
              </a:spcBef>
            </a:pPr>
            <a:r>
              <a:rPr lang="ru-RU" sz="2400" b="1" dirty="0">
                <a:solidFill>
                  <a:schemeClr val="accent2">
                    <a:lumMod val="50000"/>
                  </a:schemeClr>
                </a:solidFill>
              </a:rPr>
              <a:t>Получатели услуги </a:t>
            </a:r>
            <a:r>
              <a:rPr lang="ru-RU" sz="2400" dirty="0">
                <a:solidFill>
                  <a:schemeClr val="accent2">
                    <a:lumMod val="50000"/>
                  </a:schemeClr>
                </a:solidFill>
              </a:rPr>
              <a:t>– </a:t>
            </a:r>
            <a:r>
              <a:rPr lang="ru-RU" sz="2400" i="1" dirty="0">
                <a:solidFill>
                  <a:schemeClr val="accent2">
                    <a:lumMod val="50000"/>
                  </a:schemeClr>
                </a:solidFill>
              </a:rPr>
              <a:t>физические лица </a:t>
            </a:r>
          </a:p>
          <a:p>
            <a:pPr>
              <a:spcBef>
                <a:spcPts val="1200"/>
              </a:spcBef>
            </a:pPr>
            <a:r>
              <a:rPr lang="ru-RU" sz="2400" b="1" dirty="0">
                <a:solidFill>
                  <a:schemeClr val="accent2">
                    <a:lumMod val="50000"/>
                  </a:schemeClr>
                </a:solidFill>
              </a:rPr>
              <a:t>Условия получения поддержки – </a:t>
            </a:r>
            <a:r>
              <a:rPr lang="ru-RU" sz="2400" i="1" dirty="0">
                <a:solidFill>
                  <a:schemeClr val="accent2">
                    <a:lumMod val="50000"/>
                  </a:schemeClr>
                </a:solidFill>
              </a:rPr>
              <a:t>подача заявления </a:t>
            </a:r>
          </a:p>
          <a:p>
            <a:pPr>
              <a:spcBef>
                <a:spcPts val="1200"/>
              </a:spcBef>
            </a:pPr>
            <a:r>
              <a:rPr lang="ru-RU" sz="2400" b="1" dirty="0">
                <a:solidFill>
                  <a:schemeClr val="accent2">
                    <a:lumMod val="50000"/>
                  </a:schemeClr>
                </a:solidFill>
              </a:rPr>
              <a:t>Виды услуг:</a:t>
            </a:r>
          </a:p>
          <a:p>
            <a:pPr marL="342900" indent="-342900">
              <a:buFont typeface="Arial" panose="020B0604020202020204" pitchFamily="34" charset="0"/>
              <a:buChar char="•"/>
            </a:pPr>
            <a:r>
              <a:rPr lang="ru-RU" sz="2400" i="1" dirty="0">
                <a:solidFill>
                  <a:schemeClr val="accent2">
                    <a:lumMod val="50000"/>
                  </a:schemeClr>
                </a:solidFill>
              </a:rPr>
              <a:t>государственная регистрация ЮЛ, ФЛ в качестве ИП и КФХ</a:t>
            </a:r>
            <a:endParaRPr lang="ru-RU" sz="2400" b="1" dirty="0">
              <a:solidFill>
                <a:schemeClr val="accent2">
                  <a:lumMod val="50000"/>
                </a:schemeClr>
              </a:solidFill>
            </a:endParaRPr>
          </a:p>
          <a:p>
            <a:pPr marL="342900" indent="-342900">
              <a:buFont typeface="Arial" panose="020B0604020202020204" pitchFamily="34" charset="0"/>
              <a:buChar char="•"/>
            </a:pPr>
            <a:r>
              <a:rPr lang="ru-RU" sz="2400" i="1" dirty="0">
                <a:solidFill>
                  <a:schemeClr val="accent2">
                    <a:lumMod val="50000"/>
                  </a:schemeClr>
                </a:solidFill>
              </a:rPr>
              <a:t>подбор ОКВЭД (</a:t>
            </a:r>
            <a:r>
              <a:rPr lang="ru-RU" sz="2400" i="1" dirty="0" err="1">
                <a:solidFill>
                  <a:schemeClr val="accent2">
                    <a:lumMod val="50000"/>
                  </a:schemeClr>
                </a:solidFill>
              </a:rPr>
              <a:t>ИП,ЮЛ,Самозанятый</a:t>
            </a:r>
            <a:r>
              <a:rPr lang="ru-RU" sz="2400" i="1" dirty="0">
                <a:solidFill>
                  <a:schemeClr val="accent2">
                    <a:lumMod val="50000"/>
                  </a:schemeClr>
                </a:solidFill>
              </a:rPr>
              <a:t>)</a:t>
            </a:r>
          </a:p>
          <a:p>
            <a:pPr marL="342900" indent="-342900">
              <a:buFont typeface="Arial" panose="020B0604020202020204" pitchFamily="34" charset="0"/>
              <a:buChar char="•"/>
            </a:pPr>
            <a:r>
              <a:rPr lang="ru-RU" sz="2400" i="1" dirty="0">
                <a:solidFill>
                  <a:schemeClr val="accent2">
                    <a:lumMod val="50000"/>
                  </a:schemeClr>
                </a:solidFill>
              </a:rPr>
              <a:t>проект устава (ЮЛ)</a:t>
            </a:r>
          </a:p>
          <a:p>
            <a:pPr marL="342900" indent="-342900">
              <a:buFont typeface="Arial" panose="020B0604020202020204" pitchFamily="34" charset="0"/>
              <a:buChar char="•"/>
            </a:pPr>
            <a:r>
              <a:rPr lang="ru-RU" sz="2400" i="1" dirty="0">
                <a:solidFill>
                  <a:schemeClr val="accent2">
                    <a:lumMod val="50000"/>
                  </a:schemeClr>
                </a:solidFill>
              </a:rPr>
              <a:t>подбор франшизы (для дальнейшего её приобретения)</a:t>
            </a:r>
          </a:p>
          <a:p>
            <a:pPr marL="342900" indent="-342900">
              <a:buFont typeface="Arial" panose="020B0604020202020204" pitchFamily="34" charset="0"/>
              <a:buChar char="•"/>
            </a:pPr>
            <a:r>
              <a:rPr lang="ru-RU" sz="2400" i="1" dirty="0">
                <a:solidFill>
                  <a:schemeClr val="accent2">
                    <a:lumMod val="50000"/>
                  </a:schemeClr>
                </a:solidFill>
              </a:rPr>
              <a:t>помощь в регистрации в приложении «мой налог»</a:t>
            </a:r>
          </a:p>
          <a:p>
            <a:pPr marL="342900" indent="-342900">
              <a:buFont typeface="Arial" panose="020B0604020202020204" pitchFamily="34" charset="0"/>
              <a:buChar char="•"/>
            </a:pPr>
            <a:r>
              <a:rPr lang="ru-RU" sz="2400" i="1" dirty="0">
                <a:solidFill>
                  <a:schemeClr val="accent2">
                    <a:lumMod val="50000"/>
                  </a:schemeClr>
                </a:solidFill>
              </a:rPr>
              <a:t>открытие расчетного счета в одном из банков-партнеров (ПАО Сбербанк, ВТБ Банк ПАО, АО «Райффайзенбанк», </a:t>
            </a:r>
            <a:br>
              <a:rPr lang="ru-RU" sz="2400" i="1" dirty="0">
                <a:solidFill>
                  <a:schemeClr val="accent2">
                    <a:lumMod val="50000"/>
                  </a:schemeClr>
                </a:solidFill>
              </a:rPr>
            </a:br>
            <a:r>
              <a:rPr lang="ru-RU" sz="2400" i="1" dirty="0">
                <a:solidFill>
                  <a:schemeClr val="accent2">
                    <a:lumMod val="50000"/>
                  </a:schemeClr>
                </a:solidFill>
              </a:rPr>
              <a:t>АО «</a:t>
            </a:r>
            <a:r>
              <a:rPr lang="ru-RU" sz="2400" i="1" dirty="0" err="1">
                <a:solidFill>
                  <a:schemeClr val="accent2">
                    <a:lumMod val="50000"/>
                  </a:schemeClr>
                </a:solidFill>
              </a:rPr>
              <a:t>Россельхозбанк</a:t>
            </a:r>
            <a:r>
              <a:rPr lang="ru-RU" sz="2400" i="1" dirty="0">
                <a:solidFill>
                  <a:schemeClr val="accent2">
                    <a:lumMod val="50000"/>
                  </a:schemeClr>
                </a:solidFill>
              </a:rPr>
              <a:t>»)</a:t>
            </a:r>
          </a:p>
          <a:p>
            <a:pPr>
              <a:spcBef>
                <a:spcPts val="1200"/>
              </a:spcBef>
            </a:pPr>
            <a:r>
              <a:rPr lang="ru-RU" sz="2400" b="1" dirty="0">
                <a:solidFill>
                  <a:schemeClr val="accent2">
                    <a:lumMod val="50000"/>
                  </a:schemeClr>
                </a:solidFill>
              </a:rPr>
              <a:t>Контакты ответственного лица </a:t>
            </a:r>
            <a:r>
              <a:rPr lang="ru-RU" sz="2400" dirty="0">
                <a:solidFill>
                  <a:schemeClr val="accent2">
                    <a:lumMod val="50000"/>
                  </a:schemeClr>
                </a:solidFill>
              </a:rPr>
              <a:t>– </a:t>
            </a:r>
            <a:r>
              <a:rPr lang="ru-RU" sz="2400" i="1" dirty="0">
                <a:solidFill>
                  <a:schemeClr val="accent2">
                    <a:lumMod val="50000"/>
                  </a:schemeClr>
                </a:solidFill>
              </a:rPr>
              <a:t>Коша Татьяна Александровна, заведующий сектором</a:t>
            </a:r>
            <a:r>
              <a:rPr lang="ru-RU" sz="2400" i="1" u="sng" dirty="0"/>
              <a:t>, </a:t>
            </a:r>
            <a:r>
              <a:rPr lang="ru-RU" sz="2400" i="1" u="sng" dirty="0">
                <a:hlinkClick r:id="rId3"/>
              </a:rPr>
              <a:t>t.a.kosha@mydocuments11.ru</a:t>
            </a:r>
            <a:r>
              <a:rPr lang="ru-RU" sz="2400" i="1" dirty="0">
                <a:solidFill>
                  <a:schemeClr val="accent2">
                    <a:lumMod val="50000"/>
                  </a:schemeClr>
                </a:solidFill>
              </a:rPr>
              <a:t>, </a:t>
            </a:r>
            <a:br>
              <a:rPr lang="ru-RU" sz="2400" i="1" dirty="0">
                <a:solidFill>
                  <a:schemeClr val="accent2">
                    <a:lumMod val="50000"/>
                  </a:schemeClr>
                </a:solidFill>
              </a:rPr>
            </a:br>
            <a:r>
              <a:rPr lang="ru-RU" sz="2400" i="1" dirty="0">
                <a:solidFill>
                  <a:schemeClr val="accent2">
                    <a:lumMod val="50000"/>
                  </a:schemeClr>
                </a:solidFill>
              </a:rPr>
              <a:t>8 (8212) 301-501 (доб. 550)</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en-US" sz="2400" i="1" dirty="0">
                <a:solidFill>
                  <a:schemeClr val="accent2">
                    <a:lumMod val="50000"/>
                  </a:schemeClr>
                </a:solidFill>
                <a:hlinkClick r:id="rId4"/>
              </a:rPr>
              <a:t>http://www.mydocuments11.ru/pages/mfts_dlya_biznesa</a:t>
            </a:r>
            <a:r>
              <a:rPr lang="ru-RU" sz="2400" i="1" dirty="0">
                <a:solidFill>
                  <a:schemeClr val="accent2">
                    <a:lumMod val="50000"/>
                  </a:schemeClr>
                </a:solidFill>
              </a:rPr>
              <a:t> </a:t>
            </a:r>
          </a:p>
        </p:txBody>
      </p:sp>
      <p:sp>
        <p:nvSpPr>
          <p:cNvPr id="2" name="Номер слайда 1"/>
          <p:cNvSpPr>
            <a:spLocks noGrp="1"/>
          </p:cNvSpPr>
          <p:nvPr>
            <p:ph type="sldNum" sz="quarter" idx="7"/>
          </p:nvPr>
        </p:nvSpPr>
        <p:spPr/>
        <p:txBody>
          <a:bodyPr/>
          <a:lstStyle/>
          <a:p>
            <a:fld id="{B6F15528-21DE-4FAA-801E-634DDDAF4B2B}" type="slidenum">
              <a:rPr lang="ru-RU" smtClean="0"/>
              <a:pPr/>
              <a:t>13</a:t>
            </a:fld>
            <a:endParaRPr lang="ru-RU"/>
          </a:p>
        </p:txBody>
      </p:sp>
    </p:spTree>
    <p:extLst>
      <p:ext uri="{BB962C8B-B14F-4D97-AF65-F5344CB8AC3E}">
        <p14:creationId xmlns:p14="http://schemas.microsoft.com/office/powerpoint/2010/main" xmlns="" val="17898071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6" y="7286242"/>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22"/>
          <p:cNvSpPr/>
          <p:nvPr/>
        </p:nvSpPr>
        <p:spPr>
          <a:xfrm>
            <a:off x="2023427" y="574806"/>
            <a:ext cx="1499870"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23"/>
          <p:cNvSpPr txBox="1">
            <a:spLocks/>
          </p:cNvSpPr>
          <p:nvPr/>
        </p:nvSpPr>
        <p:spPr>
          <a:xfrm>
            <a:off x="2023427" y="1057275"/>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МФЦ для бизнеса</a:t>
            </a:r>
          </a:p>
        </p:txBody>
      </p:sp>
      <p:sp>
        <p:nvSpPr>
          <p:cNvPr id="19" name="object 24"/>
          <p:cNvSpPr txBox="1"/>
          <p:nvPr/>
        </p:nvSpPr>
        <p:spPr>
          <a:xfrm>
            <a:off x="2031310" y="1664750"/>
            <a:ext cx="16205981" cy="628376"/>
          </a:xfrm>
          <a:prstGeom prst="rect">
            <a:avLst/>
          </a:prstGeom>
        </p:spPr>
        <p:txBody>
          <a:bodyPr vert="horz" wrap="square" lIns="0" tIns="12699" rIns="0" bIns="0" rtlCol="0">
            <a:spAutoFit/>
          </a:bodyPr>
          <a:lstStyle/>
          <a:p>
            <a:pPr marL="12065" marR="7261" defTabSz="914371">
              <a:spcBef>
                <a:spcPts val="1501"/>
              </a:spcBef>
              <a:buClr>
                <a:srgbClr val="EF5237"/>
              </a:buClr>
              <a:tabLst>
                <a:tab pos="347969" algn="l"/>
                <a:tab pos="349239" algn="l"/>
              </a:tabLst>
            </a:pPr>
            <a:r>
              <a:rPr lang="ru-RU" sz="4000" b="1" dirty="0">
                <a:solidFill>
                  <a:schemeClr val="accent2">
                    <a:lumMod val="50000"/>
                  </a:schemeClr>
                </a:solidFill>
              </a:rPr>
              <a:t>УСЛУГА АО КОРПОРАЦИЯ МСП «ОТКРЫТИЕ СВОЕГО ДЕЛА»  </a:t>
            </a:r>
          </a:p>
        </p:txBody>
      </p:sp>
      <p:sp>
        <p:nvSpPr>
          <p:cNvPr id="21" name="object 24"/>
          <p:cNvSpPr txBox="1"/>
          <p:nvPr/>
        </p:nvSpPr>
        <p:spPr>
          <a:xfrm>
            <a:off x="2031311" y="2826133"/>
            <a:ext cx="14808890" cy="5952911"/>
          </a:xfrm>
          <a:prstGeom prst="rect">
            <a:avLst/>
          </a:prstGeom>
        </p:spPr>
        <p:txBody>
          <a:bodyPr vert="horz" wrap="square" lIns="0" tIns="12699" rIns="0" bIns="0" rtlCol="0">
            <a:spAutoFit/>
          </a:bodyPr>
          <a:lstStyle/>
          <a:p>
            <a:pPr>
              <a:spcBef>
                <a:spcPts val="1200"/>
              </a:spcBef>
            </a:pPr>
            <a:r>
              <a:rPr lang="ru-RU" sz="2400" b="1" dirty="0">
                <a:solidFill>
                  <a:schemeClr val="accent2">
                    <a:lumMod val="50000"/>
                  </a:schemeClr>
                </a:solidFill>
              </a:rPr>
              <a:t>Получатели поддержки </a:t>
            </a:r>
            <a:r>
              <a:rPr lang="ru-RU" sz="2400" dirty="0">
                <a:solidFill>
                  <a:schemeClr val="accent2">
                    <a:lumMod val="50000"/>
                  </a:schemeClr>
                </a:solidFill>
              </a:rPr>
              <a:t>– </a:t>
            </a:r>
            <a:r>
              <a:rPr lang="ru-RU" sz="2400" i="1" dirty="0">
                <a:solidFill>
                  <a:schemeClr val="accent2">
                    <a:lumMod val="50000"/>
                  </a:schemeClr>
                </a:solidFill>
              </a:rPr>
              <a:t>субъекты МСП</a:t>
            </a:r>
          </a:p>
          <a:p>
            <a:pPr>
              <a:spcBef>
                <a:spcPts val="1200"/>
              </a:spcBef>
            </a:pPr>
            <a:r>
              <a:rPr lang="ru-RU" sz="2400" b="1" dirty="0">
                <a:solidFill>
                  <a:schemeClr val="accent2">
                    <a:lumMod val="50000"/>
                  </a:schemeClr>
                </a:solidFill>
              </a:rPr>
              <a:t>Условия получения поддержки – </a:t>
            </a:r>
            <a:r>
              <a:rPr lang="ru-RU" sz="2400" i="1" dirty="0">
                <a:solidFill>
                  <a:schemeClr val="accent2">
                    <a:lumMod val="50000"/>
                  </a:schemeClr>
                </a:solidFill>
              </a:rPr>
              <a:t>подача заявления </a:t>
            </a:r>
          </a:p>
          <a:p>
            <a:pPr>
              <a:spcBef>
                <a:spcPts val="1200"/>
              </a:spcBef>
            </a:pPr>
            <a:r>
              <a:rPr lang="ru-RU" sz="2400" b="1" dirty="0">
                <a:solidFill>
                  <a:schemeClr val="accent2">
                    <a:lumMod val="50000"/>
                  </a:schemeClr>
                </a:solidFill>
              </a:rPr>
              <a:t>Виды услуг:</a:t>
            </a:r>
          </a:p>
          <a:p>
            <a:pPr marL="342900" indent="-342900">
              <a:buFont typeface="Arial" panose="020B0604020202020204" pitchFamily="34" charset="0"/>
              <a:buChar char="•"/>
            </a:pPr>
            <a:r>
              <a:rPr lang="ru-RU" sz="2400" dirty="0">
                <a:solidFill>
                  <a:schemeClr val="accent2">
                    <a:lumMod val="50000"/>
                  </a:schemeClr>
                </a:solidFill>
              </a:rPr>
              <a:t>р</a:t>
            </a:r>
            <a:r>
              <a:rPr lang="ru-RU" sz="2400" i="1" dirty="0">
                <a:solidFill>
                  <a:schemeClr val="accent2">
                    <a:lumMod val="50000"/>
                  </a:schemeClr>
                </a:solidFill>
              </a:rPr>
              <a:t>егистрация на портале Бизнес-Навигатора</a:t>
            </a:r>
          </a:p>
          <a:p>
            <a:pPr marL="342900" indent="-342900">
              <a:buFont typeface="Arial" panose="020B0604020202020204" pitchFamily="34" charset="0"/>
              <a:buChar char="•"/>
            </a:pPr>
            <a:r>
              <a:rPr lang="ru-RU" sz="2400" i="1" dirty="0">
                <a:solidFill>
                  <a:schemeClr val="accent2">
                    <a:lumMod val="50000"/>
                  </a:schemeClr>
                </a:solidFill>
              </a:rPr>
              <a:t>получение информации о тренингах, предоставляемых АО «Корпорация МСП»</a:t>
            </a:r>
          </a:p>
          <a:p>
            <a:pPr marL="342900" indent="-342900">
              <a:buFont typeface="Arial" panose="020B0604020202020204" pitchFamily="34" charset="0"/>
              <a:buChar char="•"/>
            </a:pPr>
            <a:r>
              <a:rPr lang="ru-RU" sz="2400" i="1" dirty="0">
                <a:solidFill>
                  <a:schemeClr val="accent2">
                    <a:lumMod val="50000"/>
                  </a:schemeClr>
                </a:solidFill>
              </a:rPr>
              <a:t>предоставление информации об организациях поддержки субъектов МСП, о мерах и условиях поддержки </a:t>
            </a:r>
          </a:p>
          <a:p>
            <a:pPr marL="342900" indent="-342900">
              <a:buFont typeface="Arial" panose="020B0604020202020204" pitchFamily="34" charset="0"/>
              <a:buChar char="•"/>
            </a:pPr>
            <a:r>
              <a:rPr lang="ru-RU" sz="2400" i="1" dirty="0">
                <a:solidFill>
                  <a:schemeClr val="accent2">
                    <a:lumMod val="50000"/>
                  </a:schemeClr>
                </a:solidFill>
              </a:rPr>
              <a:t>предоставление информации об объемах и номенклатуре закупок конкретных и отдельных заказчиков в соответствии с Федеральным законом №223-ФЗ </a:t>
            </a:r>
          </a:p>
          <a:p>
            <a:pPr marL="342900" indent="-342900">
              <a:buFont typeface="Arial" panose="020B0604020202020204" pitchFamily="34" charset="0"/>
              <a:buChar char="•"/>
            </a:pPr>
            <a:r>
              <a:rPr lang="ru-RU" sz="2400" i="1" dirty="0">
                <a:solidFill>
                  <a:schemeClr val="accent2">
                    <a:lumMod val="50000"/>
                  </a:schemeClr>
                </a:solidFill>
              </a:rPr>
              <a:t>предоставление информации об имуществе, включенном в перечни государственного и муниципального имущества</a:t>
            </a:r>
          </a:p>
          <a:p>
            <a:pPr>
              <a:spcBef>
                <a:spcPts val="1200"/>
              </a:spcBef>
            </a:pPr>
            <a:r>
              <a:rPr lang="ru-RU" sz="2400" b="1" dirty="0">
                <a:solidFill>
                  <a:schemeClr val="accent2">
                    <a:lumMod val="50000"/>
                  </a:schemeClr>
                </a:solidFill>
              </a:rPr>
              <a:t>Контакты ответственного лица </a:t>
            </a:r>
            <a:r>
              <a:rPr lang="ru-RU" sz="2400" dirty="0">
                <a:solidFill>
                  <a:schemeClr val="accent2">
                    <a:lumMod val="50000"/>
                  </a:schemeClr>
                </a:solidFill>
              </a:rPr>
              <a:t>– </a:t>
            </a:r>
            <a:r>
              <a:rPr lang="ru-RU" sz="2400" i="1" dirty="0">
                <a:solidFill>
                  <a:schemeClr val="accent2">
                    <a:lumMod val="50000"/>
                  </a:schemeClr>
                </a:solidFill>
              </a:rPr>
              <a:t>зав. сектором  Коша Татьяна Александровна, </a:t>
            </a:r>
            <a:r>
              <a:rPr lang="ru-RU" sz="2400" i="1" dirty="0">
                <a:solidFill>
                  <a:schemeClr val="accent2">
                    <a:lumMod val="50000"/>
                  </a:schemeClr>
                </a:solidFill>
                <a:hlinkClick r:id="rId2"/>
              </a:rPr>
              <a:t>t.a.kosha@mydocuments11.ru</a:t>
            </a:r>
            <a:r>
              <a:rPr lang="ru-RU" sz="2400" i="1" dirty="0">
                <a:solidFill>
                  <a:schemeClr val="accent2">
                    <a:lumMod val="50000"/>
                  </a:schemeClr>
                </a:solidFill>
              </a:rPr>
              <a:t>, </a:t>
            </a:r>
            <a:br>
              <a:rPr lang="ru-RU" sz="2400" i="1" dirty="0">
                <a:solidFill>
                  <a:schemeClr val="accent2">
                    <a:lumMod val="50000"/>
                  </a:schemeClr>
                </a:solidFill>
              </a:rPr>
            </a:br>
            <a:r>
              <a:rPr lang="ru-RU" sz="2400" i="1" dirty="0">
                <a:solidFill>
                  <a:schemeClr val="accent2">
                    <a:lumMod val="50000"/>
                  </a:schemeClr>
                </a:solidFill>
              </a:rPr>
              <a:t>8 (8212) 301-501 (доб. 550)</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a:t>
            </a:r>
            <a:r>
              <a:rPr lang="ru-RU" sz="2400" b="1" dirty="0">
                <a:solidFill>
                  <a:schemeClr val="accent2">
                    <a:lumMod val="50000"/>
                  </a:schemeClr>
                </a:solidFill>
              </a:rPr>
              <a:t> </a:t>
            </a:r>
            <a:r>
              <a:rPr lang="en-US" sz="2400" i="1" dirty="0">
                <a:solidFill>
                  <a:schemeClr val="accent2">
                    <a:lumMod val="50000"/>
                  </a:schemeClr>
                </a:solidFill>
                <a:hlinkClick r:id="rId3"/>
              </a:rPr>
              <a:t>http://www.mydocuments11.ru/pages/mfts_dlya_biznesa</a:t>
            </a:r>
            <a:r>
              <a:rPr lang="ru-RU" sz="2400" i="1" dirty="0">
                <a:solidFill>
                  <a:schemeClr val="accent2">
                    <a:lumMod val="50000"/>
                  </a:schemeClr>
                </a:solidFill>
              </a:rPr>
              <a:t> </a:t>
            </a:r>
          </a:p>
          <a:p>
            <a:endParaRPr lang="ru-RU" sz="2400" i="1" dirty="0">
              <a:solidFill>
                <a:schemeClr val="accent2">
                  <a:lumMod val="50000"/>
                </a:schemeClr>
              </a:solidFill>
            </a:endParaRPr>
          </a:p>
        </p:txBody>
      </p:sp>
      <p:sp>
        <p:nvSpPr>
          <p:cNvPr id="2" name="Номер слайда 1"/>
          <p:cNvSpPr>
            <a:spLocks noGrp="1"/>
          </p:cNvSpPr>
          <p:nvPr>
            <p:ph type="sldNum" sz="quarter" idx="7"/>
          </p:nvPr>
        </p:nvSpPr>
        <p:spPr/>
        <p:txBody>
          <a:bodyPr/>
          <a:lstStyle/>
          <a:p>
            <a:fld id="{B6F15528-21DE-4FAA-801E-634DDDAF4B2B}" type="slidenum">
              <a:rPr lang="ru-RU" smtClean="0"/>
              <a:pPr/>
              <a:t>14</a:t>
            </a:fld>
            <a:endParaRPr lang="ru-RU"/>
          </a:p>
        </p:txBody>
      </p:sp>
    </p:spTree>
    <p:extLst>
      <p:ext uri="{BB962C8B-B14F-4D97-AF65-F5344CB8AC3E}">
        <p14:creationId xmlns:p14="http://schemas.microsoft.com/office/powerpoint/2010/main" xmlns="" val="24031518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6" y="7286242"/>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22"/>
          <p:cNvSpPr/>
          <p:nvPr/>
        </p:nvSpPr>
        <p:spPr>
          <a:xfrm>
            <a:off x="2023427" y="574806"/>
            <a:ext cx="1499870"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23"/>
          <p:cNvSpPr txBox="1">
            <a:spLocks/>
          </p:cNvSpPr>
          <p:nvPr/>
        </p:nvSpPr>
        <p:spPr>
          <a:xfrm>
            <a:off x="2023427" y="1057275"/>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МФЦ для бизнеса</a:t>
            </a:r>
          </a:p>
        </p:txBody>
      </p:sp>
      <p:sp>
        <p:nvSpPr>
          <p:cNvPr id="19" name="object 24"/>
          <p:cNvSpPr txBox="1"/>
          <p:nvPr/>
        </p:nvSpPr>
        <p:spPr>
          <a:xfrm>
            <a:off x="2031310" y="1664750"/>
            <a:ext cx="16205981" cy="628376"/>
          </a:xfrm>
          <a:prstGeom prst="rect">
            <a:avLst/>
          </a:prstGeom>
        </p:spPr>
        <p:txBody>
          <a:bodyPr vert="horz" wrap="square" lIns="0" tIns="12699" rIns="0" bIns="0" rtlCol="0">
            <a:spAutoFit/>
          </a:bodyPr>
          <a:lstStyle/>
          <a:p>
            <a:pPr marL="12065" marR="7261" defTabSz="914371">
              <a:spcBef>
                <a:spcPts val="1501"/>
              </a:spcBef>
              <a:buClr>
                <a:srgbClr val="EF5237"/>
              </a:buClr>
              <a:tabLst>
                <a:tab pos="347969" algn="l"/>
                <a:tab pos="349239" algn="l"/>
              </a:tabLst>
            </a:pPr>
            <a:r>
              <a:rPr lang="ru-RU" sz="4000" b="1" dirty="0">
                <a:solidFill>
                  <a:schemeClr val="accent2">
                    <a:lumMod val="50000"/>
                  </a:schemeClr>
                </a:solidFill>
              </a:rPr>
              <a:t>УСЛУГА ПО БУХГАЛТЕРСКОМУ СОПРОВОЖДЕНИЮ БИЗНЕСА </a:t>
            </a:r>
          </a:p>
        </p:txBody>
      </p:sp>
      <p:sp>
        <p:nvSpPr>
          <p:cNvPr id="21" name="object 24"/>
          <p:cNvSpPr txBox="1"/>
          <p:nvPr/>
        </p:nvSpPr>
        <p:spPr>
          <a:xfrm>
            <a:off x="2041861" y="2581275"/>
            <a:ext cx="16566745" cy="6691574"/>
          </a:xfrm>
          <a:prstGeom prst="rect">
            <a:avLst/>
          </a:prstGeom>
        </p:spPr>
        <p:txBody>
          <a:bodyPr vert="horz" wrap="square" lIns="0" tIns="12699" rIns="0" bIns="0" rtlCol="0">
            <a:spAutoFit/>
          </a:bodyPr>
          <a:lstStyle/>
          <a:p>
            <a:pPr>
              <a:spcBef>
                <a:spcPts val="1200"/>
              </a:spcBef>
            </a:pPr>
            <a:r>
              <a:rPr lang="ru-RU" sz="2400" b="1" dirty="0">
                <a:solidFill>
                  <a:schemeClr val="accent2">
                    <a:lumMod val="50000"/>
                  </a:schemeClr>
                </a:solidFill>
              </a:rPr>
              <a:t>Получатели поддержки </a:t>
            </a:r>
            <a:r>
              <a:rPr lang="ru-RU" sz="2400" dirty="0">
                <a:solidFill>
                  <a:schemeClr val="accent2">
                    <a:lumMod val="50000"/>
                  </a:schemeClr>
                </a:solidFill>
              </a:rPr>
              <a:t>– </a:t>
            </a:r>
            <a:r>
              <a:rPr lang="ru-RU" sz="2400" i="1" dirty="0">
                <a:solidFill>
                  <a:schemeClr val="accent2">
                    <a:lumMod val="50000"/>
                  </a:schemeClr>
                </a:solidFill>
              </a:rPr>
              <a:t>субъекты МСП</a:t>
            </a:r>
          </a:p>
          <a:p>
            <a:pPr>
              <a:spcBef>
                <a:spcPts val="1200"/>
              </a:spcBef>
            </a:pPr>
            <a:r>
              <a:rPr lang="ru-RU" sz="2400" b="1" dirty="0">
                <a:solidFill>
                  <a:schemeClr val="accent2">
                    <a:lumMod val="50000"/>
                  </a:schemeClr>
                </a:solidFill>
              </a:rPr>
              <a:t>Условия получения поддержки – </a:t>
            </a:r>
            <a:r>
              <a:rPr lang="ru-RU" sz="2400" i="1" dirty="0">
                <a:solidFill>
                  <a:schemeClr val="accent2">
                    <a:lumMod val="50000"/>
                  </a:schemeClr>
                </a:solidFill>
              </a:rPr>
              <a:t>подача заявления </a:t>
            </a:r>
          </a:p>
          <a:p>
            <a:pPr>
              <a:spcBef>
                <a:spcPts val="1200"/>
              </a:spcBef>
            </a:pPr>
            <a:r>
              <a:rPr lang="ru-RU" sz="2400" b="1" dirty="0">
                <a:solidFill>
                  <a:schemeClr val="accent2">
                    <a:lumMod val="50000"/>
                  </a:schemeClr>
                </a:solidFill>
              </a:rPr>
              <a:t>Стоимость услуги - </a:t>
            </a:r>
            <a:r>
              <a:rPr lang="ru-RU" sz="2400" i="1" dirty="0">
                <a:solidFill>
                  <a:schemeClr val="accent2">
                    <a:lumMod val="50000"/>
                  </a:schemeClr>
                </a:solidFill>
              </a:rPr>
              <a:t>от 1 000 руб. в месяц</a:t>
            </a:r>
          </a:p>
          <a:p>
            <a:pPr>
              <a:spcBef>
                <a:spcPts val="1200"/>
              </a:spcBef>
            </a:pPr>
            <a:r>
              <a:rPr lang="ru-RU" sz="2400" b="1" dirty="0">
                <a:solidFill>
                  <a:schemeClr val="accent2">
                    <a:lumMod val="50000"/>
                  </a:schemeClr>
                </a:solidFill>
              </a:rPr>
              <a:t>Виды услуг:</a:t>
            </a:r>
          </a:p>
          <a:p>
            <a:r>
              <a:rPr lang="ru-RU" sz="2400" dirty="0">
                <a:solidFill>
                  <a:schemeClr val="accent2">
                    <a:lumMod val="50000"/>
                  </a:schemeClr>
                </a:solidFill>
              </a:rPr>
              <a:t>•  </a:t>
            </a:r>
            <a:r>
              <a:rPr lang="ru-RU" sz="2400" i="1" dirty="0">
                <a:solidFill>
                  <a:schemeClr val="accent2">
                    <a:lumMod val="50000"/>
                  </a:schemeClr>
                </a:solidFill>
              </a:rPr>
              <a:t>учет расчетно-кассовых операций;</a:t>
            </a:r>
          </a:p>
          <a:p>
            <a:r>
              <a:rPr lang="ru-RU" sz="2400" i="1" dirty="0">
                <a:solidFill>
                  <a:schemeClr val="accent2">
                    <a:lumMod val="50000"/>
                  </a:schemeClr>
                </a:solidFill>
              </a:rPr>
              <a:t>• </a:t>
            </a:r>
            <a:r>
              <a:rPr lang="ru-RU" sz="2400" i="1" dirty="0">
                <a:solidFill>
                  <a:srgbClr val="4C1913"/>
                </a:solidFill>
              </a:rPr>
              <a:t>кадровый учёт и расчет заработной платы;</a:t>
            </a:r>
          </a:p>
          <a:p>
            <a:r>
              <a:rPr lang="ru-RU" sz="2400" i="1" dirty="0">
                <a:solidFill>
                  <a:schemeClr val="accent2">
                    <a:lumMod val="50000"/>
                  </a:schemeClr>
                </a:solidFill>
              </a:rPr>
              <a:t>• </a:t>
            </a:r>
            <a:r>
              <a:rPr lang="ru-RU" sz="2400" i="1" dirty="0">
                <a:solidFill>
                  <a:srgbClr val="4C1913"/>
                </a:solidFill>
              </a:rPr>
              <a:t>учёт с поставщиками и покупателями;</a:t>
            </a:r>
          </a:p>
          <a:p>
            <a:r>
              <a:rPr lang="ru-RU" sz="2400" i="1" dirty="0">
                <a:solidFill>
                  <a:schemeClr val="accent2">
                    <a:lumMod val="50000"/>
                  </a:schemeClr>
                </a:solidFill>
              </a:rPr>
              <a:t>• </a:t>
            </a:r>
            <a:r>
              <a:rPr lang="ru-RU" sz="2400" i="1" dirty="0">
                <a:solidFill>
                  <a:srgbClr val="4C1913"/>
                </a:solidFill>
              </a:rPr>
              <a:t>налоговый и имущественный учёт;</a:t>
            </a:r>
          </a:p>
          <a:p>
            <a:r>
              <a:rPr lang="ru-RU" sz="2400" i="1" dirty="0">
                <a:solidFill>
                  <a:schemeClr val="accent2">
                    <a:lumMod val="50000"/>
                  </a:schemeClr>
                </a:solidFill>
              </a:rPr>
              <a:t>• </a:t>
            </a:r>
            <a:r>
              <a:rPr lang="ru-RU" sz="2400" i="1" dirty="0">
                <a:solidFill>
                  <a:srgbClr val="4C1913"/>
                </a:solidFill>
              </a:rPr>
              <a:t>предоставление отчетности (ПФР, ФСС, ИФНС);</a:t>
            </a:r>
            <a:endParaRPr lang="ru-RU" sz="2400" i="1" dirty="0">
              <a:solidFill>
                <a:schemeClr val="accent2">
                  <a:lumMod val="50000"/>
                </a:schemeClr>
              </a:solidFill>
            </a:endParaRPr>
          </a:p>
          <a:p>
            <a:r>
              <a:rPr lang="ru-RU" sz="2400" i="1" dirty="0">
                <a:solidFill>
                  <a:schemeClr val="accent2">
                    <a:lumMod val="50000"/>
                  </a:schemeClr>
                </a:solidFill>
              </a:rPr>
              <a:t>• </a:t>
            </a:r>
            <a:r>
              <a:rPr lang="ru-RU" sz="2400" i="1" dirty="0">
                <a:solidFill>
                  <a:srgbClr val="4C1913"/>
                </a:solidFill>
              </a:rPr>
              <a:t>прочие услуги (контроль за правильностью оформления  первичных документов; консультирование </a:t>
            </a:r>
            <a:br>
              <a:rPr lang="ru-RU" sz="2400" i="1" dirty="0">
                <a:solidFill>
                  <a:srgbClr val="4C1913"/>
                </a:solidFill>
              </a:rPr>
            </a:br>
            <a:r>
              <a:rPr lang="ru-RU" sz="2400" i="1" dirty="0">
                <a:solidFill>
                  <a:srgbClr val="4C1913"/>
                </a:solidFill>
              </a:rPr>
              <a:t>по бухгалтерскому и     налоговому учёту; сопровождение налоговых, банковских проверок и проверок </a:t>
            </a:r>
            <a:br>
              <a:rPr lang="ru-RU" sz="2400" i="1" dirty="0">
                <a:solidFill>
                  <a:srgbClr val="4C1913"/>
                </a:solidFill>
              </a:rPr>
            </a:br>
            <a:r>
              <a:rPr lang="ru-RU" sz="2400" i="1" dirty="0">
                <a:solidFill>
                  <a:srgbClr val="4C1913"/>
                </a:solidFill>
              </a:rPr>
              <a:t>внебюджетных фондов; восстановление учёта прошлых лет; составление учётной политики; </a:t>
            </a:r>
            <a:br>
              <a:rPr lang="ru-RU" sz="2400" i="1" dirty="0">
                <a:solidFill>
                  <a:srgbClr val="4C1913"/>
                </a:solidFill>
              </a:rPr>
            </a:br>
            <a:r>
              <a:rPr lang="ru-RU" sz="2400" i="1" dirty="0">
                <a:solidFill>
                  <a:srgbClr val="4C1913"/>
                </a:solidFill>
              </a:rPr>
              <a:t>формирование архива документов по годам; ликвидация, реорганизация, добровольное банкротство).</a:t>
            </a:r>
            <a:endParaRPr lang="ru-RU" sz="2400" dirty="0">
              <a:solidFill>
                <a:schemeClr val="accent2">
                  <a:lumMod val="50000"/>
                </a:schemeClr>
              </a:solidFill>
            </a:endParaRPr>
          </a:p>
          <a:p>
            <a:pPr>
              <a:spcBef>
                <a:spcPts val="1200"/>
              </a:spcBef>
            </a:pPr>
            <a:r>
              <a:rPr lang="ru-RU" sz="2400" b="1" dirty="0">
                <a:solidFill>
                  <a:schemeClr val="accent2">
                    <a:lumMod val="50000"/>
                  </a:schemeClr>
                </a:solidFill>
              </a:rPr>
              <a:t>Контакты ответственного лица </a:t>
            </a:r>
            <a:r>
              <a:rPr lang="ru-RU" sz="2400" dirty="0">
                <a:solidFill>
                  <a:schemeClr val="accent2">
                    <a:lumMod val="50000"/>
                  </a:schemeClr>
                </a:solidFill>
              </a:rPr>
              <a:t>– </a:t>
            </a:r>
            <a:r>
              <a:rPr lang="ru-RU" sz="2400" i="1" dirty="0">
                <a:solidFill>
                  <a:schemeClr val="accent2">
                    <a:lumMod val="50000"/>
                  </a:schemeClr>
                </a:solidFill>
              </a:rPr>
              <a:t>зав. сектором  Коша Татьяна Александровна, </a:t>
            </a:r>
            <a:br>
              <a:rPr lang="ru-RU" sz="2400" i="1" dirty="0">
                <a:solidFill>
                  <a:schemeClr val="accent2">
                    <a:lumMod val="50000"/>
                  </a:schemeClr>
                </a:solidFill>
              </a:rPr>
            </a:br>
            <a:r>
              <a:rPr lang="ru-RU" sz="2400" i="1" dirty="0">
                <a:solidFill>
                  <a:schemeClr val="accent2">
                    <a:lumMod val="50000"/>
                  </a:schemeClr>
                </a:solidFill>
                <a:hlinkClick r:id="rId2"/>
              </a:rPr>
              <a:t>t.a.kosha@mydocuments11.ru</a:t>
            </a:r>
            <a:r>
              <a:rPr lang="ru-RU" sz="2400" i="1" dirty="0">
                <a:solidFill>
                  <a:schemeClr val="accent2">
                    <a:lumMod val="50000"/>
                  </a:schemeClr>
                </a:solidFill>
              </a:rPr>
              <a:t>, 8 (8212) 301-501 (доб. 550)</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a:t>
            </a:r>
            <a:r>
              <a:rPr lang="ru-RU" sz="2400" b="1" dirty="0">
                <a:solidFill>
                  <a:schemeClr val="accent2">
                    <a:lumMod val="50000"/>
                  </a:schemeClr>
                </a:solidFill>
              </a:rPr>
              <a:t> </a:t>
            </a:r>
            <a:r>
              <a:rPr lang="en-US" sz="2400" i="1" dirty="0">
                <a:solidFill>
                  <a:schemeClr val="accent2">
                    <a:lumMod val="50000"/>
                  </a:schemeClr>
                </a:solidFill>
                <a:hlinkClick r:id="rId3"/>
              </a:rPr>
              <a:t>http://www.mydocuments11.ru/pages/mfts_dlya_biznesa</a:t>
            </a:r>
            <a:endParaRPr lang="ru-RU" sz="2400" i="1" dirty="0">
              <a:solidFill>
                <a:schemeClr val="accent2">
                  <a:lumMod val="50000"/>
                </a:schemeClr>
              </a:solidFill>
            </a:endParaRPr>
          </a:p>
        </p:txBody>
      </p:sp>
      <p:sp>
        <p:nvSpPr>
          <p:cNvPr id="2" name="Номер слайда 1"/>
          <p:cNvSpPr>
            <a:spLocks noGrp="1"/>
          </p:cNvSpPr>
          <p:nvPr>
            <p:ph type="sldNum" sz="quarter" idx="7"/>
          </p:nvPr>
        </p:nvSpPr>
        <p:spPr/>
        <p:txBody>
          <a:bodyPr/>
          <a:lstStyle/>
          <a:p>
            <a:fld id="{B6F15528-21DE-4FAA-801E-634DDDAF4B2B}" type="slidenum">
              <a:rPr lang="ru-RU" smtClean="0"/>
              <a:pPr/>
              <a:t>15</a:t>
            </a:fld>
            <a:endParaRPr lang="ru-RU"/>
          </a:p>
        </p:txBody>
      </p:sp>
    </p:spTree>
    <p:extLst>
      <p:ext uri="{BB962C8B-B14F-4D97-AF65-F5344CB8AC3E}">
        <p14:creationId xmlns:p14="http://schemas.microsoft.com/office/powerpoint/2010/main" xmlns="" val="960137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6" y="7286242"/>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22"/>
          <p:cNvSpPr/>
          <p:nvPr/>
        </p:nvSpPr>
        <p:spPr>
          <a:xfrm>
            <a:off x="2023427" y="574806"/>
            <a:ext cx="1499870"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23"/>
          <p:cNvSpPr txBox="1">
            <a:spLocks/>
          </p:cNvSpPr>
          <p:nvPr/>
        </p:nvSpPr>
        <p:spPr>
          <a:xfrm>
            <a:off x="2023427" y="1057275"/>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МФЦ для бизнеса</a:t>
            </a:r>
          </a:p>
        </p:txBody>
      </p:sp>
      <p:sp>
        <p:nvSpPr>
          <p:cNvPr id="19" name="object 24"/>
          <p:cNvSpPr txBox="1"/>
          <p:nvPr/>
        </p:nvSpPr>
        <p:spPr>
          <a:xfrm>
            <a:off x="2031310" y="1664750"/>
            <a:ext cx="16205981" cy="1243929"/>
          </a:xfrm>
          <a:prstGeom prst="rect">
            <a:avLst/>
          </a:prstGeom>
        </p:spPr>
        <p:txBody>
          <a:bodyPr vert="horz" wrap="square" lIns="0" tIns="12699" rIns="0" bIns="0" rtlCol="0">
            <a:spAutoFit/>
          </a:bodyPr>
          <a:lstStyle/>
          <a:p>
            <a:pPr marL="12065" marR="7261" defTabSz="914371">
              <a:spcBef>
                <a:spcPts val="1501"/>
              </a:spcBef>
              <a:buClr>
                <a:srgbClr val="EF5237"/>
              </a:buClr>
              <a:tabLst>
                <a:tab pos="347969" algn="l"/>
                <a:tab pos="349239" algn="l"/>
              </a:tabLst>
            </a:pPr>
            <a:r>
              <a:rPr lang="ru-RU" sz="4000" b="1" dirty="0">
                <a:solidFill>
                  <a:schemeClr val="accent2">
                    <a:lumMod val="50000"/>
                  </a:schemeClr>
                </a:solidFill>
              </a:rPr>
              <a:t>УСЛУГА «ПРЕДСТАВЛЕНИЕ ИНТЕРЕСОВ СУБЪЕКТА МСП В СУДЕ ОБЩЕЙ ЮРИСДИКЦИИ, АРБИТРАЖНОМ СУДЕ»</a:t>
            </a:r>
          </a:p>
        </p:txBody>
      </p:sp>
      <p:sp>
        <p:nvSpPr>
          <p:cNvPr id="21" name="object 24"/>
          <p:cNvSpPr txBox="1"/>
          <p:nvPr/>
        </p:nvSpPr>
        <p:spPr>
          <a:xfrm>
            <a:off x="2023427" y="3361064"/>
            <a:ext cx="15189890" cy="5737467"/>
          </a:xfrm>
          <a:prstGeom prst="rect">
            <a:avLst/>
          </a:prstGeom>
        </p:spPr>
        <p:txBody>
          <a:bodyPr vert="horz" wrap="square" lIns="0" tIns="12699" rIns="0" bIns="0" rtlCol="0">
            <a:spAutoFit/>
          </a:bodyPr>
          <a:lstStyle/>
          <a:p>
            <a:pPr>
              <a:spcBef>
                <a:spcPts val="1200"/>
              </a:spcBef>
            </a:pPr>
            <a:r>
              <a:rPr lang="ru-RU" sz="2400" b="1" dirty="0">
                <a:solidFill>
                  <a:schemeClr val="accent2">
                    <a:lumMod val="50000"/>
                  </a:schemeClr>
                </a:solidFill>
              </a:rPr>
              <a:t>Получатели поддержки </a:t>
            </a:r>
            <a:r>
              <a:rPr lang="ru-RU" sz="2400" dirty="0">
                <a:solidFill>
                  <a:schemeClr val="accent2">
                    <a:lumMod val="50000"/>
                  </a:schemeClr>
                </a:solidFill>
              </a:rPr>
              <a:t>– </a:t>
            </a:r>
            <a:r>
              <a:rPr lang="ru-RU" sz="2400" i="1" dirty="0">
                <a:solidFill>
                  <a:schemeClr val="accent2">
                    <a:lumMod val="50000"/>
                  </a:schemeClr>
                </a:solidFill>
              </a:rPr>
              <a:t>субъекты МСП</a:t>
            </a:r>
          </a:p>
          <a:p>
            <a:pPr>
              <a:spcBef>
                <a:spcPts val="1200"/>
              </a:spcBef>
            </a:pPr>
            <a:r>
              <a:rPr lang="ru-RU" sz="2400" b="1" dirty="0">
                <a:solidFill>
                  <a:schemeClr val="accent2">
                    <a:lumMod val="50000"/>
                  </a:schemeClr>
                </a:solidFill>
              </a:rPr>
              <a:t>Условия получения поддержки – </a:t>
            </a:r>
            <a:r>
              <a:rPr lang="ru-RU" sz="2400" i="1" dirty="0">
                <a:solidFill>
                  <a:schemeClr val="accent2">
                    <a:lumMod val="50000"/>
                  </a:schemeClr>
                </a:solidFill>
              </a:rPr>
              <a:t>подача заявления </a:t>
            </a:r>
          </a:p>
          <a:p>
            <a:pPr>
              <a:spcBef>
                <a:spcPts val="1200"/>
              </a:spcBef>
            </a:pPr>
            <a:r>
              <a:rPr lang="ru-RU" sz="2400" b="1" dirty="0">
                <a:solidFill>
                  <a:schemeClr val="accent2">
                    <a:lumMod val="50000"/>
                  </a:schemeClr>
                </a:solidFill>
              </a:rPr>
              <a:t>Стоимость услуги </a:t>
            </a:r>
            <a:r>
              <a:rPr lang="ru-RU" sz="2400" i="1" dirty="0">
                <a:solidFill>
                  <a:schemeClr val="accent2">
                    <a:lumMod val="50000"/>
                  </a:schemeClr>
                </a:solidFill>
              </a:rPr>
              <a:t>-  от 7 000 руб.</a:t>
            </a:r>
          </a:p>
          <a:p>
            <a:pPr>
              <a:spcBef>
                <a:spcPts val="1200"/>
              </a:spcBef>
            </a:pPr>
            <a:r>
              <a:rPr lang="ru-RU" sz="2400" b="1" dirty="0">
                <a:solidFill>
                  <a:schemeClr val="accent2">
                    <a:lumMod val="50000"/>
                  </a:schemeClr>
                </a:solidFill>
              </a:rPr>
              <a:t>Виды услуг:</a:t>
            </a:r>
          </a:p>
          <a:p>
            <a:r>
              <a:rPr lang="ru-RU" sz="2400" dirty="0">
                <a:solidFill>
                  <a:schemeClr val="accent2">
                    <a:lumMod val="50000"/>
                  </a:schemeClr>
                </a:solidFill>
              </a:rPr>
              <a:t>•  </a:t>
            </a:r>
            <a:r>
              <a:rPr lang="ru-RU" sz="2400" i="1" dirty="0">
                <a:solidFill>
                  <a:schemeClr val="accent2">
                    <a:lumMod val="50000"/>
                  </a:schemeClr>
                </a:solidFill>
              </a:rPr>
              <a:t>составление искового заявления, отзыва на исковое заявление, возражения, апелляционной, кассационной жалобы в суд общей юрисдикции для юридических лиц;</a:t>
            </a:r>
          </a:p>
          <a:p>
            <a:r>
              <a:rPr lang="ru-RU" sz="2400" i="1" dirty="0">
                <a:solidFill>
                  <a:schemeClr val="accent2">
                    <a:lumMod val="50000"/>
                  </a:schemeClr>
                </a:solidFill>
              </a:rPr>
              <a:t>• </a:t>
            </a:r>
            <a:r>
              <a:rPr lang="ru-RU" sz="2400" i="1" dirty="0">
                <a:solidFill>
                  <a:srgbClr val="4C1913"/>
                </a:solidFill>
              </a:rPr>
              <a:t>составление искового заявления, отзыва на исковое заявление, возражения, апелляционной, кассационной жалобы в Арбитражный суд;</a:t>
            </a:r>
          </a:p>
          <a:p>
            <a:r>
              <a:rPr lang="ru-RU" sz="2400" i="1" dirty="0">
                <a:solidFill>
                  <a:schemeClr val="accent2">
                    <a:lumMod val="50000"/>
                  </a:schemeClr>
                </a:solidFill>
              </a:rPr>
              <a:t>• </a:t>
            </a:r>
            <a:r>
              <a:rPr lang="ru-RU" sz="2400" i="1" dirty="0">
                <a:solidFill>
                  <a:srgbClr val="4C1913"/>
                </a:solidFill>
              </a:rPr>
              <a:t>представительство в суде общей юрисдикции;</a:t>
            </a:r>
          </a:p>
          <a:p>
            <a:r>
              <a:rPr lang="ru-RU" sz="2400" i="1" dirty="0">
                <a:solidFill>
                  <a:schemeClr val="accent2">
                    <a:lumMod val="50000"/>
                  </a:schemeClr>
                </a:solidFill>
              </a:rPr>
              <a:t>• п</a:t>
            </a:r>
            <a:r>
              <a:rPr lang="ru-RU" sz="2400" i="1" dirty="0">
                <a:solidFill>
                  <a:srgbClr val="4C1913"/>
                </a:solidFill>
              </a:rPr>
              <a:t>редставительство в Арбитражном суде.</a:t>
            </a:r>
          </a:p>
          <a:p>
            <a:pPr>
              <a:spcBef>
                <a:spcPts val="1200"/>
              </a:spcBef>
            </a:pPr>
            <a:r>
              <a:rPr lang="ru-RU" sz="2400" b="1" dirty="0">
                <a:solidFill>
                  <a:schemeClr val="accent2">
                    <a:lumMod val="50000"/>
                  </a:schemeClr>
                </a:solidFill>
              </a:rPr>
              <a:t>Контакты ответственного лица </a:t>
            </a:r>
            <a:r>
              <a:rPr lang="ru-RU" sz="2400" dirty="0">
                <a:solidFill>
                  <a:schemeClr val="accent2">
                    <a:lumMod val="50000"/>
                  </a:schemeClr>
                </a:solidFill>
              </a:rPr>
              <a:t>– </a:t>
            </a:r>
            <a:r>
              <a:rPr lang="ru-RU" sz="2400" i="1" dirty="0">
                <a:solidFill>
                  <a:schemeClr val="accent2">
                    <a:lumMod val="50000"/>
                  </a:schemeClr>
                </a:solidFill>
              </a:rPr>
              <a:t>зав. сектором  Коша Татьяна Александровна, </a:t>
            </a:r>
            <a:r>
              <a:rPr lang="ru-RU" sz="2400" i="1" dirty="0">
                <a:solidFill>
                  <a:schemeClr val="accent2">
                    <a:lumMod val="50000"/>
                  </a:schemeClr>
                </a:solidFill>
                <a:hlinkClick r:id="rId2"/>
              </a:rPr>
              <a:t>t.a.kosha@mydocuments11.ru</a:t>
            </a:r>
            <a:r>
              <a:rPr lang="ru-RU" sz="2400" i="1" dirty="0">
                <a:solidFill>
                  <a:schemeClr val="accent2">
                    <a:lumMod val="50000"/>
                  </a:schemeClr>
                </a:solidFill>
              </a:rPr>
              <a:t>,</a:t>
            </a:r>
            <a:br>
              <a:rPr lang="ru-RU" sz="2400" i="1" dirty="0">
                <a:solidFill>
                  <a:schemeClr val="accent2">
                    <a:lumMod val="50000"/>
                  </a:schemeClr>
                </a:solidFill>
              </a:rPr>
            </a:br>
            <a:r>
              <a:rPr lang="ru-RU" sz="2400" i="1" dirty="0">
                <a:solidFill>
                  <a:schemeClr val="accent2">
                    <a:lumMod val="50000"/>
                  </a:schemeClr>
                </a:solidFill>
              </a:rPr>
              <a:t>8 (8212) 301-501 (доб. 550)</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a:t>
            </a:r>
            <a:r>
              <a:rPr lang="ru-RU" sz="2400" b="1" dirty="0">
                <a:solidFill>
                  <a:schemeClr val="accent2">
                    <a:lumMod val="50000"/>
                  </a:schemeClr>
                </a:solidFill>
              </a:rPr>
              <a:t> </a:t>
            </a:r>
            <a:r>
              <a:rPr lang="en-US" sz="2400" i="1" dirty="0">
                <a:solidFill>
                  <a:schemeClr val="accent2">
                    <a:lumMod val="50000"/>
                  </a:schemeClr>
                </a:solidFill>
                <a:hlinkClick r:id="rId3"/>
              </a:rPr>
              <a:t>http://www.mydocuments11.ru/pages/mfts_dlya_biznesa</a:t>
            </a:r>
            <a:endParaRPr lang="ru-RU" sz="2400" i="1" dirty="0">
              <a:solidFill>
                <a:schemeClr val="accent2">
                  <a:lumMod val="50000"/>
                </a:schemeClr>
              </a:solidFill>
            </a:endParaRPr>
          </a:p>
        </p:txBody>
      </p:sp>
      <p:sp>
        <p:nvSpPr>
          <p:cNvPr id="2" name="Номер слайда 1"/>
          <p:cNvSpPr>
            <a:spLocks noGrp="1"/>
          </p:cNvSpPr>
          <p:nvPr>
            <p:ph type="sldNum" sz="quarter" idx="7"/>
          </p:nvPr>
        </p:nvSpPr>
        <p:spPr/>
        <p:txBody>
          <a:bodyPr/>
          <a:lstStyle/>
          <a:p>
            <a:fld id="{B6F15528-21DE-4FAA-801E-634DDDAF4B2B}" type="slidenum">
              <a:rPr lang="ru-RU" smtClean="0"/>
              <a:pPr/>
              <a:t>16</a:t>
            </a:fld>
            <a:endParaRPr lang="ru-RU"/>
          </a:p>
        </p:txBody>
      </p:sp>
    </p:spTree>
    <p:extLst>
      <p:ext uri="{BB962C8B-B14F-4D97-AF65-F5344CB8AC3E}">
        <p14:creationId xmlns:p14="http://schemas.microsoft.com/office/powerpoint/2010/main" xmlns="" val="4153527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17" name="object 24"/>
          <p:cNvSpPr txBox="1"/>
          <p:nvPr/>
        </p:nvSpPr>
        <p:spPr>
          <a:xfrm>
            <a:off x="2081322" y="2916321"/>
            <a:ext cx="15216339" cy="6383798"/>
          </a:xfrm>
          <a:prstGeom prst="rect">
            <a:avLst/>
          </a:prstGeom>
        </p:spPr>
        <p:txBody>
          <a:bodyPr vert="horz" wrap="square" lIns="0" tIns="12699" rIns="0" bIns="0" rtlCol="0">
            <a:spAutoFit/>
          </a:bodyPr>
          <a:lstStyle/>
          <a:p>
            <a:pPr marR="7261">
              <a:spcBef>
                <a:spcPts val="1200"/>
              </a:spcBef>
              <a:buClr>
                <a:srgbClr val="EF5237"/>
              </a:buClr>
              <a:tabLst>
                <a:tab pos="347969" algn="l"/>
                <a:tab pos="349239" algn="l"/>
              </a:tabLst>
            </a:pPr>
            <a:r>
              <a:rPr lang="ru-RU" sz="2400" b="1" dirty="0">
                <a:solidFill>
                  <a:schemeClr val="accent2">
                    <a:lumMod val="50000"/>
                  </a:schemeClr>
                </a:solidFill>
              </a:rPr>
              <a:t>Получатели поддержки </a:t>
            </a:r>
            <a:r>
              <a:rPr lang="ru-RU" sz="2400" b="1" spc="-150" dirty="0">
                <a:solidFill>
                  <a:srgbClr val="4C1913"/>
                </a:solidFill>
                <a:latin typeface="Trebuchet MS" panose="020B0603020202020204" pitchFamily="34" charset="0"/>
                <a:cs typeface="Arial"/>
              </a:rPr>
              <a:t>– </a:t>
            </a:r>
            <a:r>
              <a:rPr lang="ru-RU" sz="2400" i="1" dirty="0">
                <a:solidFill>
                  <a:schemeClr val="accent2">
                    <a:lumMod val="50000"/>
                  </a:schemeClr>
                </a:solidFill>
              </a:rPr>
              <a:t>физические лица, планирующие осуществление предпринимательской деятельности, субъекты МСП, </a:t>
            </a:r>
            <a:r>
              <a:rPr lang="ru-RU" sz="2400" i="1" dirty="0" err="1">
                <a:solidFill>
                  <a:schemeClr val="accent2">
                    <a:lumMod val="50000"/>
                  </a:schemeClr>
                </a:solidFill>
              </a:rPr>
              <a:t>самозанятые</a:t>
            </a:r>
            <a:endParaRPr lang="ru-RU" sz="2400" i="1" dirty="0">
              <a:solidFill>
                <a:schemeClr val="accent2">
                  <a:lumMod val="50000"/>
                </a:schemeClr>
              </a:solidFill>
            </a:endParaRPr>
          </a:p>
          <a:p>
            <a:pPr marR="7261">
              <a:spcBef>
                <a:spcPts val="1200"/>
              </a:spcBef>
              <a:buClr>
                <a:srgbClr val="EF5237"/>
              </a:buClr>
              <a:tabLst>
                <a:tab pos="347969" algn="l"/>
                <a:tab pos="349239" algn="l"/>
              </a:tabLst>
            </a:pPr>
            <a:r>
              <a:rPr lang="ru-RU" sz="2400" b="1" dirty="0">
                <a:solidFill>
                  <a:schemeClr val="accent2">
                    <a:lumMod val="50000"/>
                  </a:schemeClr>
                </a:solidFill>
              </a:rPr>
              <a:t>Условия получения поддержки </a:t>
            </a:r>
            <a:r>
              <a:rPr lang="ru-RU" sz="2400" i="1" spc="-150" dirty="0">
                <a:solidFill>
                  <a:srgbClr val="4C1913"/>
                </a:solidFill>
                <a:latin typeface="Trebuchet MS" panose="020B0603020202020204" pitchFamily="34" charset="0"/>
                <a:cs typeface="Arial"/>
              </a:rPr>
              <a:t>– </a:t>
            </a:r>
            <a:r>
              <a:rPr lang="ru-RU" sz="2400" i="1" dirty="0">
                <a:solidFill>
                  <a:schemeClr val="accent2">
                    <a:lumMod val="50000"/>
                  </a:schemeClr>
                </a:solidFill>
              </a:rPr>
              <a:t>лично в Центре «Мой бизнес» Коми</a:t>
            </a:r>
          </a:p>
          <a:p>
            <a:pPr marL="12064" marR="7261" defTabSz="914371">
              <a:spcBef>
                <a:spcPts val="1200"/>
              </a:spcBef>
              <a:buClr>
                <a:srgbClr val="EF5237"/>
              </a:buClr>
              <a:tabLst>
                <a:tab pos="347969" algn="l"/>
                <a:tab pos="349239" algn="l"/>
              </a:tabLst>
            </a:pPr>
            <a:r>
              <a:rPr lang="ru-RU" sz="2400" b="1" dirty="0">
                <a:solidFill>
                  <a:schemeClr val="accent2">
                    <a:lumMod val="50000"/>
                  </a:schemeClr>
                </a:solidFill>
              </a:rPr>
              <a:t>Вид поддержки: </a:t>
            </a:r>
          </a:p>
          <a:p>
            <a:pPr marL="354964" marR="7261" indent="-342900" defTabSz="914371">
              <a:buFont typeface="Arial" panose="020B0604020202020204" pitchFamily="34" charset="0"/>
              <a:buChar char="•"/>
              <a:tabLst>
                <a:tab pos="347969" algn="l"/>
                <a:tab pos="349239" algn="l"/>
              </a:tabLst>
            </a:pPr>
            <a:r>
              <a:rPr lang="ru-RU" sz="2400" i="1" dirty="0">
                <a:solidFill>
                  <a:schemeClr val="accent2">
                    <a:lumMod val="50000"/>
                  </a:schemeClr>
                </a:solidFill>
              </a:rPr>
              <a:t>по вопросам начала ведения собственного дела, в </a:t>
            </a:r>
            <a:r>
              <a:rPr lang="ru-RU" sz="2400" i="1" dirty="0" err="1">
                <a:solidFill>
                  <a:schemeClr val="accent2">
                    <a:lumMod val="50000"/>
                  </a:schemeClr>
                </a:solidFill>
              </a:rPr>
              <a:t>т.ч</a:t>
            </a:r>
            <a:r>
              <a:rPr lang="ru-RU" sz="2400" i="1" dirty="0">
                <a:solidFill>
                  <a:schemeClr val="accent2">
                    <a:lumMod val="50000"/>
                  </a:schemeClr>
                </a:solidFill>
              </a:rPr>
              <a:t>. в сфере социального предпринимательства;</a:t>
            </a:r>
          </a:p>
          <a:p>
            <a:pPr marL="354964" marR="7261" indent="-342900" defTabSz="914371">
              <a:buFont typeface="Arial" panose="020B0604020202020204" pitchFamily="34" charset="0"/>
              <a:buChar char="•"/>
              <a:tabLst>
                <a:tab pos="347969" algn="l"/>
                <a:tab pos="349239" algn="l"/>
              </a:tabLst>
            </a:pPr>
            <a:r>
              <a:rPr lang="ru-RU" sz="2400" i="1" dirty="0">
                <a:solidFill>
                  <a:schemeClr val="accent2">
                    <a:lumMod val="50000"/>
                  </a:schemeClr>
                </a:solidFill>
              </a:rPr>
              <a:t>по вопросам маркетингового сопровождения;</a:t>
            </a:r>
          </a:p>
          <a:p>
            <a:pPr marL="354964" marR="7261" indent="-342900" defTabSz="914371">
              <a:buFont typeface="Arial" panose="020B0604020202020204" pitchFamily="34" charset="0"/>
              <a:buChar char="•"/>
              <a:tabLst>
                <a:tab pos="347969" algn="l"/>
                <a:tab pos="349239" algn="l"/>
              </a:tabLst>
            </a:pPr>
            <a:r>
              <a:rPr lang="ru-RU" sz="2400" i="1" dirty="0">
                <a:solidFill>
                  <a:schemeClr val="accent2">
                    <a:lumMod val="50000"/>
                  </a:schemeClr>
                </a:solidFill>
              </a:rPr>
              <a:t>по вопросам экспорта;</a:t>
            </a:r>
          </a:p>
          <a:p>
            <a:pPr marL="354964" marR="7261" indent="-342900" defTabSz="914371">
              <a:buFont typeface="Arial" panose="020B0604020202020204" pitchFamily="34" charset="0"/>
              <a:buChar char="•"/>
              <a:tabLst>
                <a:tab pos="347969" algn="l"/>
                <a:tab pos="349239" algn="l"/>
              </a:tabLst>
            </a:pPr>
            <a:r>
              <a:rPr lang="ru-RU" sz="2400" i="1" dirty="0">
                <a:solidFill>
                  <a:schemeClr val="accent2">
                    <a:lumMod val="50000"/>
                  </a:schemeClr>
                </a:solidFill>
              </a:rPr>
              <a:t>по мерам поддержки Центра «Мой бизнес» Коми.</a:t>
            </a:r>
          </a:p>
          <a:p>
            <a:pPr marL="12064" marR="7261" defTabSz="914371">
              <a:tabLst>
                <a:tab pos="347969" algn="l"/>
                <a:tab pos="349239" algn="l"/>
              </a:tabLst>
            </a:pPr>
            <a:endParaRPr lang="ru-RU" sz="2400" b="1" i="1" dirty="0">
              <a:solidFill>
                <a:schemeClr val="accent2">
                  <a:lumMod val="50000"/>
                </a:schemeClr>
              </a:solidFill>
            </a:endParaRPr>
          </a:p>
          <a:p>
            <a:pPr marL="12700" marR="5080">
              <a:lnSpc>
                <a:spcPct val="100699"/>
              </a:lnSpc>
              <a:spcBef>
                <a:spcPts val="80"/>
              </a:spcBef>
            </a:pPr>
            <a:r>
              <a:rPr lang="ru-RU" sz="2400" b="1" spc="-10" dirty="0">
                <a:solidFill>
                  <a:srgbClr val="632523"/>
                </a:solidFill>
                <a:cs typeface="Calibri"/>
              </a:rPr>
              <a:t>Контакты</a:t>
            </a:r>
            <a:r>
              <a:rPr lang="ru-RU" sz="2400" b="1" spc="10" dirty="0">
                <a:solidFill>
                  <a:srgbClr val="632523"/>
                </a:solidFill>
                <a:cs typeface="Calibri"/>
              </a:rPr>
              <a:t> </a:t>
            </a:r>
            <a:r>
              <a:rPr lang="ru-RU" sz="2400" b="1" spc="-10" dirty="0">
                <a:solidFill>
                  <a:srgbClr val="632523"/>
                </a:solidFill>
                <a:cs typeface="Calibri"/>
              </a:rPr>
              <a:t>ответственных</a:t>
            </a:r>
            <a:r>
              <a:rPr lang="ru-RU" sz="2400" b="1" spc="15" dirty="0">
                <a:solidFill>
                  <a:srgbClr val="632523"/>
                </a:solidFill>
                <a:cs typeface="Calibri"/>
              </a:rPr>
              <a:t> </a:t>
            </a:r>
            <a:r>
              <a:rPr lang="ru-RU" sz="2400" b="1" spc="-5" dirty="0">
                <a:solidFill>
                  <a:srgbClr val="632523"/>
                </a:solidFill>
                <a:cs typeface="Calibri"/>
              </a:rPr>
              <a:t>лиц</a:t>
            </a:r>
            <a:r>
              <a:rPr lang="ru-RU" sz="2400" b="1" spc="10" dirty="0">
                <a:solidFill>
                  <a:srgbClr val="632523"/>
                </a:solidFill>
                <a:cs typeface="Calibri"/>
              </a:rPr>
              <a:t>:</a:t>
            </a:r>
          </a:p>
          <a:p>
            <a:pPr marL="354964" marR="7261" indent="-342900" defTabSz="914371">
              <a:buFont typeface="Arial" panose="020B0604020202020204" pitchFamily="34" charset="0"/>
              <a:buChar char="•"/>
              <a:tabLst>
                <a:tab pos="347969" algn="l"/>
                <a:tab pos="349239" algn="l"/>
              </a:tabLst>
            </a:pPr>
            <a:r>
              <a:rPr lang="ru-RU" sz="2400" i="1" dirty="0">
                <a:solidFill>
                  <a:schemeClr val="accent2">
                    <a:lumMod val="50000"/>
                  </a:schemeClr>
                </a:solidFill>
              </a:rPr>
              <a:t>Кравцова Полина Владимировна, </a:t>
            </a:r>
            <a:r>
              <a:rPr lang="en-US" sz="2400" i="1" dirty="0">
                <a:hlinkClick r:id="rId2"/>
              </a:rPr>
              <a:t>p.v.kravtsova@minek.rkomi.ru</a:t>
            </a:r>
            <a:r>
              <a:rPr lang="ru-RU" sz="2400" i="1" dirty="0"/>
              <a:t>, </a:t>
            </a:r>
            <a:r>
              <a:rPr lang="ru-RU" sz="2400" i="1" dirty="0">
                <a:solidFill>
                  <a:schemeClr val="accent2">
                    <a:lumMod val="50000"/>
                  </a:schemeClr>
                </a:solidFill>
              </a:rPr>
              <a:t>8 (8212) 44-60-25 (доб. 220)</a:t>
            </a:r>
          </a:p>
          <a:p>
            <a:pPr marL="354964" marR="7261" indent="-342900" defTabSz="914371">
              <a:buFont typeface="Arial" panose="020B0604020202020204" pitchFamily="34" charset="0"/>
              <a:buChar char="•"/>
              <a:tabLst>
                <a:tab pos="347969" algn="l"/>
                <a:tab pos="349239" algn="l"/>
              </a:tabLst>
            </a:pPr>
            <a:r>
              <a:rPr lang="ru-RU" sz="2400" i="1" dirty="0">
                <a:solidFill>
                  <a:schemeClr val="accent2">
                    <a:lumMod val="50000"/>
                  </a:schemeClr>
                </a:solidFill>
              </a:rPr>
              <a:t>Медведкова Валерия Юрьевна, </a:t>
            </a:r>
            <a:r>
              <a:rPr lang="en-US" sz="2400" i="1" spc="-20" dirty="0">
                <a:solidFill>
                  <a:srgbClr val="632523"/>
                </a:solidFill>
                <a:cs typeface="Calibri"/>
                <a:hlinkClick r:id="rId3"/>
              </a:rPr>
              <a:t>v.y.medvedkova@minek.rkomi.ru </a:t>
            </a:r>
            <a:r>
              <a:rPr lang="ru-RU" sz="2400" i="1" spc="-20" dirty="0">
                <a:solidFill>
                  <a:srgbClr val="632523"/>
                </a:solidFill>
                <a:cs typeface="Calibri"/>
              </a:rPr>
              <a:t>, </a:t>
            </a:r>
            <a:r>
              <a:rPr lang="ru-RU" sz="2400" i="1" dirty="0">
                <a:solidFill>
                  <a:schemeClr val="accent2">
                    <a:lumMod val="50000"/>
                  </a:schemeClr>
                </a:solidFill>
              </a:rPr>
              <a:t>8 (8212) 44-60-25 (доб. 208)</a:t>
            </a:r>
          </a:p>
          <a:p>
            <a:pPr marL="354964" marR="7261" indent="-342900" defTabSz="914371">
              <a:buFont typeface="Arial" panose="020B0604020202020204" pitchFamily="34" charset="0"/>
              <a:buChar char="•"/>
              <a:tabLst>
                <a:tab pos="347969" algn="l"/>
                <a:tab pos="349239" algn="l"/>
              </a:tabLst>
            </a:pPr>
            <a:r>
              <a:rPr lang="ru-RU" sz="2400" i="1" dirty="0">
                <a:solidFill>
                  <a:schemeClr val="accent2">
                    <a:lumMod val="50000"/>
                  </a:schemeClr>
                </a:solidFill>
              </a:rPr>
              <a:t>Подорова Виолетта Игоревна, 8 (8212) 44-60-25 (доб. 219) -  по вопросам экспорта</a:t>
            </a:r>
          </a:p>
          <a:p>
            <a:pPr marL="354964" marR="7261" indent="-342900" defTabSz="914371">
              <a:buFont typeface="Arial" panose="020B0604020202020204" pitchFamily="34" charset="0"/>
              <a:buChar char="•"/>
              <a:tabLst>
                <a:tab pos="347969" algn="l"/>
                <a:tab pos="349239" algn="l"/>
              </a:tabLst>
            </a:pPr>
            <a:r>
              <a:rPr lang="ru-RU" sz="2400" i="1" dirty="0">
                <a:solidFill>
                  <a:schemeClr val="accent2">
                    <a:lumMod val="50000"/>
                  </a:schemeClr>
                </a:solidFill>
              </a:rPr>
              <a:t>Шатунова Юлия Викторовна</a:t>
            </a:r>
            <a:r>
              <a:rPr lang="ru-RU" sz="2400" b="1" i="1" dirty="0">
                <a:solidFill>
                  <a:schemeClr val="accent2">
                    <a:lumMod val="50000"/>
                  </a:schemeClr>
                </a:solidFill>
              </a:rPr>
              <a:t>, </a:t>
            </a:r>
            <a:r>
              <a:rPr lang="en-US" sz="2400" i="1" dirty="0">
                <a:solidFill>
                  <a:schemeClr val="accent2">
                    <a:lumMod val="50000"/>
                  </a:schemeClr>
                </a:solidFill>
                <a:hlinkClick r:id="rId4"/>
              </a:rPr>
              <a:t>y.v.shatunova@minek.rkomi.ru</a:t>
            </a:r>
            <a:r>
              <a:rPr lang="ru-RU" sz="2400" i="1" dirty="0">
                <a:solidFill>
                  <a:schemeClr val="accent2">
                    <a:lumMod val="50000"/>
                  </a:schemeClr>
                </a:solidFill>
                <a:hlinkClick r:id="rId4"/>
              </a:rPr>
              <a:t>,</a:t>
            </a:r>
            <a:r>
              <a:rPr lang="en-US" sz="2400" i="1" dirty="0">
                <a:solidFill>
                  <a:schemeClr val="accent2">
                    <a:lumMod val="50000"/>
                  </a:schemeClr>
                </a:solidFill>
                <a:hlinkClick r:id="rId4"/>
              </a:rPr>
              <a:t> </a:t>
            </a:r>
            <a:r>
              <a:rPr lang="ru-RU" sz="2400" i="1" dirty="0">
                <a:solidFill>
                  <a:schemeClr val="accent2">
                    <a:lumMod val="50000"/>
                  </a:schemeClr>
                </a:solidFill>
              </a:rPr>
              <a:t>8 (8212) 44-60-25 (доб. 216) -  по вопросам социального предпринимательства</a:t>
            </a:r>
            <a:endParaRPr lang="ru-RU" sz="2400" b="1" dirty="0">
              <a:solidFill>
                <a:schemeClr val="accent2">
                  <a:lumMod val="50000"/>
                </a:schemeClr>
              </a:solidFill>
            </a:endParaRPr>
          </a:p>
          <a:p>
            <a:pPr marL="12065" marR="7261" defTabSz="914371">
              <a:spcBef>
                <a:spcPts val="1200"/>
              </a:spcBef>
              <a:buClr>
                <a:srgbClr val="EF5237"/>
              </a:buClr>
              <a:tabLst>
                <a:tab pos="347969" algn="l"/>
                <a:tab pos="349239" algn="l"/>
              </a:tabLst>
            </a:pPr>
            <a:r>
              <a:rPr lang="ru-RU" sz="2400" b="1" dirty="0">
                <a:solidFill>
                  <a:schemeClr val="accent2">
                    <a:lumMod val="50000"/>
                  </a:schemeClr>
                </a:solidFill>
              </a:rPr>
              <a:t>Информация о поддержке - </a:t>
            </a:r>
            <a:r>
              <a:rPr lang="ru-RU" sz="2400" dirty="0">
                <a:solidFill>
                  <a:schemeClr val="accent2">
                    <a:lumMod val="50000"/>
                  </a:schemeClr>
                </a:solidFill>
              </a:rPr>
              <a:t>сайт </a:t>
            </a:r>
            <a:r>
              <a:rPr lang="ru-RU" sz="2400" i="1" dirty="0">
                <a:solidFill>
                  <a:schemeClr val="accent2">
                    <a:lumMod val="50000"/>
                  </a:schemeClr>
                </a:solidFill>
                <a:hlinkClick r:id="rId5"/>
              </a:rPr>
              <a:t>мойбизнес11.рф</a:t>
            </a:r>
            <a:r>
              <a:rPr lang="ru-RU" sz="2400" i="1" dirty="0">
                <a:solidFill>
                  <a:schemeClr val="accent2">
                    <a:lumMod val="50000"/>
                  </a:schemeClr>
                </a:solidFill>
              </a:rPr>
              <a:t>, официальное сообщество «</a:t>
            </a:r>
            <a:r>
              <a:rPr lang="ru-RU" sz="2400" i="1" dirty="0" err="1">
                <a:solidFill>
                  <a:schemeClr val="accent2">
                    <a:lumMod val="50000"/>
                  </a:schemeClr>
                </a:solidFill>
              </a:rPr>
              <a:t>ВКонтакте</a:t>
            </a:r>
            <a:r>
              <a:rPr lang="ru-RU" sz="2400" i="1" dirty="0">
                <a:solidFill>
                  <a:schemeClr val="accent2">
                    <a:lumMod val="50000"/>
                  </a:schemeClr>
                </a:solidFill>
              </a:rPr>
              <a:t>» </a:t>
            </a:r>
            <a:r>
              <a:rPr lang="ru-RU" sz="2400" i="1" dirty="0">
                <a:solidFill>
                  <a:schemeClr val="accent2">
                    <a:lumMod val="50000"/>
                  </a:schemeClr>
                </a:solidFill>
                <a:hlinkClick r:id="rId6"/>
              </a:rPr>
              <a:t>«Мой бизнес Коми» </a:t>
            </a:r>
            <a:endParaRPr lang="ru-RU" sz="2400" i="1" dirty="0">
              <a:solidFill>
                <a:schemeClr val="accent2">
                  <a:lumMod val="50000"/>
                </a:schemeClr>
              </a:solidFill>
            </a:endParaRPr>
          </a:p>
        </p:txBody>
      </p:sp>
      <p:sp>
        <p:nvSpPr>
          <p:cNvPr id="20" name="object 23"/>
          <p:cNvSpPr txBox="1">
            <a:spLocks/>
          </p:cNvSpPr>
          <p:nvPr/>
        </p:nvSpPr>
        <p:spPr>
          <a:xfrm>
            <a:off x="2023428" y="1740950"/>
            <a:ext cx="19202397" cy="627480"/>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dirty="0">
                <a:solidFill>
                  <a:schemeClr val="accent2">
                    <a:lumMod val="50000"/>
                  </a:schemeClr>
                </a:solidFill>
                <a:latin typeface="+mn-lt"/>
                <a:ea typeface="+mn-ea"/>
                <a:cs typeface="+mn-cs"/>
              </a:rPr>
              <a:t>КОНСУЛЬТАЦИИ </a:t>
            </a:r>
          </a:p>
        </p:txBody>
      </p:sp>
      <p:sp>
        <p:nvSpPr>
          <p:cNvPr id="30" name="Прямоугольник 29"/>
          <p:cNvSpPr/>
          <p:nvPr/>
        </p:nvSpPr>
        <p:spPr>
          <a:xfrm>
            <a:off x="10210800" y="2918589"/>
            <a:ext cx="8077199" cy="1076449"/>
          </a:xfrm>
          <a:prstGeom prst="rect">
            <a:avLst/>
          </a:prstGeom>
        </p:spPr>
        <p:txBody>
          <a:bodyPr wrap="square" lIns="144018" tIns="72009" rIns="144018" bIns="72009">
            <a:spAutoFit/>
          </a:bodyPr>
          <a:lstStyle/>
          <a:p>
            <a:pPr marL="12065" marR="7261" defTabSz="914371">
              <a:spcBef>
                <a:spcPts val="1501"/>
              </a:spcBef>
              <a:buClr>
                <a:srgbClr val="EF5237"/>
              </a:buClr>
              <a:tabLst>
                <a:tab pos="347969" algn="l"/>
                <a:tab pos="349239" algn="l"/>
              </a:tabLst>
            </a:pPr>
            <a:endParaRPr lang="ru-RU" sz="2400" spc="-150" dirty="0">
              <a:solidFill>
                <a:srgbClr val="231F20"/>
              </a:solidFill>
              <a:latin typeface="Trebuchet MS" panose="020B0603020202020204" pitchFamily="34" charset="0"/>
              <a:cs typeface="Arial"/>
            </a:endParaRPr>
          </a:p>
          <a:p>
            <a:pPr marL="354953" marR="7261" indent="-342889" defTabSz="914371">
              <a:spcBef>
                <a:spcPts val="1501"/>
              </a:spcBef>
              <a:buClr>
                <a:srgbClr val="EF5237"/>
              </a:buClr>
              <a:buFont typeface="Arial" panose="020B0604020202020204" pitchFamily="34" charset="0"/>
              <a:buChar char="•"/>
              <a:tabLst>
                <a:tab pos="347969" algn="l"/>
                <a:tab pos="349239" algn="l"/>
              </a:tabLst>
            </a:pPr>
            <a:endParaRPr lang="ru-RU" sz="2400" b="1" spc="-150" dirty="0">
              <a:solidFill>
                <a:srgbClr val="4C1913"/>
              </a:solidFill>
              <a:latin typeface="Trebuchet MS" panose="020B0603020202020204" pitchFamily="34" charset="0"/>
              <a:cs typeface="Arial"/>
            </a:endParaRPr>
          </a:p>
        </p:txBody>
      </p:sp>
      <p:sp>
        <p:nvSpPr>
          <p:cNvPr id="9" name="object 23"/>
          <p:cNvSpPr txBox="1">
            <a:spLocks/>
          </p:cNvSpPr>
          <p:nvPr/>
        </p:nvSpPr>
        <p:spPr>
          <a:xfrm>
            <a:off x="2023427" y="1133475"/>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Центр «Мой бизнес» </a:t>
            </a:r>
          </a:p>
        </p:txBody>
      </p:sp>
      <p:sp>
        <p:nvSpPr>
          <p:cNvPr id="2" name="Номер слайда 1"/>
          <p:cNvSpPr>
            <a:spLocks noGrp="1"/>
          </p:cNvSpPr>
          <p:nvPr>
            <p:ph type="sldNum" sz="quarter" idx="7"/>
          </p:nvPr>
        </p:nvSpPr>
        <p:spPr/>
        <p:txBody>
          <a:bodyPr/>
          <a:lstStyle/>
          <a:p>
            <a:fld id="{B6F15528-21DE-4FAA-801E-634DDDAF4B2B}" type="slidenum">
              <a:rPr lang="ru-RU" smtClean="0"/>
              <a:pPr/>
              <a:t>17</a:t>
            </a:fld>
            <a:endParaRPr lang="ru-RU"/>
          </a:p>
        </p:txBody>
      </p:sp>
    </p:spTree>
    <p:extLst>
      <p:ext uri="{BB962C8B-B14F-4D97-AF65-F5344CB8AC3E}">
        <p14:creationId xmlns:p14="http://schemas.microsoft.com/office/powerpoint/2010/main" xmlns="" val="16147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17" name="object 24"/>
          <p:cNvSpPr txBox="1"/>
          <p:nvPr/>
        </p:nvSpPr>
        <p:spPr>
          <a:xfrm>
            <a:off x="1933848" y="2950095"/>
            <a:ext cx="15607922" cy="7060906"/>
          </a:xfrm>
          <a:prstGeom prst="rect">
            <a:avLst/>
          </a:prstGeom>
        </p:spPr>
        <p:txBody>
          <a:bodyPr vert="horz" wrap="square" lIns="0" tIns="12699" rIns="0" bIns="0" rtlCol="0">
            <a:spAutoFit/>
          </a:bodyPr>
          <a:lstStyle/>
          <a:p>
            <a:pPr marR="7261">
              <a:spcBef>
                <a:spcPts val="1200"/>
              </a:spcBef>
              <a:buClr>
                <a:srgbClr val="EF5237"/>
              </a:buClr>
              <a:tabLst>
                <a:tab pos="347969" algn="l"/>
                <a:tab pos="349239" algn="l"/>
              </a:tabLst>
            </a:pPr>
            <a:r>
              <a:rPr lang="ru-RU" sz="2400" b="1" dirty="0">
                <a:solidFill>
                  <a:schemeClr val="accent2">
                    <a:lumMod val="50000"/>
                  </a:schemeClr>
                </a:solidFill>
              </a:rPr>
              <a:t>Получатели поддержки </a:t>
            </a:r>
            <a:r>
              <a:rPr lang="ru-RU" sz="2400" b="1" spc="-150" dirty="0">
                <a:solidFill>
                  <a:srgbClr val="4C1913"/>
                </a:solidFill>
                <a:latin typeface="Trebuchet MS" panose="020B0603020202020204" pitchFamily="34" charset="0"/>
                <a:cs typeface="Arial"/>
              </a:rPr>
              <a:t>– </a:t>
            </a:r>
            <a:r>
              <a:rPr lang="ru-RU" sz="2400" i="1" dirty="0">
                <a:solidFill>
                  <a:schemeClr val="accent2">
                    <a:lumMod val="50000"/>
                  </a:schemeClr>
                </a:solidFill>
              </a:rPr>
              <a:t>субъекты МСП, самозанятые, физические лица</a:t>
            </a:r>
          </a:p>
          <a:p>
            <a:pPr marR="7261">
              <a:spcBef>
                <a:spcPts val="1200"/>
              </a:spcBef>
              <a:buClr>
                <a:srgbClr val="EF5237"/>
              </a:buClr>
              <a:tabLst>
                <a:tab pos="347969" algn="l"/>
                <a:tab pos="349239" algn="l"/>
              </a:tabLst>
            </a:pPr>
            <a:r>
              <a:rPr lang="ru-RU" sz="2400" b="1" dirty="0">
                <a:solidFill>
                  <a:schemeClr val="accent2">
                    <a:lumMod val="50000"/>
                  </a:schemeClr>
                </a:solidFill>
              </a:rPr>
              <a:t>Условия получения поддержки </a:t>
            </a:r>
            <a:r>
              <a:rPr lang="ru-RU" sz="2400" i="1" spc="-150" dirty="0">
                <a:solidFill>
                  <a:srgbClr val="4C1913"/>
                </a:solidFill>
                <a:latin typeface="Trebuchet MS" panose="020B0603020202020204" pitchFamily="34" charset="0"/>
                <a:cs typeface="Arial"/>
              </a:rPr>
              <a:t>– </a:t>
            </a:r>
            <a:r>
              <a:rPr lang="ru-RU" sz="2400" i="1" dirty="0">
                <a:solidFill>
                  <a:schemeClr val="accent2">
                    <a:lumMod val="50000"/>
                  </a:schemeClr>
                </a:solidFill>
              </a:rPr>
              <a:t>запись на обучение, участие бесплатно</a:t>
            </a:r>
          </a:p>
          <a:p>
            <a:pPr marL="12064" marR="7261" defTabSz="914371">
              <a:spcBef>
                <a:spcPts val="1200"/>
              </a:spcBef>
              <a:buClr>
                <a:srgbClr val="EF5237"/>
              </a:buClr>
              <a:tabLst>
                <a:tab pos="347969" algn="l"/>
                <a:tab pos="349239" algn="l"/>
              </a:tabLst>
            </a:pPr>
            <a:r>
              <a:rPr lang="ru-RU" sz="2400" b="1" dirty="0">
                <a:solidFill>
                  <a:schemeClr val="accent2">
                    <a:lumMod val="50000"/>
                  </a:schemeClr>
                </a:solidFill>
              </a:rPr>
              <a:t>Вид поддержки: </a:t>
            </a:r>
          </a:p>
          <a:p>
            <a:pPr marL="354964" marR="7261" indent="-342900" defTabSz="914371">
              <a:buFont typeface="Arial" panose="020B0604020202020204" pitchFamily="34" charset="0"/>
              <a:buChar char="•"/>
              <a:tabLst>
                <a:tab pos="347969" algn="l"/>
                <a:tab pos="349239" algn="l"/>
              </a:tabLst>
            </a:pPr>
            <a:r>
              <a:rPr lang="ru-RU" sz="2400" i="1" dirty="0">
                <a:solidFill>
                  <a:schemeClr val="accent2">
                    <a:lumMod val="50000"/>
                  </a:schemeClr>
                </a:solidFill>
              </a:rPr>
              <a:t>«</a:t>
            </a:r>
            <a:r>
              <a:rPr lang="ru-RU" sz="2400" i="1" dirty="0" smtClean="0">
                <a:solidFill>
                  <a:schemeClr val="accent2">
                    <a:lumMod val="50000"/>
                  </a:schemeClr>
                </a:solidFill>
              </a:rPr>
              <a:t>Антикризисный» тренинг</a:t>
            </a:r>
            <a:r>
              <a:rPr lang="ru-RU" sz="2400" i="1" dirty="0">
                <a:solidFill>
                  <a:schemeClr val="accent2">
                    <a:lumMod val="50000"/>
                  </a:schemeClr>
                </a:solidFill>
              </a:rPr>
              <a:t>: «Маркетинг и продажи в кризис. Новые возможности для развития» (г. Сыктывкар, июнь 2022)</a:t>
            </a:r>
          </a:p>
          <a:p>
            <a:pPr marL="354964" marR="7261" indent="-342900" defTabSz="914371">
              <a:buFont typeface="Arial" panose="020B0604020202020204" pitchFamily="34" charset="0"/>
              <a:buChar char="•"/>
              <a:tabLst>
                <a:tab pos="347969" algn="l"/>
                <a:tab pos="349239" algn="l"/>
              </a:tabLst>
            </a:pPr>
            <a:r>
              <a:rPr lang="ru-RU" sz="2400" i="1" dirty="0" smtClean="0">
                <a:solidFill>
                  <a:schemeClr val="accent2">
                    <a:lumMod val="50000"/>
                  </a:schemeClr>
                </a:solidFill>
              </a:rPr>
              <a:t>Обучающая </a:t>
            </a:r>
            <a:r>
              <a:rPr lang="ru-RU" sz="2400" i="1" dirty="0">
                <a:solidFill>
                  <a:schemeClr val="accent2">
                    <a:lumMod val="50000"/>
                  </a:schemeClr>
                </a:solidFill>
              </a:rPr>
              <a:t>программа «Основы предпринимательской деятельности» (онлайн, май-июнь 2022)</a:t>
            </a:r>
          </a:p>
          <a:p>
            <a:pPr marL="354964" marR="7261" indent="-342900" defTabSz="914371">
              <a:buFont typeface="Arial" panose="020B0604020202020204" pitchFamily="34" charset="0"/>
              <a:buChar char="•"/>
              <a:tabLst>
                <a:tab pos="347969" algn="l"/>
                <a:tab pos="349239" algn="l"/>
              </a:tabLst>
            </a:pPr>
            <a:r>
              <a:rPr lang="ru-RU" sz="2400" i="1" dirty="0">
                <a:solidFill>
                  <a:schemeClr val="accent2">
                    <a:lumMod val="50000"/>
                  </a:schemeClr>
                </a:solidFill>
              </a:rPr>
              <a:t>Акселерационная программа «Социальное предпринимательство» (онлайн/очно г. Сыктывкар, 13.05.2022 – 25.06.2022)</a:t>
            </a:r>
          </a:p>
          <a:p>
            <a:pPr marL="354964" marR="7261" indent="-342900" defTabSz="914371">
              <a:buFont typeface="Arial" panose="020B0604020202020204" pitchFamily="34" charset="0"/>
              <a:buChar char="•"/>
              <a:tabLst>
                <a:tab pos="347969" algn="l"/>
                <a:tab pos="349239" algn="l"/>
              </a:tabLst>
            </a:pPr>
            <a:r>
              <a:rPr lang="ru-RU" sz="2400" i="1" dirty="0">
                <a:solidFill>
                  <a:schemeClr val="accent2">
                    <a:lumMod val="50000"/>
                  </a:schemeClr>
                </a:solidFill>
              </a:rPr>
              <a:t>Обучающая программа для самозанятых граждан «Фабрика. Самозанятые» (онлайн, июнь 2022)</a:t>
            </a:r>
          </a:p>
          <a:p>
            <a:pPr marL="354964" marR="7261" indent="-342900" defTabSz="914371">
              <a:buFont typeface="Arial" panose="020B0604020202020204" pitchFamily="34" charset="0"/>
              <a:buChar char="•"/>
              <a:tabLst>
                <a:tab pos="347969" algn="l"/>
                <a:tab pos="349239" algn="l"/>
              </a:tabLst>
            </a:pPr>
            <a:r>
              <a:rPr lang="ru-RU" sz="2400" i="1" dirty="0">
                <a:solidFill>
                  <a:schemeClr val="accent2">
                    <a:lumMod val="50000"/>
                  </a:schemeClr>
                </a:solidFill>
              </a:rPr>
              <a:t>Обучение «Повышение квалификации для руководителей организаций, индивидуальных предпринимателей, лиц, назначенных руководителем организации, индивидуальным предпринимателем ответственными за обеспечение пожарной безопасности, в том числе в обособленных структурных подразделениях» (онлайн, июнь 2022)</a:t>
            </a:r>
          </a:p>
          <a:p>
            <a:pPr marL="12065" marR="7261" defTabSz="914371">
              <a:spcBef>
                <a:spcPts val="1200"/>
              </a:spcBef>
              <a:buClr>
                <a:srgbClr val="EF5237"/>
              </a:buClr>
              <a:tabLst>
                <a:tab pos="347969" algn="l"/>
                <a:tab pos="349239" algn="l"/>
              </a:tabLst>
            </a:pPr>
            <a:r>
              <a:rPr lang="ru-RU" sz="2400" b="1" dirty="0">
                <a:solidFill>
                  <a:schemeClr val="accent2">
                    <a:lumMod val="50000"/>
                  </a:schemeClr>
                </a:solidFill>
              </a:rPr>
              <a:t>Контактное лицо: </a:t>
            </a:r>
            <a:r>
              <a:rPr lang="ru-RU" sz="2400" i="1" dirty="0">
                <a:solidFill>
                  <a:schemeClr val="accent2">
                    <a:lumMod val="50000"/>
                  </a:schemeClr>
                </a:solidFill>
              </a:rPr>
              <a:t>Кравцова Полина Владимировна, руководитель Центра поддержки предпринимательства, </a:t>
            </a:r>
            <a:r>
              <a:rPr lang="en-US" sz="2400" i="1" dirty="0">
                <a:hlinkClick r:id="rId2"/>
              </a:rPr>
              <a:t>p.v.kravtsova@minek.rkomi.ru</a:t>
            </a:r>
            <a:r>
              <a:rPr lang="ru-RU" sz="2400" i="1" dirty="0"/>
              <a:t>, </a:t>
            </a:r>
            <a:r>
              <a:rPr lang="en-US" sz="2400" i="1" dirty="0"/>
              <a:t> </a:t>
            </a:r>
            <a:r>
              <a:rPr lang="ru-RU" sz="2400" i="1" dirty="0"/>
              <a:t>8 </a:t>
            </a:r>
            <a:r>
              <a:rPr lang="en-US" sz="2400" i="1" dirty="0">
                <a:solidFill>
                  <a:schemeClr val="accent2">
                    <a:lumMod val="50000"/>
                  </a:schemeClr>
                </a:solidFill>
              </a:rPr>
              <a:t>(8212) 446025 (</a:t>
            </a:r>
            <a:r>
              <a:rPr lang="ru-RU" sz="2400" i="1" dirty="0">
                <a:solidFill>
                  <a:schemeClr val="accent2">
                    <a:lumMod val="50000"/>
                  </a:schemeClr>
                </a:solidFill>
              </a:rPr>
              <a:t>доб.220)</a:t>
            </a:r>
          </a:p>
          <a:p>
            <a:pPr marL="12065" marR="7261" defTabSz="914371">
              <a:spcBef>
                <a:spcPts val="1200"/>
              </a:spcBef>
              <a:buClr>
                <a:srgbClr val="EF5237"/>
              </a:buClr>
              <a:tabLst>
                <a:tab pos="347969" algn="l"/>
                <a:tab pos="349239" algn="l"/>
              </a:tabLst>
            </a:pPr>
            <a:r>
              <a:rPr lang="ru-RU" sz="2400" b="1" dirty="0">
                <a:solidFill>
                  <a:schemeClr val="accent2">
                    <a:lumMod val="50000"/>
                  </a:schemeClr>
                </a:solidFill>
              </a:rPr>
              <a:t>Информация о поддержке - </a:t>
            </a:r>
            <a:r>
              <a:rPr lang="ru-RU" sz="2400" i="1" dirty="0">
                <a:solidFill>
                  <a:schemeClr val="accent2">
                    <a:lumMod val="50000"/>
                  </a:schemeClr>
                </a:solidFill>
                <a:hlinkClick r:id="rId3"/>
              </a:rPr>
              <a:t>мойбизнес11.рф</a:t>
            </a:r>
            <a:r>
              <a:rPr lang="ru-RU" sz="2400" i="1" dirty="0">
                <a:solidFill>
                  <a:schemeClr val="accent2">
                    <a:lumMod val="50000"/>
                  </a:schemeClr>
                </a:solidFill>
              </a:rPr>
              <a:t>, ВКонтакте </a:t>
            </a:r>
            <a:r>
              <a:rPr lang="ru-RU" sz="2400" i="1" dirty="0">
                <a:solidFill>
                  <a:schemeClr val="accent2">
                    <a:lumMod val="50000"/>
                  </a:schemeClr>
                </a:solidFill>
                <a:hlinkClick r:id="rId4"/>
              </a:rPr>
              <a:t>«Мой бизнес Коми» </a:t>
            </a:r>
            <a:endParaRPr lang="ru-RU" sz="2400" i="1" dirty="0">
              <a:solidFill>
                <a:schemeClr val="accent2">
                  <a:lumMod val="50000"/>
                </a:schemeClr>
              </a:solidFill>
            </a:endParaRPr>
          </a:p>
          <a:p>
            <a:pPr marL="354965" marR="7261" indent="-342900" defTabSz="914371">
              <a:spcBef>
                <a:spcPts val="1200"/>
              </a:spcBef>
              <a:buClr>
                <a:srgbClr val="EF5237"/>
              </a:buClr>
              <a:buFont typeface="Arial" panose="020B0604020202020204" pitchFamily="34" charset="0"/>
              <a:buChar char="•"/>
              <a:tabLst>
                <a:tab pos="347969" algn="l"/>
                <a:tab pos="349239" algn="l"/>
              </a:tabLst>
            </a:pPr>
            <a:endParaRPr lang="ru-RU" sz="2400" spc="-150" dirty="0">
              <a:solidFill>
                <a:srgbClr val="4C1913"/>
              </a:solidFill>
              <a:latin typeface="Trebuchet MS" panose="020B0603020202020204" pitchFamily="34" charset="0"/>
              <a:cs typeface="Arial"/>
            </a:endParaRPr>
          </a:p>
        </p:txBody>
      </p:sp>
      <p:sp>
        <p:nvSpPr>
          <p:cNvPr id="20" name="object 23"/>
          <p:cNvSpPr txBox="1">
            <a:spLocks/>
          </p:cNvSpPr>
          <p:nvPr/>
        </p:nvSpPr>
        <p:spPr>
          <a:xfrm>
            <a:off x="1946743" y="1765422"/>
            <a:ext cx="19202397" cy="627480"/>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dirty="0">
                <a:solidFill>
                  <a:schemeClr val="accent2">
                    <a:lumMod val="50000"/>
                  </a:schemeClr>
                </a:solidFill>
                <a:latin typeface="+mn-lt"/>
                <a:ea typeface="+mn-ea"/>
                <a:cs typeface="+mn-cs"/>
              </a:rPr>
              <a:t>ПРОГРАММЫ</a:t>
            </a:r>
            <a:r>
              <a:rPr lang="ru-RU" sz="4000" spc="-175" dirty="0">
                <a:solidFill>
                  <a:srgbClr val="EF5237"/>
                </a:solidFill>
                <a:latin typeface="Trebuchet MS" panose="020B0603020202020204" pitchFamily="34" charset="0"/>
              </a:rPr>
              <a:t> </a:t>
            </a:r>
            <a:r>
              <a:rPr lang="ru-RU" sz="4000" dirty="0">
                <a:solidFill>
                  <a:schemeClr val="accent2">
                    <a:lumMod val="50000"/>
                  </a:schemeClr>
                </a:solidFill>
                <a:latin typeface="+mn-lt"/>
                <a:ea typeface="+mn-ea"/>
                <a:cs typeface="+mn-cs"/>
              </a:rPr>
              <a:t>ОБУЧЕНИЯ НА </a:t>
            </a:r>
            <a:r>
              <a:rPr lang="ru-RU" sz="4000" dirty="0" smtClean="0">
                <a:solidFill>
                  <a:schemeClr val="accent2">
                    <a:lumMod val="50000"/>
                  </a:schemeClr>
                </a:solidFill>
                <a:latin typeface="+mn-lt"/>
                <a:ea typeface="+mn-ea"/>
                <a:cs typeface="+mn-cs"/>
              </a:rPr>
              <a:t>ИЮНЬ </a:t>
            </a:r>
            <a:r>
              <a:rPr lang="ru-RU" sz="4000" dirty="0">
                <a:solidFill>
                  <a:schemeClr val="accent2">
                    <a:lumMod val="50000"/>
                  </a:schemeClr>
                </a:solidFill>
                <a:latin typeface="+mn-lt"/>
                <a:ea typeface="+mn-ea"/>
                <a:cs typeface="+mn-cs"/>
              </a:rPr>
              <a:t>2022</a:t>
            </a:r>
          </a:p>
        </p:txBody>
      </p:sp>
      <p:sp>
        <p:nvSpPr>
          <p:cNvPr id="30" name="Прямоугольник 29"/>
          <p:cNvSpPr/>
          <p:nvPr/>
        </p:nvSpPr>
        <p:spPr>
          <a:xfrm>
            <a:off x="10210800" y="2918589"/>
            <a:ext cx="8077199" cy="1076449"/>
          </a:xfrm>
          <a:prstGeom prst="rect">
            <a:avLst/>
          </a:prstGeom>
        </p:spPr>
        <p:txBody>
          <a:bodyPr wrap="square" lIns="144018" tIns="72009" rIns="144018" bIns="72009">
            <a:spAutoFit/>
          </a:bodyPr>
          <a:lstStyle/>
          <a:p>
            <a:pPr marL="12065" marR="7261" defTabSz="914371">
              <a:spcBef>
                <a:spcPts val="1501"/>
              </a:spcBef>
              <a:buClr>
                <a:srgbClr val="EF5237"/>
              </a:buClr>
              <a:tabLst>
                <a:tab pos="347969" algn="l"/>
                <a:tab pos="349239" algn="l"/>
              </a:tabLst>
            </a:pPr>
            <a:endParaRPr lang="ru-RU" sz="2400" spc="-150" dirty="0">
              <a:solidFill>
                <a:srgbClr val="231F20"/>
              </a:solidFill>
              <a:latin typeface="Trebuchet MS" panose="020B0603020202020204" pitchFamily="34" charset="0"/>
              <a:cs typeface="Arial"/>
            </a:endParaRPr>
          </a:p>
          <a:p>
            <a:pPr marL="354953" marR="7261" indent="-342889" defTabSz="914371">
              <a:spcBef>
                <a:spcPts val="1501"/>
              </a:spcBef>
              <a:buClr>
                <a:srgbClr val="EF5237"/>
              </a:buClr>
              <a:buFont typeface="Arial" panose="020B0604020202020204" pitchFamily="34" charset="0"/>
              <a:buChar char="•"/>
              <a:tabLst>
                <a:tab pos="347969" algn="l"/>
                <a:tab pos="349239" algn="l"/>
              </a:tabLst>
            </a:pPr>
            <a:endParaRPr lang="ru-RU" sz="2400" b="1" spc="-150" dirty="0">
              <a:solidFill>
                <a:srgbClr val="4C1913"/>
              </a:solidFill>
              <a:latin typeface="Trebuchet MS" panose="020B0603020202020204" pitchFamily="34" charset="0"/>
              <a:cs typeface="Arial"/>
            </a:endParaRPr>
          </a:p>
        </p:txBody>
      </p:sp>
      <p:sp>
        <p:nvSpPr>
          <p:cNvPr id="9" name="object 23"/>
          <p:cNvSpPr txBox="1">
            <a:spLocks/>
          </p:cNvSpPr>
          <p:nvPr/>
        </p:nvSpPr>
        <p:spPr>
          <a:xfrm>
            <a:off x="2023427" y="1133475"/>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Центр «Мой бизнес» </a:t>
            </a:r>
          </a:p>
        </p:txBody>
      </p:sp>
      <p:sp>
        <p:nvSpPr>
          <p:cNvPr id="2" name="Номер слайда 1"/>
          <p:cNvSpPr>
            <a:spLocks noGrp="1"/>
          </p:cNvSpPr>
          <p:nvPr>
            <p:ph type="sldNum" sz="quarter" idx="7"/>
          </p:nvPr>
        </p:nvSpPr>
        <p:spPr/>
        <p:txBody>
          <a:bodyPr/>
          <a:lstStyle/>
          <a:p>
            <a:fld id="{B6F15528-21DE-4FAA-801E-634DDDAF4B2B}" type="slidenum">
              <a:rPr lang="ru-RU" smtClean="0"/>
              <a:pPr/>
              <a:t>18</a:t>
            </a:fld>
            <a:endParaRPr lang="ru-RU"/>
          </a:p>
        </p:txBody>
      </p:sp>
    </p:spTree>
    <p:extLst>
      <p:ext uri="{BB962C8B-B14F-4D97-AF65-F5344CB8AC3E}">
        <p14:creationId xmlns:p14="http://schemas.microsoft.com/office/powerpoint/2010/main" xmlns="" val="3747261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20" name="object 23"/>
          <p:cNvSpPr txBox="1">
            <a:spLocks/>
          </p:cNvSpPr>
          <p:nvPr/>
        </p:nvSpPr>
        <p:spPr>
          <a:xfrm>
            <a:off x="2016332" y="1700893"/>
            <a:ext cx="20321071" cy="627480"/>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dirty="0">
                <a:solidFill>
                  <a:schemeClr val="accent2">
                    <a:lumMod val="50000"/>
                  </a:schemeClr>
                </a:solidFill>
                <a:latin typeface="+mn-lt"/>
                <a:ea typeface="+mn-ea"/>
                <a:cs typeface="+mn-cs"/>
              </a:rPr>
              <a:t>СТАНДАРТИЗАЦИЯ, СЕРТИФИКАЦИЯ, РАЗРЕШЕНИЯ, ПАТЕНТОВАНИЕ</a:t>
            </a:r>
          </a:p>
        </p:txBody>
      </p:sp>
      <p:sp>
        <p:nvSpPr>
          <p:cNvPr id="11" name="TextBox 10">
            <a:extLst>
              <a:ext uri="{FF2B5EF4-FFF2-40B4-BE49-F238E27FC236}">
                <a16:creationId xmlns:a16="http://schemas.microsoft.com/office/drawing/2014/main" xmlns="" id="{AB86DFD1-E781-41DB-B371-A0A1752CBDB3}"/>
              </a:ext>
            </a:extLst>
          </p:cNvPr>
          <p:cNvSpPr txBox="1"/>
          <p:nvPr/>
        </p:nvSpPr>
        <p:spPr>
          <a:xfrm>
            <a:off x="1905000" y="2657475"/>
            <a:ext cx="15219382" cy="7039619"/>
          </a:xfrm>
          <a:prstGeom prst="rect">
            <a:avLst/>
          </a:prstGeom>
          <a:noFill/>
        </p:spPr>
        <p:txBody>
          <a:bodyPr wrap="square" lIns="144018" tIns="72009" rIns="144018" bIns="72009">
            <a:spAutoFit/>
          </a:bodyPr>
          <a:lstStyle/>
          <a:p>
            <a:pPr>
              <a:spcBef>
                <a:spcPts val="1200"/>
              </a:spcBef>
            </a:pPr>
            <a:r>
              <a:rPr lang="ru-RU" sz="2400" b="1" dirty="0">
                <a:solidFill>
                  <a:schemeClr val="accent2">
                    <a:lumMod val="50000"/>
                  </a:schemeClr>
                </a:solidFill>
              </a:rPr>
              <a:t>Получатели поддержки – </a:t>
            </a:r>
            <a:r>
              <a:rPr lang="ru-RU" sz="2400" i="1" dirty="0">
                <a:solidFill>
                  <a:schemeClr val="accent2">
                    <a:lumMod val="50000"/>
                  </a:schemeClr>
                </a:solidFill>
              </a:rPr>
              <a:t>субъекты МСП</a:t>
            </a:r>
          </a:p>
          <a:p>
            <a:pPr>
              <a:spcBef>
                <a:spcPts val="1200"/>
              </a:spcBef>
            </a:pPr>
            <a:r>
              <a:rPr lang="ru-RU" sz="2400" b="1" dirty="0">
                <a:solidFill>
                  <a:schemeClr val="accent2">
                    <a:lumMod val="50000"/>
                  </a:schemeClr>
                </a:solidFill>
              </a:rPr>
              <a:t>Вид поддержки: </a:t>
            </a:r>
          </a:p>
          <a:p>
            <a:pPr marL="342900" indent="-342900">
              <a:buFont typeface="Arial" panose="020B0604020202020204" pitchFamily="34" charset="0"/>
              <a:buChar char="•"/>
            </a:pPr>
            <a:r>
              <a:rPr lang="ru-RU" sz="2400" i="1" dirty="0">
                <a:solidFill>
                  <a:schemeClr val="accent2">
                    <a:lumMod val="50000"/>
                  </a:schemeClr>
                </a:solidFill>
              </a:rPr>
              <a:t>частичная/полная компенсация затрат, связанных с обязательным подтверждением соответствия продукции, в форме организации оказания услуг по получению (продлению) сертификата о соответствии и (или) принятия декларации </a:t>
            </a:r>
            <a:br>
              <a:rPr lang="ru-RU" sz="2400" i="1" dirty="0">
                <a:solidFill>
                  <a:schemeClr val="accent2">
                    <a:lumMod val="50000"/>
                  </a:schemeClr>
                </a:solidFill>
              </a:rPr>
            </a:br>
            <a:r>
              <a:rPr lang="ru-RU" sz="2400" i="1" dirty="0">
                <a:solidFill>
                  <a:schemeClr val="accent2">
                    <a:lumMod val="50000"/>
                  </a:schemeClr>
                </a:solidFill>
              </a:rPr>
              <a:t>о соответствии</a:t>
            </a:r>
          </a:p>
          <a:p>
            <a:pPr marL="342900" indent="-342900">
              <a:buFont typeface="Arial" panose="020B0604020202020204" pitchFamily="34" charset="0"/>
              <a:buChar char="•"/>
            </a:pPr>
            <a:r>
              <a:rPr lang="ru-RU" sz="2400" i="1" dirty="0">
                <a:solidFill>
                  <a:schemeClr val="accent2">
                    <a:lumMod val="50000"/>
                  </a:schemeClr>
                </a:solidFill>
              </a:rPr>
              <a:t>частичная/полная компенсация затрат, связанных с сертификацией (при наличии соответствующей квалификации) СМСП по системе менеджмента качества в соответствии с международными стандартами</a:t>
            </a:r>
          </a:p>
          <a:p>
            <a:pPr marL="342900" indent="-342900">
              <a:buFont typeface="Arial" panose="020B0604020202020204" pitchFamily="34" charset="0"/>
              <a:buChar char="•"/>
            </a:pPr>
            <a:r>
              <a:rPr lang="ru-RU" sz="2400" i="1" dirty="0">
                <a:solidFill>
                  <a:schemeClr val="accent2">
                    <a:lumMod val="50000"/>
                  </a:schemeClr>
                </a:solidFill>
              </a:rPr>
              <a:t>частичная/полная компенсация затрат, связанных с патентованием продукции</a:t>
            </a:r>
          </a:p>
          <a:p>
            <a:pPr>
              <a:spcBef>
                <a:spcPts val="1200"/>
              </a:spcBef>
            </a:pPr>
            <a:r>
              <a:rPr lang="ru-RU" sz="2400" b="1" dirty="0">
                <a:solidFill>
                  <a:schemeClr val="accent2">
                    <a:lumMod val="50000"/>
                  </a:schemeClr>
                </a:solidFill>
              </a:rPr>
              <a:t>Условия получения:</a:t>
            </a:r>
          </a:p>
          <a:p>
            <a:pPr marL="342900" indent="-342900">
              <a:buFont typeface="Arial" panose="020B0604020202020204" pitchFamily="34" charset="0"/>
              <a:buChar char="•"/>
            </a:pPr>
            <a:r>
              <a:rPr lang="ru-RU" sz="2400" i="1" dirty="0">
                <a:solidFill>
                  <a:schemeClr val="accent2">
                    <a:lumMod val="50000"/>
                  </a:schemeClr>
                </a:solidFill>
              </a:rPr>
              <a:t>бесплатно – в рамках деятельности Центра поддержки предпринимательства </a:t>
            </a:r>
          </a:p>
          <a:p>
            <a:pPr marL="342900" indent="-342900">
              <a:buFont typeface="Arial" panose="020B0604020202020204" pitchFamily="34" charset="0"/>
              <a:buChar char="•"/>
            </a:pPr>
            <a:r>
              <a:rPr lang="ru-RU" sz="2400" i="1" dirty="0">
                <a:solidFill>
                  <a:schemeClr val="accent2">
                    <a:lumMod val="50000"/>
                  </a:schemeClr>
                </a:solidFill>
              </a:rPr>
              <a:t>частично платно – в рамках деятельности Центра кластерного развития (20% от стоимости услуги), Центра инжиниринга (10% от стоимости услуги)</a:t>
            </a:r>
          </a:p>
          <a:p>
            <a:pPr>
              <a:spcBef>
                <a:spcPts val="1200"/>
              </a:spcBef>
            </a:pPr>
            <a:r>
              <a:rPr lang="ru-RU" sz="2400" b="1" dirty="0">
                <a:solidFill>
                  <a:schemeClr val="accent2">
                    <a:lumMod val="50000"/>
                  </a:schemeClr>
                </a:solidFill>
              </a:rPr>
              <a:t>Контакты ответственного лица - </a:t>
            </a:r>
            <a:r>
              <a:rPr lang="ru-RU" sz="2400" i="1" dirty="0">
                <a:solidFill>
                  <a:schemeClr val="accent2">
                    <a:lumMod val="50000"/>
                  </a:schemeClr>
                </a:solidFill>
              </a:rPr>
              <a:t>Медведкова Валерия Юрьевна, специалист Центра поддержки </a:t>
            </a:r>
            <a:br>
              <a:rPr lang="ru-RU" sz="2400" i="1" dirty="0">
                <a:solidFill>
                  <a:schemeClr val="accent2">
                    <a:lumMod val="50000"/>
                  </a:schemeClr>
                </a:solidFill>
              </a:rPr>
            </a:br>
            <a:r>
              <a:rPr lang="ru-RU" sz="2400" i="1" dirty="0">
                <a:solidFill>
                  <a:schemeClr val="accent2">
                    <a:lumMod val="50000"/>
                  </a:schemeClr>
                </a:solidFill>
              </a:rPr>
              <a:t>предпринимательства, </a:t>
            </a:r>
            <a:r>
              <a:rPr lang="en-US" sz="2400" i="1" spc="-20" dirty="0">
                <a:solidFill>
                  <a:srgbClr val="632523"/>
                </a:solidFill>
                <a:cs typeface="Calibri"/>
                <a:hlinkClick r:id="rId2"/>
              </a:rPr>
              <a:t>v.y.medvedkova@minek.rkomi.ru</a:t>
            </a:r>
            <a:r>
              <a:rPr lang="ru-RU" sz="2400" i="1" dirty="0">
                <a:solidFill>
                  <a:schemeClr val="accent2">
                    <a:lumMod val="50000"/>
                  </a:schemeClr>
                </a:solidFill>
              </a:rPr>
              <a:t>, 8 (8212) 44-60-25 (доб.208)</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3"/>
              </a:rPr>
              <a:t>мойбизнес11.рф</a:t>
            </a:r>
            <a:endParaRPr lang="ru-RU" sz="2400" i="1" dirty="0">
              <a:solidFill>
                <a:schemeClr val="accent2">
                  <a:lumMod val="50000"/>
                </a:schemeClr>
              </a:solidFill>
            </a:endParaRPr>
          </a:p>
        </p:txBody>
      </p:sp>
      <p:sp>
        <p:nvSpPr>
          <p:cNvPr id="8" name="object 23"/>
          <p:cNvSpPr txBox="1">
            <a:spLocks/>
          </p:cNvSpPr>
          <p:nvPr/>
        </p:nvSpPr>
        <p:spPr>
          <a:xfrm>
            <a:off x="2001818" y="981075"/>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Центр «Мой бизнес» </a:t>
            </a:r>
          </a:p>
        </p:txBody>
      </p:sp>
      <p:sp>
        <p:nvSpPr>
          <p:cNvPr id="2" name="Номер слайда 1"/>
          <p:cNvSpPr>
            <a:spLocks noGrp="1"/>
          </p:cNvSpPr>
          <p:nvPr>
            <p:ph type="sldNum" sz="quarter" idx="7"/>
          </p:nvPr>
        </p:nvSpPr>
        <p:spPr/>
        <p:txBody>
          <a:bodyPr/>
          <a:lstStyle/>
          <a:p>
            <a:fld id="{B6F15528-21DE-4FAA-801E-634DDDAF4B2B}" type="slidenum">
              <a:rPr lang="ru-RU" smtClean="0"/>
              <a:pPr/>
              <a:t>19</a:t>
            </a:fld>
            <a:endParaRPr lang="ru-RU"/>
          </a:p>
        </p:txBody>
      </p:sp>
    </p:spTree>
    <p:extLst>
      <p:ext uri="{BB962C8B-B14F-4D97-AF65-F5344CB8AC3E}">
        <p14:creationId xmlns:p14="http://schemas.microsoft.com/office/powerpoint/2010/main" xmlns="" val="3808277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6" y="7286242"/>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22"/>
          <p:cNvSpPr/>
          <p:nvPr/>
        </p:nvSpPr>
        <p:spPr>
          <a:xfrm>
            <a:off x="2023427" y="574806"/>
            <a:ext cx="1499870"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2" name="Группа 1"/>
          <p:cNvGrpSpPr/>
          <p:nvPr/>
        </p:nvGrpSpPr>
        <p:grpSpPr>
          <a:xfrm>
            <a:off x="2023426" y="1057275"/>
            <a:ext cx="16208612" cy="7720155"/>
            <a:chOff x="2023426" y="1057275"/>
            <a:chExt cx="16208612" cy="7720155"/>
          </a:xfrm>
        </p:grpSpPr>
        <p:sp>
          <p:nvSpPr>
            <p:cNvPr id="18" name="object 23"/>
            <p:cNvSpPr txBox="1">
              <a:spLocks/>
            </p:cNvSpPr>
            <p:nvPr/>
          </p:nvSpPr>
          <p:spPr>
            <a:xfrm>
              <a:off x="2023426" y="1057275"/>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АО «Микрокредитная компания Республики Коми»</a:t>
              </a:r>
            </a:p>
          </p:txBody>
        </p:sp>
        <p:sp>
          <p:nvSpPr>
            <p:cNvPr id="19" name="object 24"/>
            <p:cNvSpPr txBox="1"/>
            <p:nvPr/>
          </p:nvSpPr>
          <p:spPr>
            <a:xfrm>
              <a:off x="2026057" y="1683360"/>
              <a:ext cx="16205981" cy="633884"/>
            </a:xfrm>
            <a:prstGeom prst="rect">
              <a:avLst/>
            </a:prstGeom>
          </p:spPr>
          <p:txBody>
            <a:bodyPr vert="horz" wrap="square" lIns="0" tIns="18154" rIns="0" bIns="0" rtlCol="0">
              <a:spAutoFit/>
            </a:bodyPr>
            <a:lstStyle>
              <a:defPPr>
                <a:defRPr lang="ru-RU"/>
              </a:defPPr>
              <a:lvl1pPr marL="18153" marR="7261" algn="just" defTabSz="1307043">
                <a:spcBef>
                  <a:spcPts val="143"/>
                </a:spcBef>
                <a:defRPr sz="4800" b="1" spc="-175">
                  <a:solidFill>
                    <a:srgbClr val="4C1913"/>
                  </a:solidFill>
                  <a:latin typeface="Trebuchet MS"/>
                  <a:ea typeface="+mj-ea"/>
                  <a:cs typeface="Trebuchet MS"/>
                </a:defRPr>
              </a:lvl1pPr>
            </a:lstStyle>
            <a:p>
              <a:r>
                <a:rPr lang="ru-RU" sz="4000" dirty="0">
                  <a:latin typeface="+mn-lt"/>
                </a:rPr>
                <a:t>МИКРОЗАЙМ ПО ПРОГРАММЕ «АНТИКРИЗИС»</a:t>
              </a:r>
            </a:p>
          </p:txBody>
        </p:sp>
        <p:sp>
          <p:nvSpPr>
            <p:cNvPr id="21" name="object 24"/>
            <p:cNvSpPr txBox="1"/>
            <p:nvPr/>
          </p:nvSpPr>
          <p:spPr>
            <a:xfrm>
              <a:off x="2026057" y="2886075"/>
              <a:ext cx="15515712" cy="5891355"/>
            </a:xfrm>
            <a:prstGeom prst="rect">
              <a:avLst/>
            </a:prstGeom>
          </p:spPr>
          <p:txBody>
            <a:bodyPr vert="horz" wrap="square" lIns="0" tIns="12699" rIns="0" bIns="0" rtlCol="0">
              <a:spAutoFit/>
            </a:bodyPr>
            <a:lstStyle/>
            <a:p>
              <a:pPr>
                <a:spcBef>
                  <a:spcPts val="1200"/>
                </a:spcBef>
              </a:pPr>
              <a:r>
                <a:rPr lang="ru-RU" sz="2400" b="1" dirty="0">
                  <a:solidFill>
                    <a:schemeClr val="accent2">
                      <a:lumMod val="50000"/>
                    </a:schemeClr>
                  </a:solidFill>
                </a:rPr>
                <a:t>Получатели поддержки  </a:t>
              </a:r>
              <a:r>
                <a:rPr lang="ru-RU" sz="2400" dirty="0">
                  <a:solidFill>
                    <a:schemeClr val="accent2">
                      <a:lumMod val="50000"/>
                    </a:schemeClr>
                  </a:solidFill>
                </a:rPr>
                <a:t>- </a:t>
              </a:r>
              <a:r>
                <a:rPr lang="ru-RU" sz="2400" i="1" dirty="0">
                  <a:solidFill>
                    <a:schemeClr val="accent2">
                      <a:lumMod val="50000"/>
                    </a:schemeClr>
                  </a:solidFill>
                </a:rPr>
                <a:t>субъекты МСП</a:t>
              </a:r>
            </a:p>
            <a:p>
              <a:pPr>
                <a:spcBef>
                  <a:spcPts val="1200"/>
                </a:spcBef>
              </a:pPr>
              <a:r>
                <a:rPr lang="ru-RU" sz="2400" b="1" dirty="0">
                  <a:solidFill>
                    <a:schemeClr val="accent2">
                      <a:lumMod val="50000"/>
                    </a:schemeClr>
                  </a:solidFill>
                </a:rPr>
                <a:t>Условия получения поддержки </a:t>
              </a:r>
              <a:r>
                <a:rPr lang="ru-RU" sz="2400" dirty="0">
                  <a:solidFill>
                    <a:schemeClr val="accent2">
                      <a:lumMod val="50000"/>
                    </a:schemeClr>
                  </a:solidFill>
                </a:rPr>
                <a:t>– </a:t>
              </a:r>
              <a:r>
                <a:rPr lang="ru-RU" sz="2400" i="1" dirty="0">
                  <a:solidFill>
                    <a:schemeClr val="accent2">
                      <a:lumMod val="50000"/>
                    </a:schemeClr>
                  </a:solidFill>
                </a:rPr>
                <a:t>регистрация и осуществление деятельности на территории Республики Коми, с даты регистрации которых до даты обращения за получением </a:t>
              </a:r>
              <a:r>
                <a:rPr lang="ru-RU" sz="2400" i="1" dirty="0" err="1">
                  <a:solidFill>
                    <a:schemeClr val="accent2">
                      <a:lumMod val="50000"/>
                    </a:schemeClr>
                  </a:solidFill>
                </a:rPr>
                <a:t>микрозайма</a:t>
              </a:r>
              <a:r>
                <a:rPr lang="ru-RU" sz="2400" i="1" dirty="0">
                  <a:solidFill>
                    <a:schemeClr val="accent2">
                      <a:lumMod val="50000"/>
                    </a:schemeClr>
                  </a:solidFill>
                </a:rPr>
                <a:t> прошло не менее 1 месяца, </a:t>
              </a:r>
              <a:r>
                <a:rPr lang="ru-RU" sz="2400" i="1" dirty="0">
                  <a:solidFill>
                    <a:srgbClr val="C0504D">
                      <a:lumMod val="50000"/>
                    </a:srgbClr>
                  </a:solidFill>
                </a:rPr>
                <a:t> неприменение процедуры несостоятельности (банкротства)</a:t>
              </a:r>
            </a:p>
            <a:p>
              <a:pPr>
                <a:spcBef>
                  <a:spcPts val="1200"/>
                </a:spcBef>
              </a:pPr>
              <a:r>
                <a:rPr lang="ru-RU" sz="2400" b="1" dirty="0">
                  <a:solidFill>
                    <a:schemeClr val="accent2">
                      <a:lumMod val="50000"/>
                    </a:schemeClr>
                  </a:solidFill>
                </a:rPr>
                <a:t>Целевое использование </a:t>
              </a:r>
              <a:r>
                <a:rPr lang="ru-RU" sz="2400" i="1" dirty="0">
                  <a:solidFill>
                    <a:srgbClr val="C0504D">
                      <a:lumMod val="50000"/>
                    </a:srgbClr>
                  </a:solidFill>
                </a:rPr>
                <a:t>- пополнение оборотных средств, проведение текущих расходов, в том числе проведение расчетов по заработной плате, по налогам и иным обязательным платежам</a:t>
              </a:r>
            </a:p>
            <a:p>
              <a:pPr>
                <a:spcBef>
                  <a:spcPts val="1200"/>
                </a:spcBef>
              </a:pPr>
              <a:r>
                <a:rPr lang="ru-RU" sz="2400" b="1" dirty="0">
                  <a:solidFill>
                    <a:schemeClr val="accent2">
                      <a:lumMod val="50000"/>
                    </a:schemeClr>
                  </a:solidFill>
                </a:rPr>
                <a:t>Размер поддержки </a:t>
              </a:r>
              <a:r>
                <a:rPr lang="ru-RU" sz="2400" dirty="0">
                  <a:solidFill>
                    <a:schemeClr val="accent2">
                      <a:lumMod val="50000"/>
                    </a:schemeClr>
                  </a:solidFill>
                </a:rPr>
                <a:t>– </a:t>
              </a:r>
              <a:r>
                <a:rPr lang="ru-RU" sz="2400" i="1" dirty="0" err="1">
                  <a:solidFill>
                    <a:schemeClr val="accent2">
                      <a:lumMod val="50000"/>
                    </a:schemeClr>
                  </a:solidFill>
                </a:rPr>
                <a:t>микрозаймы</a:t>
              </a:r>
              <a:r>
                <a:rPr lang="ru-RU" sz="2400" i="1" dirty="0">
                  <a:solidFill>
                    <a:schemeClr val="accent2">
                      <a:lumMod val="50000"/>
                    </a:schemeClr>
                  </a:solidFill>
                </a:rPr>
                <a:t> в размере </a:t>
              </a:r>
              <a:r>
                <a:rPr lang="ru-RU" sz="2400" b="1" i="1" dirty="0">
                  <a:solidFill>
                    <a:schemeClr val="accent2">
                      <a:lumMod val="50000"/>
                    </a:schemeClr>
                  </a:solidFill>
                </a:rPr>
                <a:t>от 50 000 рублей до 1 000 000 рублей </a:t>
              </a:r>
              <a:r>
                <a:rPr lang="ru-RU" sz="2400" i="1" dirty="0">
                  <a:solidFill>
                    <a:schemeClr val="accent2">
                      <a:lumMod val="50000"/>
                    </a:schemeClr>
                  </a:solidFill>
                </a:rPr>
                <a:t>на срок до </a:t>
              </a:r>
              <a:r>
                <a:rPr lang="ru-RU" sz="2400" b="1" i="1" dirty="0">
                  <a:solidFill>
                    <a:schemeClr val="accent2">
                      <a:lumMod val="50000"/>
                    </a:schemeClr>
                  </a:solidFill>
                </a:rPr>
                <a:t>24 месяцев</a:t>
              </a:r>
            </a:p>
            <a:p>
              <a:pPr>
                <a:spcBef>
                  <a:spcPts val="1200"/>
                </a:spcBef>
              </a:pPr>
              <a:r>
                <a:rPr lang="ru-RU" sz="2400" b="1" dirty="0">
                  <a:solidFill>
                    <a:schemeClr val="accent2">
                      <a:lumMod val="50000"/>
                    </a:schemeClr>
                  </a:solidFill>
                </a:rPr>
                <a:t>Процентная ставка </a:t>
              </a:r>
              <a:r>
                <a:rPr lang="ru-RU" sz="2400" i="1" dirty="0">
                  <a:solidFill>
                    <a:schemeClr val="accent2">
                      <a:lumMod val="50000"/>
                    </a:schemeClr>
                  </a:solidFill>
                </a:rPr>
                <a:t>– </a:t>
              </a:r>
              <a:r>
                <a:rPr lang="ru-RU" sz="2400" i="1" dirty="0">
                  <a:solidFill>
                    <a:srgbClr val="C0504D">
                      <a:lumMod val="50000"/>
                    </a:srgbClr>
                  </a:solidFill>
                </a:rPr>
                <a:t>1 % годовых в первый год и 9,5 % годовых во второй год (4,75% для субъектов МСП, зарегистрированных и осуществляющих деятельность в моногородах, а также для социальных предприятий)</a:t>
              </a:r>
            </a:p>
            <a:p>
              <a:pPr>
                <a:spcBef>
                  <a:spcPts val="1200"/>
                </a:spcBef>
              </a:pPr>
              <a:r>
                <a:rPr lang="ru-RU" sz="2400" b="1" dirty="0">
                  <a:solidFill>
                    <a:schemeClr val="accent2">
                      <a:lumMod val="50000"/>
                    </a:schemeClr>
                  </a:solidFill>
                </a:rPr>
                <a:t>Срок рассмотрения заявки </a:t>
              </a:r>
              <a:r>
                <a:rPr lang="ru-RU" sz="2400" i="1" dirty="0">
                  <a:solidFill>
                    <a:schemeClr val="accent2">
                      <a:lumMod val="50000"/>
                    </a:schemeClr>
                  </a:solidFill>
                </a:rPr>
                <a:t>–1 рабочий день с даты ее регистрации</a:t>
              </a:r>
            </a:p>
            <a:p>
              <a:pPr>
                <a:spcBef>
                  <a:spcPts val="1200"/>
                </a:spcBef>
              </a:pPr>
              <a:r>
                <a:rPr lang="ru-RU" sz="2400" b="1" dirty="0">
                  <a:solidFill>
                    <a:schemeClr val="accent2">
                      <a:lumMod val="50000"/>
                    </a:schemeClr>
                  </a:solidFill>
                </a:rPr>
                <a:t>Контакты ответственного лица </a:t>
              </a:r>
              <a:r>
                <a:rPr lang="ru-RU" sz="2400" dirty="0">
                  <a:solidFill>
                    <a:schemeClr val="accent2">
                      <a:lumMod val="50000"/>
                    </a:schemeClr>
                  </a:solidFill>
                </a:rPr>
                <a:t>– </a:t>
              </a:r>
              <a:r>
                <a:rPr lang="ru-RU" sz="2400" i="1" dirty="0" err="1">
                  <a:solidFill>
                    <a:schemeClr val="accent2">
                      <a:lumMod val="50000"/>
                    </a:schemeClr>
                  </a:solidFill>
                </a:rPr>
                <a:t>Клецун</a:t>
              </a:r>
              <a:r>
                <a:rPr lang="ru-RU" sz="2400" i="1" dirty="0">
                  <a:solidFill>
                    <a:schemeClr val="accent2">
                      <a:lumMod val="50000"/>
                    </a:schemeClr>
                  </a:solidFill>
                </a:rPr>
                <a:t> Евгения Валерьевна, начальник отдела по работе с клиентами, </a:t>
              </a:r>
              <a:r>
                <a:rPr lang="en-US" sz="2400" i="1" dirty="0">
                  <a:solidFill>
                    <a:schemeClr val="accent2">
                      <a:lumMod val="50000"/>
                    </a:schemeClr>
                  </a:solidFill>
                  <a:hlinkClick r:id="rId2"/>
                </a:rPr>
                <a:t>e.v.kletsun@mbrk.rkomi.ru</a:t>
              </a:r>
              <a:r>
                <a:rPr lang="ru-RU" sz="2400" i="1" dirty="0">
                  <a:solidFill>
                    <a:schemeClr val="accent2">
                      <a:lumMod val="50000"/>
                    </a:schemeClr>
                  </a:solidFill>
                </a:rPr>
                <a:t>, 8 (8212) 401-200 (доб. 203)</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3"/>
                </a:rPr>
                <a:t>мойбизнес11.рф</a:t>
              </a:r>
              <a:endParaRPr lang="ru-RU" sz="2400" dirty="0">
                <a:solidFill>
                  <a:schemeClr val="accent2">
                    <a:lumMod val="50000"/>
                  </a:schemeClr>
                </a:solidFill>
              </a:endParaRPr>
            </a:p>
          </p:txBody>
        </p:sp>
      </p:grpSp>
      <p:sp>
        <p:nvSpPr>
          <p:cNvPr id="3" name="Номер слайда 2"/>
          <p:cNvSpPr>
            <a:spLocks noGrp="1"/>
          </p:cNvSpPr>
          <p:nvPr>
            <p:ph type="sldNum" sz="quarter" idx="7"/>
          </p:nvPr>
        </p:nvSpPr>
        <p:spPr/>
        <p:txBody>
          <a:bodyPr/>
          <a:lstStyle/>
          <a:p>
            <a:fld id="{B6F15528-21DE-4FAA-801E-634DDDAF4B2B}" type="slidenum">
              <a:rPr lang="ru-RU" smtClean="0"/>
              <a:pPr/>
              <a:t>2</a:t>
            </a:fld>
            <a:endParaRPr lang="ru-RU"/>
          </a:p>
        </p:txBody>
      </p:sp>
    </p:spTree>
    <p:extLst>
      <p:ext uri="{BB962C8B-B14F-4D97-AF65-F5344CB8AC3E}">
        <p14:creationId xmlns:p14="http://schemas.microsoft.com/office/powerpoint/2010/main" xmlns="" val="25058721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20" name="object 23"/>
          <p:cNvSpPr txBox="1">
            <a:spLocks/>
          </p:cNvSpPr>
          <p:nvPr/>
        </p:nvSpPr>
        <p:spPr>
          <a:xfrm>
            <a:off x="2001816" y="1812251"/>
            <a:ext cx="20321071" cy="627480"/>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dirty="0">
                <a:solidFill>
                  <a:schemeClr val="accent2">
                    <a:lumMod val="50000"/>
                  </a:schemeClr>
                </a:solidFill>
                <a:latin typeface="+mn-lt"/>
                <a:ea typeface="+mn-ea"/>
                <a:cs typeface="+mn-cs"/>
              </a:rPr>
              <a:t>РАЗРАБОТКА БИЗНЕС-ПЛАНА</a:t>
            </a:r>
          </a:p>
        </p:txBody>
      </p:sp>
      <p:sp>
        <p:nvSpPr>
          <p:cNvPr id="8" name="object 23"/>
          <p:cNvSpPr txBox="1">
            <a:spLocks/>
          </p:cNvSpPr>
          <p:nvPr/>
        </p:nvSpPr>
        <p:spPr>
          <a:xfrm>
            <a:off x="2001817" y="1142092"/>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Центр «Мой бизнес» </a:t>
            </a:r>
          </a:p>
        </p:txBody>
      </p:sp>
      <p:sp>
        <p:nvSpPr>
          <p:cNvPr id="2" name="Номер слайда 1"/>
          <p:cNvSpPr>
            <a:spLocks noGrp="1"/>
          </p:cNvSpPr>
          <p:nvPr>
            <p:ph type="sldNum" sz="quarter" idx="7"/>
          </p:nvPr>
        </p:nvSpPr>
        <p:spPr/>
        <p:txBody>
          <a:bodyPr/>
          <a:lstStyle/>
          <a:p>
            <a:fld id="{B6F15528-21DE-4FAA-801E-634DDDAF4B2B}" type="slidenum">
              <a:rPr lang="ru-RU" smtClean="0"/>
              <a:pPr/>
              <a:t>20</a:t>
            </a:fld>
            <a:endParaRPr lang="ru-RU"/>
          </a:p>
        </p:txBody>
      </p:sp>
      <p:sp>
        <p:nvSpPr>
          <p:cNvPr id="9" name="object 3"/>
          <p:cNvSpPr txBox="1"/>
          <p:nvPr/>
        </p:nvSpPr>
        <p:spPr>
          <a:xfrm>
            <a:off x="2048828" y="2751991"/>
            <a:ext cx="5461000" cy="1066800"/>
          </a:xfrm>
          <a:prstGeom prst="rect">
            <a:avLst/>
          </a:prstGeom>
        </p:spPr>
        <p:txBody>
          <a:bodyPr vert="horz" wrap="square" lIns="0" tIns="167640" rIns="0" bIns="0"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ct val="100000"/>
              </a:lnSpc>
              <a:spcBef>
                <a:spcPts val="1320"/>
              </a:spcBef>
            </a:pPr>
            <a:r>
              <a:rPr sz="2400" b="1" spc="-15" dirty="0">
                <a:solidFill>
                  <a:srgbClr val="632523"/>
                </a:solidFill>
                <a:latin typeface="Calibri"/>
                <a:cs typeface="Calibri"/>
              </a:rPr>
              <a:t>Получатели</a:t>
            </a:r>
            <a:r>
              <a:rPr sz="2400" b="1" spc="-10" dirty="0">
                <a:solidFill>
                  <a:srgbClr val="632523"/>
                </a:solidFill>
                <a:latin typeface="Calibri"/>
                <a:cs typeface="Calibri"/>
              </a:rPr>
              <a:t> поддержки </a:t>
            </a:r>
            <a:r>
              <a:rPr sz="2400" b="1" dirty="0">
                <a:solidFill>
                  <a:srgbClr val="632523"/>
                </a:solidFill>
                <a:latin typeface="Calibri"/>
                <a:cs typeface="Calibri"/>
              </a:rPr>
              <a:t>–</a:t>
            </a:r>
            <a:r>
              <a:rPr sz="2400" b="1" spc="-10" dirty="0">
                <a:solidFill>
                  <a:srgbClr val="632523"/>
                </a:solidFill>
                <a:latin typeface="Calibri"/>
                <a:cs typeface="Calibri"/>
              </a:rPr>
              <a:t> </a:t>
            </a:r>
            <a:r>
              <a:rPr sz="2400" i="1" spc="-10" dirty="0">
                <a:solidFill>
                  <a:srgbClr val="632523"/>
                </a:solidFill>
                <a:latin typeface="Calibri"/>
                <a:cs typeface="Calibri"/>
              </a:rPr>
              <a:t>субъекты </a:t>
            </a:r>
            <a:r>
              <a:rPr sz="2400" i="1" dirty="0">
                <a:solidFill>
                  <a:srgbClr val="632523"/>
                </a:solidFill>
                <a:latin typeface="Calibri"/>
                <a:cs typeface="Calibri"/>
              </a:rPr>
              <a:t>МСП</a:t>
            </a:r>
            <a:endParaRPr sz="2400" dirty="0">
              <a:latin typeface="Calibri"/>
              <a:cs typeface="Calibri"/>
            </a:endParaRPr>
          </a:p>
          <a:p>
            <a:pPr marL="12700">
              <a:lnSpc>
                <a:spcPct val="100000"/>
              </a:lnSpc>
              <a:spcBef>
                <a:spcPts val="1220"/>
              </a:spcBef>
            </a:pPr>
            <a:r>
              <a:rPr sz="2400" b="1" spc="-5" dirty="0" err="1">
                <a:solidFill>
                  <a:srgbClr val="632523"/>
                </a:solidFill>
                <a:latin typeface="Calibri"/>
                <a:cs typeface="Calibri"/>
              </a:rPr>
              <a:t>Вид</a:t>
            </a:r>
            <a:r>
              <a:rPr sz="2400" b="1" spc="-40" dirty="0">
                <a:solidFill>
                  <a:srgbClr val="632523"/>
                </a:solidFill>
                <a:latin typeface="Calibri"/>
                <a:cs typeface="Calibri"/>
              </a:rPr>
              <a:t> </a:t>
            </a:r>
            <a:r>
              <a:rPr sz="2400" b="1" spc="-10" dirty="0">
                <a:solidFill>
                  <a:srgbClr val="632523"/>
                </a:solidFill>
                <a:latin typeface="Calibri"/>
                <a:cs typeface="Calibri"/>
              </a:rPr>
              <a:t>поддержки:</a:t>
            </a:r>
            <a:endParaRPr sz="2400" dirty="0">
              <a:latin typeface="Calibri"/>
              <a:cs typeface="Calibri"/>
            </a:endParaRPr>
          </a:p>
        </p:txBody>
      </p:sp>
      <p:sp>
        <p:nvSpPr>
          <p:cNvPr id="10" name="object 6"/>
          <p:cNvSpPr txBox="1">
            <a:spLocks noGrp="1"/>
          </p:cNvSpPr>
          <p:nvPr/>
        </p:nvSpPr>
        <p:spPr>
          <a:xfrm>
            <a:off x="2056085" y="3819236"/>
            <a:ext cx="16779240" cy="371320"/>
          </a:xfrm>
          <a:prstGeom prst="rect">
            <a:avLst/>
          </a:prstGeom>
        </p:spPr>
        <p:txBody>
          <a:bodyPr vert="horz" wrap="square" lIns="0" tIns="10160" rIns="0" bIns="0" rtlCol="0">
            <a:spAutoFit/>
          </a:bodyPr>
          <a:lstStyle>
            <a:lvl1pPr marL="0">
              <a:defRPr sz="2400" b="0" i="1">
                <a:solidFill>
                  <a:srgbClr val="632523"/>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00699"/>
              </a:lnSpc>
              <a:spcBef>
                <a:spcPts val="80"/>
              </a:spcBef>
              <a:tabLst>
                <a:tab pos="354965" algn="l"/>
                <a:tab pos="355600" algn="l"/>
              </a:tabLst>
            </a:pPr>
            <a:r>
              <a:rPr sz="2400" spc="-5" dirty="0" err="1"/>
              <a:t>частичная</a:t>
            </a:r>
            <a:r>
              <a:rPr sz="2400" dirty="0"/>
              <a:t> </a:t>
            </a:r>
            <a:r>
              <a:rPr sz="2400" spc="-5" dirty="0"/>
              <a:t>компенсация</a:t>
            </a:r>
            <a:r>
              <a:rPr sz="2400" spc="5" dirty="0"/>
              <a:t> </a:t>
            </a:r>
            <a:r>
              <a:rPr sz="2400" dirty="0"/>
              <a:t>затрат, связанных</a:t>
            </a:r>
            <a:r>
              <a:rPr sz="2400" spc="5" dirty="0"/>
              <a:t> </a:t>
            </a:r>
            <a:r>
              <a:rPr sz="2400" dirty="0"/>
              <a:t>с </a:t>
            </a:r>
            <a:r>
              <a:rPr lang="ru-RU" sz="2400" spc="-5" dirty="0"/>
              <a:t>разработкой бизнес-плана</a:t>
            </a:r>
            <a:endParaRPr spc="-5" dirty="0"/>
          </a:p>
        </p:txBody>
      </p:sp>
      <p:sp>
        <p:nvSpPr>
          <p:cNvPr id="12" name="object 7"/>
          <p:cNvSpPr txBox="1"/>
          <p:nvPr/>
        </p:nvSpPr>
        <p:spPr>
          <a:xfrm>
            <a:off x="2048828" y="4536458"/>
            <a:ext cx="2668270" cy="391160"/>
          </a:xfrm>
          <a:prstGeom prst="rect">
            <a:avLst/>
          </a:prstGeom>
        </p:spPr>
        <p:txBody>
          <a:bodyPr vert="horz" wrap="square" lIns="0" tIns="12700" rIns="0" bIns="0"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ct val="100000"/>
              </a:lnSpc>
              <a:spcBef>
                <a:spcPts val="100"/>
              </a:spcBef>
            </a:pPr>
            <a:r>
              <a:rPr sz="2400" b="1" spc="-25" dirty="0">
                <a:solidFill>
                  <a:srgbClr val="632523"/>
                </a:solidFill>
                <a:latin typeface="Calibri"/>
                <a:cs typeface="Calibri"/>
              </a:rPr>
              <a:t>Условия</a:t>
            </a:r>
            <a:r>
              <a:rPr sz="2400" b="1" spc="-40" dirty="0">
                <a:solidFill>
                  <a:srgbClr val="632523"/>
                </a:solidFill>
                <a:latin typeface="Calibri"/>
                <a:cs typeface="Calibri"/>
              </a:rPr>
              <a:t> </a:t>
            </a:r>
            <a:r>
              <a:rPr sz="2400" b="1" spc="-10" dirty="0">
                <a:solidFill>
                  <a:srgbClr val="632523"/>
                </a:solidFill>
                <a:latin typeface="Calibri"/>
                <a:cs typeface="Calibri"/>
              </a:rPr>
              <a:t>получения:</a:t>
            </a:r>
            <a:endParaRPr sz="2400" dirty="0">
              <a:latin typeface="Calibri"/>
              <a:cs typeface="Calibri"/>
            </a:endParaRPr>
          </a:p>
        </p:txBody>
      </p:sp>
      <p:sp>
        <p:nvSpPr>
          <p:cNvPr id="16" name="object 9"/>
          <p:cNvSpPr txBox="1"/>
          <p:nvPr/>
        </p:nvSpPr>
        <p:spPr>
          <a:xfrm>
            <a:off x="2059714" y="4902218"/>
            <a:ext cx="14033500" cy="907941"/>
          </a:xfrm>
          <a:prstGeom prst="rect">
            <a:avLst/>
          </a:prstGeom>
        </p:spPr>
        <p:txBody>
          <a:bodyPr vert="horz" wrap="square" lIns="0" tIns="167640" rIns="0" bIns="0"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55600" indent="-342900">
              <a:lnSpc>
                <a:spcPct val="100000"/>
              </a:lnSpc>
              <a:buFont typeface="Arial" panose="020B0604020202020204" pitchFamily="34" charset="0"/>
              <a:buChar char="•"/>
            </a:pPr>
            <a:r>
              <a:rPr lang="ru-RU" sz="2400" i="1" spc="-5" dirty="0">
                <a:solidFill>
                  <a:srgbClr val="632523"/>
                </a:solidFill>
                <a:cs typeface="Calibri"/>
              </a:rPr>
              <a:t>Центр «Мой бизнес» Коми оплачивает исполнителю 100% стоимости услуги</a:t>
            </a:r>
          </a:p>
          <a:p>
            <a:pPr marL="355600" indent="-342900">
              <a:lnSpc>
                <a:spcPct val="100000"/>
              </a:lnSpc>
              <a:buFont typeface="Arial" panose="020B0604020202020204" pitchFamily="34" charset="0"/>
              <a:buChar char="•"/>
            </a:pPr>
            <a:r>
              <a:rPr lang="ru-RU" sz="2400" i="1" spc="-5" dirty="0">
                <a:solidFill>
                  <a:srgbClr val="632523"/>
                </a:solidFill>
                <a:cs typeface="Calibri"/>
              </a:rPr>
              <a:t>Заявитель возмещает Центру сумму в размере 10% от стоимости</a:t>
            </a:r>
            <a:endParaRPr sz="2400" dirty="0">
              <a:latin typeface="Calibri"/>
              <a:cs typeface="Calibri"/>
            </a:endParaRPr>
          </a:p>
        </p:txBody>
      </p:sp>
      <p:sp>
        <p:nvSpPr>
          <p:cNvPr id="17" name="object 10"/>
          <p:cNvSpPr txBox="1"/>
          <p:nvPr/>
        </p:nvSpPr>
        <p:spPr>
          <a:xfrm>
            <a:off x="2016394" y="6074052"/>
            <a:ext cx="12725400" cy="2398734"/>
          </a:xfrm>
          <a:prstGeom prst="rect">
            <a:avLst/>
          </a:prstGeom>
        </p:spPr>
        <p:txBody>
          <a:bodyPr vert="horz" wrap="square" lIns="0" tIns="10160" rIns="0" bIns="0"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marR="5080">
              <a:lnSpc>
                <a:spcPct val="100699"/>
              </a:lnSpc>
              <a:spcBef>
                <a:spcPts val="80"/>
              </a:spcBef>
            </a:pPr>
            <a:r>
              <a:rPr sz="2400" b="1" spc="-10" dirty="0" err="1">
                <a:solidFill>
                  <a:srgbClr val="632523"/>
                </a:solidFill>
                <a:latin typeface="Calibri"/>
                <a:cs typeface="Calibri"/>
              </a:rPr>
              <a:t>Контакты</a:t>
            </a:r>
            <a:r>
              <a:rPr sz="2400" b="1" spc="10" dirty="0">
                <a:solidFill>
                  <a:srgbClr val="632523"/>
                </a:solidFill>
                <a:latin typeface="Calibri"/>
                <a:cs typeface="Calibri"/>
              </a:rPr>
              <a:t> </a:t>
            </a:r>
            <a:r>
              <a:rPr sz="2400" b="1" spc="-10" dirty="0" err="1">
                <a:solidFill>
                  <a:srgbClr val="632523"/>
                </a:solidFill>
                <a:latin typeface="Calibri"/>
                <a:cs typeface="Calibri"/>
              </a:rPr>
              <a:t>ответственн</a:t>
            </a:r>
            <a:r>
              <a:rPr lang="ru-RU" sz="2400" b="1" spc="-10" dirty="0" err="1">
                <a:solidFill>
                  <a:srgbClr val="632523"/>
                </a:solidFill>
                <a:latin typeface="Calibri"/>
                <a:cs typeface="Calibri"/>
              </a:rPr>
              <a:t>ых</a:t>
            </a:r>
            <a:r>
              <a:rPr sz="2400" b="1" spc="15" dirty="0">
                <a:solidFill>
                  <a:srgbClr val="632523"/>
                </a:solidFill>
                <a:latin typeface="Calibri"/>
                <a:cs typeface="Calibri"/>
              </a:rPr>
              <a:t> </a:t>
            </a:r>
            <a:r>
              <a:rPr sz="2400" b="1" spc="-5" dirty="0" err="1">
                <a:solidFill>
                  <a:srgbClr val="632523"/>
                </a:solidFill>
                <a:latin typeface="Calibri"/>
                <a:cs typeface="Calibri"/>
              </a:rPr>
              <a:t>лиц</a:t>
            </a:r>
            <a:r>
              <a:rPr lang="ru-RU" sz="2400" b="1" spc="10" dirty="0">
                <a:solidFill>
                  <a:srgbClr val="632523"/>
                </a:solidFill>
                <a:latin typeface="Calibri"/>
                <a:cs typeface="Calibri"/>
              </a:rPr>
              <a:t>:</a:t>
            </a:r>
          </a:p>
          <a:p>
            <a:pPr marL="355600" marR="5080" indent="-342900">
              <a:lnSpc>
                <a:spcPct val="100699"/>
              </a:lnSpc>
              <a:buFont typeface="Arial" panose="020B0604020202020204" pitchFamily="34" charset="0"/>
              <a:buChar char="•"/>
            </a:pPr>
            <a:r>
              <a:rPr sz="2400" i="1" spc="-5" dirty="0">
                <a:solidFill>
                  <a:srgbClr val="632523"/>
                </a:solidFill>
                <a:latin typeface="Calibri"/>
                <a:cs typeface="Calibri"/>
              </a:rPr>
              <a:t>Медведкова</a:t>
            </a:r>
            <a:r>
              <a:rPr sz="2400" i="1" spc="15" dirty="0">
                <a:solidFill>
                  <a:srgbClr val="632523"/>
                </a:solidFill>
                <a:latin typeface="Calibri"/>
                <a:cs typeface="Calibri"/>
              </a:rPr>
              <a:t> </a:t>
            </a:r>
            <a:r>
              <a:rPr sz="2400" i="1" spc="-5" dirty="0">
                <a:solidFill>
                  <a:srgbClr val="632523"/>
                </a:solidFill>
                <a:latin typeface="Calibri"/>
                <a:cs typeface="Calibri"/>
              </a:rPr>
              <a:t>Валерия</a:t>
            </a:r>
            <a:r>
              <a:rPr sz="2400" i="1" spc="15" dirty="0">
                <a:solidFill>
                  <a:srgbClr val="632523"/>
                </a:solidFill>
                <a:latin typeface="Calibri"/>
                <a:cs typeface="Calibri"/>
              </a:rPr>
              <a:t> </a:t>
            </a:r>
            <a:r>
              <a:rPr sz="2400" i="1" spc="-5" dirty="0">
                <a:solidFill>
                  <a:srgbClr val="632523"/>
                </a:solidFill>
                <a:latin typeface="Calibri"/>
                <a:cs typeface="Calibri"/>
              </a:rPr>
              <a:t>Юрьевна,</a:t>
            </a:r>
            <a:r>
              <a:rPr sz="2400" i="1" spc="10" dirty="0">
                <a:solidFill>
                  <a:srgbClr val="632523"/>
                </a:solidFill>
                <a:latin typeface="Calibri"/>
                <a:cs typeface="Calibri"/>
              </a:rPr>
              <a:t> </a:t>
            </a:r>
            <a:r>
              <a:rPr sz="2400" i="1" spc="-5" dirty="0">
                <a:solidFill>
                  <a:srgbClr val="632523"/>
                </a:solidFill>
                <a:latin typeface="Calibri"/>
                <a:cs typeface="Calibri"/>
              </a:rPr>
              <a:t>специалист</a:t>
            </a:r>
            <a:r>
              <a:rPr sz="2400" i="1" spc="15" dirty="0">
                <a:solidFill>
                  <a:srgbClr val="632523"/>
                </a:solidFill>
                <a:latin typeface="Calibri"/>
                <a:cs typeface="Calibri"/>
              </a:rPr>
              <a:t> </a:t>
            </a:r>
            <a:r>
              <a:rPr sz="2400" i="1" spc="-5" dirty="0">
                <a:solidFill>
                  <a:srgbClr val="632523"/>
                </a:solidFill>
                <a:latin typeface="Calibri"/>
                <a:cs typeface="Calibri"/>
              </a:rPr>
              <a:t>Центра</a:t>
            </a:r>
            <a:r>
              <a:rPr sz="2400" i="1" spc="15" dirty="0">
                <a:solidFill>
                  <a:srgbClr val="632523"/>
                </a:solidFill>
                <a:latin typeface="Calibri"/>
                <a:cs typeface="Calibri"/>
              </a:rPr>
              <a:t> </a:t>
            </a:r>
            <a:r>
              <a:rPr sz="2400" i="1" spc="-5" dirty="0">
                <a:solidFill>
                  <a:srgbClr val="632523"/>
                </a:solidFill>
                <a:latin typeface="Calibri"/>
                <a:cs typeface="Calibri"/>
              </a:rPr>
              <a:t>поддержки </a:t>
            </a:r>
            <a:r>
              <a:rPr sz="2400" i="1" spc="-530" dirty="0">
                <a:solidFill>
                  <a:srgbClr val="632523"/>
                </a:solidFill>
                <a:latin typeface="Calibri"/>
                <a:cs typeface="Calibri"/>
              </a:rPr>
              <a:t> </a:t>
            </a:r>
            <a:r>
              <a:rPr sz="2400" i="1" spc="-5" dirty="0">
                <a:solidFill>
                  <a:srgbClr val="632523"/>
                </a:solidFill>
                <a:latin typeface="Calibri"/>
                <a:cs typeface="Calibri"/>
              </a:rPr>
              <a:t>предпринимательства, </a:t>
            </a:r>
            <a:r>
              <a:rPr sz="2400" i="1" spc="-20" dirty="0">
                <a:solidFill>
                  <a:srgbClr val="632523"/>
                </a:solidFill>
                <a:latin typeface="Calibri"/>
                <a:cs typeface="Calibri"/>
                <a:hlinkClick r:id="rId2"/>
              </a:rPr>
              <a:t>v.y.medvedkova@minek.rkomi.ru,</a:t>
            </a:r>
            <a:r>
              <a:rPr sz="2400" i="1" dirty="0">
                <a:solidFill>
                  <a:srgbClr val="632523"/>
                </a:solidFill>
                <a:latin typeface="Calibri"/>
                <a:cs typeface="Calibri"/>
              </a:rPr>
              <a:t> 8</a:t>
            </a:r>
            <a:r>
              <a:rPr sz="2400" i="1" spc="-5" dirty="0">
                <a:solidFill>
                  <a:srgbClr val="632523"/>
                </a:solidFill>
                <a:latin typeface="Calibri"/>
                <a:cs typeface="Calibri"/>
              </a:rPr>
              <a:t> (8212) </a:t>
            </a:r>
            <a:r>
              <a:rPr sz="2400" i="1" dirty="0">
                <a:solidFill>
                  <a:srgbClr val="632523"/>
                </a:solidFill>
                <a:latin typeface="Calibri"/>
                <a:cs typeface="Calibri"/>
              </a:rPr>
              <a:t>44</a:t>
            </a:r>
            <a:r>
              <a:rPr lang="ru-RU" sz="2400" i="1" dirty="0">
                <a:solidFill>
                  <a:srgbClr val="632523"/>
                </a:solidFill>
                <a:latin typeface="Calibri"/>
                <a:cs typeface="Calibri"/>
              </a:rPr>
              <a:t>-</a:t>
            </a:r>
            <a:r>
              <a:rPr sz="2400" i="1" dirty="0">
                <a:solidFill>
                  <a:srgbClr val="632523"/>
                </a:solidFill>
                <a:latin typeface="Calibri"/>
                <a:cs typeface="Calibri"/>
              </a:rPr>
              <a:t>60</a:t>
            </a:r>
            <a:r>
              <a:rPr lang="ru-RU" sz="2400" i="1" dirty="0">
                <a:solidFill>
                  <a:srgbClr val="632523"/>
                </a:solidFill>
                <a:latin typeface="Calibri"/>
                <a:cs typeface="Calibri"/>
              </a:rPr>
              <a:t>-</a:t>
            </a:r>
            <a:r>
              <a:rPr sz="2400" i="1" dirty="0">
                <a:solidFill>
                  <a:srgbClr val="632523"/>
                </a:solidFill>
                <a:latin typeface="Calibri"/>
                <a:cs typeface="Calibri"/>
              </a:rPr>
              <a:t>25 </a:t>
            </a:r>
            <a:r>
              <a:rPr sz="2400" i="1" spc="-5" dirty="0">
                <a:solidFill>
                  <a:srgbClr val="632523"/>
                </a:solidFill>
                <a:latin typeface="Calibri"/>
                <a:cs typeface="Calibri"/>
              </a:rPr>
              <a:t>(доб.208)</a:t>
            </a:r>
            <a:endParaRPr lang="ru-RU" sz="2400" i="1" spc="-5" dirty="0">
              <a:solidFill>
                <a:srgbClr val="632523"/>
              </a:solidFill>
              <a:latin typeface="Calibri"/>
              <a:cs typeface="Calibri"/>
            </a:endParaRPr>
          </a:p>
          <a:p>
            <a:pPr marL="355600" marR="5080" indent="-342900">
              <a:lnSpc>
                <a:spcPct val="100699"/>
              </a:lnSpc>
              <a:buFont typeface="Arial" panose="020B0604020202020204" pitchFamily="34" charset="0"/>
              <a:buChar char="•"/>
            </a:pPr>
            <a:r>
              <a:rPr lang="ru-RU" sz="2400" i="1" spc="-5" dirty="0">
                <a:solidFill>
                  <a:srgbClr val="632523"/>
                </a:solidFill>
                <a:latin typeface="Calibri"/>
                <a:cs typeface="Calibri"/>
              </a:rPr>
              <a:t>Манасарянц Яна Саркисовна , руководитель Центра кластерного развития, </a:t>
            </a:r>
            <a:r>
              <a:rPr lang="en-US" sz="2400" i="1" spc="-5" dirty="0">
                <a:solidFill>
                  <a:srgbClr val="632523"/>
                </a:solidFill>
                <a:cs typeface="Calibri"/>
                <a:hlinkClick r:id="rId3"/>
              </a:rPr>
              <a:t>y.s.manasaryants@minek.rkomi.ru</a:t>
            </a:r>
            <a:r>
              <a:rPr lang="ru-RU" sz="2400" i="1" spc="-5" dirty="0">
                <a:solidFill>
                  <a:srgbClr val="632523"/>
                </a:solidFill>
                <a:cs typeface="Calibri"/>
              </a:rPr>
              <a:t>, 8 (8212) 44-60-25 (доб. 212) </a:t>
            </a:r>
            <a:endParaRPr sz="2400" dirty="0">
              <a:latin typeface="Calibri"/>
              <a:cs typeface="Calibri"/>
            </a:endParaRPr>
          </a:p>
          <a:p>
            <a:pPr marL="12700">
              <a:lnSpc>
                <a:spcPct val="100000"/>
              </a:lnSpc>
              <a:spcBef>
                <a:spcPts val="1220"/>
              </a:spcBef>
            </a:pPr>
            <a:r>
              <a:rPr sz="2400" b="1" spc="-5" dirty="0" err="1">
                <a:solidFill>
                  <a:srgbClr val="632523"/>
                </a:solidFill>
                <a:latin typeface="Calibri"/>
                <a:cs typeface="Calibri"/>
              </a:rPr>
              <a:t>Информация</a:t>
            </a:r>
            <a:r>
              <a:rPr sz="2400" b="1" spc="-5" dirty="0">
                <a:solidFill>
                  <a:srgbClr val="632523"/>
                </a:solidFill>
                <a:latin typeface="Calibri"/>
                <a:cs typeface="Calibri"/>
              </a:rPr>
              <a:t> </a:t>
            </a:r>
            <a:r>
              <a:rPr sz="2400" b="1" dirty="0">
                <a:solidFill>
                  <a:srgbClr val="632523"/>
                </a:solidFill>
                <a:latin typeface="Calibri"/>
                <a:cs typeface="Calibri"/>
              </a:rPr>
              <a:t>о </a:t>
            </a:r>
            <a:r>
              <a:rPr sz="2400" b="1" spc="-15" dirty="0">
                <a:solidFill>
                  <a:srgbClr val="632523"/>
                </a:solidFill>
                <a:latin typeface="Calibri"/>
                <a:cs typeface="Calibri"/>
              </a:rPr>
              <a:t>поддержке</a:t>
            </a:r>
            <a:r>
              <a:rPr sz="2400" b="1" spc="5" dirty="0">
                <a:solidFill>
                  <a:srgbClr val="632523"/>
                </a:solidFill>
                <a:latin typeface="Calibri"/>
                <a:cs typeface="Calibri"/>
              </a:rPr>
              <a:t> </a:t>
            </a:r>
            <a:r>
              <a:rPr sz="2400" b="1" dirty="0">
                <a:solidFill>
                  <a:srgbClr val="632523"/>
                </a:solidFill>
                <a:latin typeface="Calibri"/>
                <a:cs typeface="Calibri"/>
              </a:rPr>
              <a:t>- </a:t>
            </a:r>
            <a:r>
              <a:rPr sz="2400" i="1" dirty="0">
                <a:solidFill>
                  <a:srgbClr val="632523"/>
                </a:solidFill>
                <a:latin typeface="Calibri"/>
                <a:cs typeface="Calibri"/>
              </a:rPr>
              <a:t>сайт </a:t>
            </a:r>
            <a:r>
              <a:rPr sz="2400" i="1" u="heavy" spc="-5" dirty="0">
                <a:solidFill>
                  <a:srgbClr val="0000FF"/>
                </a:solidFill>
                <a:uFill>
                  <a:solidFill>
                    <a:srgbClr val="0000FF"/>
                  </a:solidFill>
                </a:uFill>
                <a:latin typeface="Calibri"/>
                <a:cs typeface="Calibri"/>
              </a:rPr>
              <a:t>мойбизнес11.рф</a:t>
            </a:r>
            <a:endParaRPr sz="2400" dirty="0">
              <a:latin typeface="Calibri"/>
              <a:cs typeface="Calibri"/>
            </a:endParaRPr>
          </a:p>
        </p:txBody>
      </p:sp>
    </p:spTree>
    <p:extLst>
      <p:ext uri="{BB962C8B-B14F-4D97-AF65-F5344CB8AC3E}">
        <p14:creationId xmlns:p14="http://schemas.microsoft.com/office/powerpoint/2010/main" xmlns="" val="38610370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20" name="object 23"/>
          <p:cNvSpPr txBox="1">
            <a:spLocks/>
          </p:cNvSpPr>
          <p:nvPr/>
        </p:nvSpPr>
        <p:spPr>
          <a:xfrm>
            <a:off x="2023428" y="1594455"/>
            <a:ext cx="20321071" cy="1229184"/>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dirty="0">
                <a:solidFill>
                  <a:schemeClr val="accent2">
                    <a:lumMod val="50000"/>
                  </a:schemeClr>
                </a:solidFill>
                <a:latin typeface="+mn-lt"/>
                <a:ea typeface="+mn-ea"/>
                <a:cs typeface="+mn-cs"/>
              </a:rPr>
              <a:t>СОДЕЙСТВИЕ В РАЗМЕЩЕНИИ НА ЭЛЕКТРОННЫХ  ТОРГОВЫХ ПЛОЩАДКАХ, В ТОМ ЧИСЛЕ ПО 44-ФЗ И 223-ФЗ</a:t>
            </a:r>
          </a:p>
        </p:txBody>
      </p:sp>
      <p:sp>
        <p:nvSpPr>
          <p:cNvPr id="8" name="object 23"/>
          <p:cNvSpPr txBox="1">
            <a:spLocks/>
          </p:cNvSpPr>
          <p:nvPr/>
        </p:nvSpPr>
        <p:spPr>
          <a:xfrm>
            <a:off x="2023428" y="971105"/>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Центр «Мой бизнес» </a:t>
            </a:r>
          </a:p>
        </p:txBody>
      </p:sp>
      <p:sp>
        <p:nvSpPr>
          <p:cNvPr id="2" name="Номер слайда 1"/>
          <p:cNvSpPr>
            <a:spLocks noGrp="1"/>
          </p:cNvSpPr>
          <p:nvPr>
            <p:ph type="sldNum" sz="quarter" idx="7"/>
          </p:nvPr>
        </p:nvSpPr>
        <p:spPr/>
        <p:txBody>
          <a:bodyPr/>
          <a:lstStyle/>
          <a:p>
            <a:fld id="{B6F15528-21DE-4FAA-801E-634DDDAF4B2B}" type="slidenum">
              <a:rPr lang="ru-RU" smtClean="0"/>
              <a:pPr/>
              <a:t>21</a:t>
            </a:fld>
            <a:endParaRPr lang="ru-RU"/>
          </a:p>
        </p:txBody>
      </p:sp>
      <p:sp>
        <p:nvSpPr>
          <p:cNvPr id="9" name="object 3"/>
          <p:cNvSpPr txBox="1"/>
          <p:nvPr/>
        </p:nvSpPr>
        <p:spPr>
          <a:xfrm>
            <a:off x="2092371" y="3353149"/>
            <a:ext cx="9359094" cy="1061829"/>
          </a:xfrm>
          <a:prstGeom prst="rect">
            <a:avLst/>
          </a:prstGeom>
        </p:spPr>
        <p:txBody>
          <a:bodyPr vert="horz" wrap="square" lIns="0" tIns="167640" rIns="0" bIns="0"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ct val="100000"/>
              </a:lnSpc>
              <a:spcBef>
                <a:spcPts val="1320"/>
              </a:spcBef>
            </a:pPr>
            <a:r>
              <a:rPr sz="2400" b="1" spc="-15" dirty="0" err="1">
                <a:solidFill>
                  <a:srgbClr val="632523"/>
                </a:solidFill>
                <a:latin typeface="Calibri"/>
                <a:cs typeface="Calibri"/>
              </a:rPr>
              <a:t>Получатели</a:t>
            </a:r>
            <a:r>
              <a:rPr sz="2400" b="1" spc="-10" dirty="0">
                <a:solidFill>
                  <a:srgbClr val="632523"/>
                </a:solidFill>
                <a:latin typeface="Calibri"/>
                <a:cs typeface="Calibri"/>
              </a:rPr>
              <a:t> </a:t>
            </a:r>
            <a:r>
              <a:rPr sz="2400" b="1" spc="-10" dirty="0" err="1">
                <a:solidFill>
                  <a:srgbClr val="632523"/>
                </a:solidFill>
                <a:latin typeface="Calibri"/>
                <a:cs typeface="Calibri"/>
              </a:rPr>
              <a:t>подд</a:t>
            </a:r>
            <a:r>
              <a:rPr lang="ru-RU" sz="2400" b="1" spc="-10" dirty="0">
                <a:solidFill>
                  <a:srgbClr val="632523"/>
                </a:solidFill>
                <a:latin typeface="Calibri"/>
                <a:cs typeface="Calibri"/>
              </a:rPr>
              <a:t>е</a:t>
            </a:r>
            <a:r>
              <a:rPr sz="2400" b="1" spc="-10" dirty="0" err="1">
                <a:solidFill>
                  <a:srgbClr val="632523"/>
                </a:solidFill>
                <a:latin typeface="Calibri"/>
                <a:cs typeface="Calibri"/>
              </a:rPr>
              <a:t>ржки</a:t>
            </a:r>
            <a:r>
              <a:rPr sz="2400" b="1" spc="-10" dirty="0">
                <a:solidFill>
                  <a:srgbClr val="632523"/>
                </a:solidFill>
                <a:latin typeface="Calibri"/>
                <a:cs typeface="Calibri"/>
              </a:rPr>
              <a:t> </a:t>
            </a:r>
            <a:r>
              <a:rPr sz="2400" b="1" dirty="0">
                <a:solidFill>
                  <a:srgbClr val="632523"/>
                </a:solidFill>
                <a:latin typeface="Calibri"/>
                <a:cs typeface="Calibri"/>
              </a:rPr>
              <a:t>–</a:t>
            </a:r>
            <a:r>
              <a:rPr sz="2400" b="1" spc="-10" dirty="0">
                <a:solidFill>
                  <a:srgbClr val="632523"/>
                </a:solidFill>
                <a:latin typeface="Calibri"/>
                <a:cs typeface="Calibri"/>
              </a:rPr>
              <a:t> </a:t>
            </a:r>
            <a:r>
              <a:rPr sz="2400" i="1" spc="-10" dirty="0" err="1">
                <a:solidFill>
                  <a:srgbClr val="632523"/>
                </a:solidFill>
                <a:latin typeface="Calibri"/>
                <a:cs typeface="Calibri"/>
              </a:rPr>
              <a:t>субъекты</a:t>
            </a:r>
            <a:r>
              <a:rPr sz="2400" i="1" spc="-10" dirty="0">
                <a:solidFill>
                  <a:srgbClr val="632523"/>
                </a:solidFill>
                <a:latin typeface="Calibri"/>
                <a:cs typeface="Calibri"/>
              </a:rPr>
              <a:t> </a:t>
            </a:r>
            <a:r>
              <a:rPr sz="2400" i="1" dirty="0">
                <a:solidFill>
                  <a:srgbClr val="632523"/>
                </a:solidFill>
                <a:latin typeface="Calibri"/>
                <a:cs typeface="Calibri"/>
              </a:rPr>
              <a:t>МСП</a:t>
            </a:r>
            <a:r>
              <a:rPr lang="ru-RU" sz="2400" i="1" dirty="0">
                <a:solidFill>
                  <a:srgbClr val="632523"/>
                </a:solidFill>
                <a:latin typeface="Calibri"/>
                <a:cs typeface="Calibri"/>
              </a:rPr>
              <a:t>, </a:t>
            </a:r>
            <a:r>
              <a:rPr lang="ru-RU" sz="2400" i="1" dirty="0" err="1">
                <a:solidFill>
                  <a:srgbClr val="632523"/>
                </a:solidFill>
                <a:latin typeface="Calibri"/>
                <a:cs typeface="Calibri"/>
              </a:rPr>
              <a:t>самозанятые</a:t>
            </a:r>
            <a:endParaRPr sz="2400" dirty="0">
              <a:latin typeface="Calibri"/>
              <a:cs typeface="Calibri"/>
            </a:endParaRPr>
          </a:p>
          <a:p>
            <a:pPr marL="12700">
              <a:lnSpc>
                <a:spcPct val="100000"/>
              </a:lnSpc>
              <a:spcBef>
                <a:spcPts val="1220"/>
              </a:spcBef>
            </a:pPr>
            <a:r>
              <a:rPr sz="2400" b="1" spc="-5" dirty="0" err="1">
                <a:solidFill>
                  <a:srgbClr val="632523"/>
                </a:solidFill>
                <a:latin typeface="Calibri"/>
                <a:cs typeface="Calibri"/>
              </a:rPr>
              <a:t>Вид</a:t>
            </a:r>
            <a:r>
              <a:rPr sz="2400" b="1" spc="-40" dirty="0">
                <a:solidFill>
                  <a:srgbClr val="632523"/>
                </a:solidFill>
                <a:latin typeface="Calibri"/>
                <a:cs typeface="Calibri"/>
              </a:rPr>
              <a:t> </a:t>
            </a:r>
            <a:r>
              <a:rPr sz="2400" b="1" spc="-10" dirty="0">
                <a:solidFill>
                  <a:srgbClr val="632523"/>
                </a:solidFill>
                <a:latin typeface="Calibri"/>
                <a:cs typeface="Calibri"/>
              </a:rPr>
              <a:t>поддержки:</a:t>
            </a:r>
            <a:endParaRPr sz="2400" dirty="0">
              <a:latin typeface="Calibri"/>
              <a:cs typeface="Calibri"/>
            </a:endParaRPr>
          </a:p>
        </p:txBody>
      </p:sp>
      <p:sp>
        <p:nvSpPr>
          <p:cNvPr id="10" name="object 6"/>
          <p:cNvSpPr txBox="1">
            <a:spLocks noGrp="1"/>
          </p:cNvSpPr>
          <p:nvPr/>
        </p:nvSpPr>
        <p:spPr>
          <a:xfrm>
            <a:off x="2074228" y="4481735"/>
            <a:ext cx="15022003" cy="1515287"/>
          </a:xfrm>
          <a:prstGeom prst="rect">
            <a:avLst/>
          </a:prstGeom>
        </p:spPr>
        <p:txBody>
          <a:bodyPr vert="horz" wrap="square" lIns="0" tIns="10160" rIns="0" bIns="0" rtlCol="0">
            <a:spAutoFit/>
          </a:bodyPr>
          <a:lstStyle>
            <a:lvl1pPr marL="0">
              <a:defRPr sz="2400" b="0" i="1">
                <a:solidFill>
                  <a:srgbClr val="632523"/>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355600" marR="5080" indent="-342900">
              <a:lnSpc>
                <a:spcPct val="100699"/>
              </a:lnSpc>
              <a:spcBef>
                <a:spcPts val="80"/>
              </a:spcBef>
              <a:buFont typeface="Arial" panose="020B0604020202020204" pitchFamily="34" charset="0"/>
              <a:buChar char="•"/>
              <a:tabLst>
                <a:tab pos="354965" algn="l"/>
                <a:tab pos="355600" algn="l"/>
              </a:tabLst>
            </a:pPr>
            <a:r>
              <a:rPr lang="ru-RU" sz="2400" spc="-5" dirty="0"/>
              <a:t>полная</a:t>
            </a:r>
            <a:r>
              <a:rPr sz="2400" dirty="0"/>
              <a:t> </a:t>
            </a:r>
            <a:r>
              <a:rPr sz="2400" spc="-5" dirty="0"/>
              <a:t>компенсация</a:t>
            </a:r>
            <a:r>
              <a:rPr sz="2400" spc="5" dirty="0"/>
              <a:t> </a:t>
            </a:r>
            <a:r>
              <a:rPr sz="2400" dirty="0"/>
              <a:t>затрат, </a:t>
            </a:r>
            <a:r>
              <a:rPr sz="2400" dirty="0" err="1"/>
              <a:t>связанных</a:t>
            </a:r>
            <a:r>
              <a:rPr sz="2400" spc="5" dirty="0"/>
              <a:t> </a:t>
            </a:r>
            <a:r>
              <a:rPr sz="2400" dirty="0"/>
              <a:t>с</a:t>
            </a:r>
            <a:r>
              <a:rPr lang="ru-RU" spc="-5" dirty="0"/>
              <a:t> выходом на российские </a:t>
            </a:r>
            <a:r>
              <a:rPr lang="ru-RU" spc="-5" dirty="0" err="1"/>
              <a:t>маркетплейсы</a:t>
            </a:r>
            <a:r>
              <a:rPr lang="ru-RU" spc="-5" dirty="0"/>
              <a:t> (</a:t>
            </a:r>
            <a:r>
              <a:rPr lang="en-US" spc="-5" dirty="0"/>
              <a:t>WILDBERRIES, OZON, </a:t>
            </a:r>
            <a:r>
              <a:rPr lang="ru-RU" spc="-5" dirty="0" err="1"/>
              <a:t>ЯндексМаркет</a:t>
            </a:r>
            <a:r>
              <a:rPr lang="ru-RU" spc="-5" dirty="0"/>
              <a:t> и др.);</a:t>
            </a:r>
          </a:p>
          <a:p>
            <a:pPr marL="355600" marR="5080" indent="-342900">
              <a:lnSpc>
                <a:spcPct val="100699"/>
              </a:lnSpc>
              <a:spcBef>
                <a:spcPts val="80"/>
              </a:spcBef>
              <a:buFont typeface="Arial" panose="020B0604020202020204" pitchFamily="34" charset="0"/>
              <a:buChar char="•"/>
              <a:tabLst>
                <a:tab pos="354965" algn="l"/>
                <a:tab pos="355600" algn="l"/>
              </a:tabLst>
            </a:pPr>
            <a:r>
              <a:rPr lang="ru-RU" spc="-5" dirty="0"/>
              <a:t>полная</a:t>
            </a:r>
            <a:r>
              <a:rPr lang="ru-RU" dirty="0"/>
              <a:t> </a:t>
            </a:r>
            <a:r>
              <a:rPr lang="ru-RU" spc="-5" dirty="0"/>
              <a:t>компенсация</a:t>
            </a:r>
            <a:r>
              <a:rPr lang="ru-RU" spc="5" dirty="0"/>
              <a:t> </a:t>
            </a:r>
            <a:r>
              <a:rPr lang="ru-RU" dirty="0"/>
              <a:t>затрат, связанных</a:t>
            </a:r>
            <a:r>
              <a:rPr lang="ru-RU" spc="5" dirty="0"/>
              <a:t> </a:t>
            </a:r>
            <a:r>
              <a:rPr lang="ru-RU" spc="-5" dirty="0"/>
              <a:t>с размещением на электронных торговых площадках в соответствии с 44-ФЗ и 223-ФЗ.</a:t>
            </a:r>
            <a:endParaRPr spc="-5" dirty="0"/>
          </a:p>
        </p:txBody>
      </p:sp>
      <p:sp>
        <p:nvSpPr>
          <p:cNvPr id="12" name="object 7"/>
          <p:cNvSpPr txBox="1"/>
          <p:nvPr/>
        </p:nvSpPr>
        <p:spPr>
          <a:xfrm>
            <a:off x="2092371" y="6170151"/>
            <a:ext cx="2668270" cy="391160"/>
          </a:xfrm>
          <a:prstGeom prst="rect">
            <a:avLst/>
          </a:prstGeom>
        </p:spPr>
        <p:txBody>
          <a:bodyPr vert="horz" wrap="square" lIns="0" tIns="12700" rIns="0" bIns="0"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ct val="100000"/>
              </a:lnSpc>
              <a:spcBef>
                <a:spcPts val="100"/>
              </a:spcBef>
            </a:pPr>
            <a:r>
              <a:rPr sz="2400" b="1" spc="-25" dirty="0">
                <a:solidFill>
                  <a:srgbClr val="632523"/>
                </a:solidFill>
                <a:latin typeface="Calibri"/>
                <a:cs typeface="Calibri"/>
              </a:rPr>
              <a:t>Условия</a:t>
            </a:r>
            <a:r>
              <a:rPr sz="2400" b="1" spc="-40" dirty="0">
                <a:solidFill>
                  <a:srgbClr val="632523"/>
                </a:solidFill>
                <a:latin typeface="Calibri"/>
                <a:cs typeface="Calibri"/>
              </a:rPr>
              <a:t> </a:t>
            </a:r>
            <a:r>
              <a:rPr sz="2400" b="1" spc="-10" dirty="0">
                <a:solidFill>
                  <a:srgbClr val="632523"/>
                </a:solidFill>
                <a:latin typeface="Calibri"/>
                <a:cs typeface="Calibri"/>
              </a:rPr>
              <a:t>получения:</a:t>
            </a:r>
            <a:endParaRPr sz="2400" dirty="0">
              <a:latin typeface="Calibri"/>
              <a:cs typeface="Calibri"/>
            </a:endParaRPr>
          </a:p>
        </p:txBody>
      </p:sp>
      <p:sp>
        <p:nvSpPr>
          <p:cNvPr id="14" name="object 9"/>
          <p:cNvSpPr txBox="1"/>
          <p:nvPr/>
        </p:nvSpPr>
        <p:spPr>
          <a:xfrm>
            <a:off x="2074228" y="6365731"/>
            <a:ext cx="14033500" cy="538609"/>
          </a:xfrm>
          <a:prstGeom prst="rect">
            <a:avLst/>
          </a:prstGeom>
        </p:spPr>
        <p:txBody>
          <a:bodyPr vert="horz" wrap="square" lIns="0" tIns="167640" rIns="0" bIns="0"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ct val="100000"/>
              </a:lnSpc>
              <a:spcBef>
                <a:spcPts val="1320"/>
              </a:spcBef>
            </a:pPr>
            <a:r>
              <a:rPr lang="ru-RU" sz="2400" i="1" spc="-5" dirty="0">
                <a:solidFill>
                  <a:srgbClr val="632523"/>
                </a:solidFill>
                <a:cs typeface="Calibri"/>
              </a:rPr>
              <a:t>бесплатно</a:t>
            </a:r>
            <a:r>
              <a:rPr lang="ru-RU" sz="2400" i="1" spc="5" dirty="0">
                <a:solidFill>
                  <a:srgbClr val="632523"/>
                </a:solidFill>
                <a:cs typeface="Calibri"/>
              </a:rPr>
              <a:t> </a:t>
            </a:r>
            <a:r>
              <a:rPr lang="ru-RU" sz="2400" i="1" dirty="0">
                <a:solidFill>
                  <a:srgbClr val="632523"/>
                </a:solidFill>
                <a:cs typeface="Calibri"/>
              </a:rPr>
              <a:t>– в</a:t>
            </a:r>
            <a:r>
              <a:rPr lang="ru-RU" sz="2400" i="1" spc="5" dirty="0">
                <a:solidFill>
                  <a:srgbClr val="632523"/>
                </a:solidFill>
                <a:cs typeface="Calibri"/>
              </a:rPr>
              <a:t> </a:t>
            </a:r>
            <a:r>
              <a:rPr lang="ru-RU" sz="2400" i="1" spc="-10" dirty="0">
                <a:solidFill>
                  <a:srgbClr val="632523"/>
                </a:solidFill>
                <a:cs typeface="Calibri"/>
              </a:rPr>
              <a:t>рамках</a:t>
            </a:r>
            <a:r>
              <a:rPr lang="ru-RU" sz="2400" i="1" spc="5" dirty="0">
                <a:solidFill>
                  <a:srgbClr val="632523"/>
                </a:solidFill>
                <a:cs typeface="Calibri"/>
              </a:rPr>
              <a:t> </a:t>
            </a:r>
            <a:r>
              <a:rPr lang="ru-RU" sz="2400" i="1" spc="-5" dirty="0">
                <a:solidFill>
                  <a:srgbClr val="632523"/>
                </a:solidFill>
                <a:cs typeface="Calibri"/>
              </a:rPr>
              <a:t>деятельности</a:t>
            </a:r>
            <a:r>
              <a:rPr lang="ru-RU" sz="2400" i="1" spc="5" dirty="0">
                <a:solidFill>
                  <a:srgbClr val="632523"/>
                </a:solidFill>
                <a:cs typeface="Calibri"/>
              </a:rPr>
              <a:t> </a:t>
            </a:r>
            <a:r>
              <a:rPr lang="ru-RU" sz="2400" i="1" spc="-5" dirty="0">
                <a:solidFill>
                  <a:srgbClr val="632523"/>
                </a:solidFill>
                <a:cs typeface="Calibri"/>
              </a:rPr>
              <a:t>Центра</a:t>
            </a:r>
            <a:r>
              <a:rPr lang="ru-RU" sz="2400" i="1" spc="10" dirty="0">
                <a:solidFill>
                  <a:srgbClr val="632523"/>
                </a:solidFill>
                <a:cs typeface="Calibri"/>
              </a:rPr>
              <a:t> </a:t>
            </a:r>
            <a:r>
              <a:rPr lang="ru-RU" sz="2400" i="1" spc="-5" dirty="0">
                <a:solidFill>
                  <a:srgbClr val="632523"/>
                </a:solidFill>
                <a:cs typeface="Calibri"/>
              </a:rPr>
              <a:t>поддержки</a:t>
            </a:r>
            <a:r>
              <a:rPr lang="ru-RU" sz="2400" i="1" spc="5" dirty="0">
                <a:solidFill>
                  <a:srgbClr val="632523"/>
                </a:solidFill>
                <a:cs typeface="Calibri"/>
              </a:rPr>
              <a:t> </a:t>
            </a:r>
            <a:r>
              <a:rPr lang="ru-RU" sz="2400" i="1" spc="-5" dirty="0">
                <a:solidFill>
                  <a:srgbClr val="632523"/>
                </a:solidFill>
                <a:cs typeface="Calibri"/>
              </a:rPr>
              <a:t>предпринимательства</a:t>
            </a:r>
            <a:endParaRPr lang="ru-RU" sz="2400" dirty="0">
              <a:cs typeface="Calibri"/>
            </a:endParaRPr>
          </a:p>
        </p:txBody>
      </p:sp>
      <p:sp>
        <p:nvSpPr>
          <p:cNvPr id="16" name="object 10"/>
          <p:cNvSpPr txBox="1"/>
          <p:nvPr/>
        </p:nvSpPr>
        <p:spPr>
          <a:xfrm>
            <a:off x="2074228" y="7381875"/>
            <a:ext cx="12725400" cy="1528111"/>
          </a:xfrm>
          <a:prstGeom prst="rect">
            <a:avLst/>
          </a:prstGeom>
        </p:spPr>
        <p:txBody>
          <a:bodyPr vert="horz" wrap="square" lIns="0" tIns="10160" rIns="0" bIns="0"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marR="5080">
              <a:lnSpc>
                <a:spcPct val="100699"/>
              </a:lnSpc>
              <a:spcBef>
                <a:spcPts val="80"/>
              </a:spcBef>
            </a:pPr>
            <a:r>
              <a:rPr sz="2400" b="1" spc="-10" dirty="0">
                <a:solidFill>
                  <a:srgbClr val="632523"/>
                </a:solidFill>
                <a:latin typeface="Calibri"/>
                <a:cs typeface="Calibri"/>
              </a:rPr>
              <a:t>Контакты</a:t>
            </a:r>
            <a:r>
              <a:rPr sz="2400" b="1" spc="10" dirty="0">
                <a:solidFill>
                  <a:srgbClr val="632523"/>
                </a:solidFill>
                <a:latin typeface="Calibri"/>
                <a:cs typeface="Calibri"/>
              </a:rPr>
              <a:t> </a:t>
            </a:r>
            <a:r>
              <a:rPr sz="2400" b="1" spc="-10" dirty="0" err="1">
                <a:solidFill>
                  <a:srgbClr val="632523"/>
                </a:solidFill>
                <a:latin typeface="Calibri"/>
                <a:cs typeface="Calibri"/>
              </a:rPr>
              <a:t>ответственного</a:t>
            </a:r>
            <a:r>
              <a:rPr sz="2400" b="1" spc="15" dirty="0">
                <a:solidFill>
                  <a:srgbClr val="632523"/>
                </a:solidFill>
                <a:latin typeface="Calibri"/>
                <a:cs typeface="Calibri"/>
              </a:rPr>
              <a:t> </a:t>
            </a:r>
            <a:r>
              <a:rPr sz="2400" b="1" spc="-5" dirty="0" err="1">
                <a:solidFill>
                  <a:srgbClr val="632523"/>
                </a:solidFill>
                <a:latin typeface="Calibri"/>
                <a:cs typeface="Calibri"/>
              </a:rPr>
              <a:t>лица</a:t>
            </a:r>
            <a:r>
              <a:rPr lang="ru-RU" sz="2400" b="1" spc="10" dirty="0">
                <a:solidFill>
                  <a:srgbClr val="632523"/>
                </a:solidFill>
                <a:latin typeface="Calibri"/>
                <a:cs typeface="Calibri"/>
              </a:rPr>
              <a:t> - </a:t>
            </a:r>
            <a:r>
              <a:rPr lang="ru-RU" sz="2400" i="1" spc="-5" dirty="0">
                <a:solidFill>
                  <a:srgbClr val="632523"/>
                </a:solidFill>
                <a:cs typeface="Calibri"/>
              </a:rPr>
              <a:t>Кравцова</a:t>
            </a:r>
            <a:r>
              <a:rPr lang="ru-RU" sz="2400" i="1" spc="20" dirty="0">
                <a:solidFill>
                  <a:srgbClr val="632523"/>
                </a:solidFill>
                <a:cs typeface="Calibri"/>
              </a:rPr>
              <a:t> </a:t>
            </a:r>
            <a:r>
              <a:rPr lang="ru-RU" sz="2400" i="1" spc="-10" dirty="0">
                <a:solidFill>
                  <a:srgbClr val="632523"/>
                </a:solidFill>
                <a:cs typeface="Calibri"/>
              </a:rPr>
              <a:t>Полина</a:t>
            </a:r>
            <a:r>
              <a:rPr lang="ru-RU" sz="2400" i="1" spc="15" dirty="0">
                <a:solidFill>
                  <a:srgbClr val="632523"/>
                </a:solidFill>
                <a:cs typeface="Calibri"/>
              </a:rPr>
              <a:t> </a:t>
            </a:r>
            <a:r>
              <a:rPr lang="ru-RU" sz="2400" i="1" spc="-5" dirty="0">
                <a:solidFill>
                  <a:srgbClr val="632523"/>
                </a:solidFill>
                <a:cs typeface="Calibri"/>
              </a:rPr>
              <a:t>Владимировна,</a:t>
            </a:r>
            <a:r>
              <a:rPr lang="ru-RU" sz="2400" i="1" spc="20" dirty="0">
                <a:solidFill>
                  <a:srgbClr val="632523"/>
                </a:solidFill>
                <a:cs typeface="Calibri"/>
              </a:rPr>
              <a:t> </a:t>
            </a:r>
            <a:r>
              <a:rPr lang="ru-RU" sz="2400" i="1" spc="-10" dirty="0">
                <a:solidFill>
                  <a:srgbClr val="632523"/>
                </a:solidFill>
                <a:cs typeface="Calibri"/>
              </a:rPr>
              <a:t>руководитель</a:t>
            </a:r>
            <a:r>
              <a:rPr lang="ru-RU" sz="2400" i="1" spc="20" dirty="0">
                <a:solidFill>
                  <a:srgbClr val="632523"/>
                </a:solidFill>
                <a:cs typeface="Calibri"/>
              </a:rPr>
              <a:t> </a:t>
            </a:r>
            <a:r>
              <a:rPr lang="ru-RU" sz="2400" i="1" spc="-5" dirty="0">
                <a:solidFill>
                  <a:srgbClr val="632523"/>
                </a:solidFill>
                <a:cs typeface="Calibri"/>
              </a:rPr>
              <a:t>Центра</a:t>
            </a:r>
            <a:r>
              <a:rPr lang="ru-RU" sz="2400" i="1" spc="15" dirty="0">
                <a:solidFill>
                  <a:srgbClr val="632523"/>
                </a:solidFill>
                <a:cs typeface="Calibri"/>
              </a:rPr>
              <a:t> </a:t>
            </a:r>
            <a:r>
              <a:rPr lang="ru-RU" sz="2400" i="1" spc="-5" dirty="0">
                <a:solidFill>
                  <a:srgbClr val="632523"/>
                </a:solidFill>
                <a:cs typeface="Calibri"/>
              </a:rPr>
              <a:t>поддержки</a:t>
            </a:r>
            <a:r>
              <a:rPr lang="ru-RU" sz="2400" i="1" spc="20" dirty="0">
                <a:solidFill>
                  <a:srgbClr val="632523"/>
                </a:solidFill>
                <a:cs typeface="Calibri"/>
              </a:rPr>
              <a:t> </a:t>
            </a:r>
            <a:r>
              <a:rPr lang="ru-RU" sz="2400" i="1" spc="-5" dirty="0">
                <a:solidFill>
                  <a:srgbClr val="632523"/>
                </a:solidFill>
                <a:cs typeface="Calibri"/>
              </a:rPr>
              <a:t>предпринимательства, </a:t>
            </a:r>
            <a:r>
              <a:rPr lang="ru-RU" sz="2400" i="1" spc="-530" dirty="0">
                <a:solidFill>
                  <a:srgbClr val="632523"/>
                </a:solidFill>
                <a:cs typeface="Calibri"/>
              </a:rPr>
              <a:t> </a:t>
            </a:r>
            <a:r>
              <a:rPr lang="ru-RU" sz="2400" i="1" u="heavy" spc="-15" dirty="0">
                <a:solidFill>
                  <a:srgbClr val="0000FF"/>
                </a:solidFill>
                <a:uFill>
                  <a:solidFill>
                    <a:srgbClr val="0000FF"/>
                  </a:solidFill>
                </a:uFill>
                <a:cs typeface="Calibri"/>
                <a:hlinkClick r:id="rId2"/>
              </a:rPr>
              <a:t>p.v.kravtsova@minek.rkomi.ru</a:t>
            </a:r>
            <a:r>
              <a:rPr lang="ru-RU" sz="2400" i="1" spc="-15" dirty="0">
                <a:cs typeface="Calibri"/>
                <a:hlinkClick r:id="rId2"/>
              </a:rPr>
              <a:t>,</a:t>
            </a:r>
            <a:r>
              <a:rPr lang="ru-RU" sz="2400" i="1" spc="-15" dirty="0">
                <a:cs typeface="Calibri"/>
              </a:rPr>
              <a:t> </a:t>
            </a:r>
            <a:r>
              <a:rPr lang="ru-RU" sz="2400" i="1" dirty="0">
                <a:cs typeface="Calibri"/>
              </a:rPr>
              <a:t>8</a:t>
            </a:r>
            <a:r>
              <a:rPr lang="ru-RU" sz="2400" i="1" spc="-10" dirty="0">
                <a:cs typeface="Calibri"/>
              </a:rPr>
              <a:t> </a:t>
            </a:r>
            <a:r>
              <a:rPr lang="ru-RU" sz="2400" i="1" spc="-5" dirty="0">
                <a:solidFill>
                  <a:srgbClr val="632523"/>
                </a:solidFill>
                <a:cs typeface="Calibri"/>
              </a:rPr>
              <a:t>(8212) </a:t>
            </a:r>
            <a:r>
              <a:rPr lang="ru-RU" sz="2400" i="1" dirty="0">
                <a:solidFill>
                  <a:srgbClr val="632523"/>
                </a:solidFill>
                <a:cs typeface="Calibri"/>
              </a:rPr>
              <a:t>44-60-25 </a:t>
            </a:r>
            <a:r>
              <a:rPr lang="ru-RU" sz="2400" i="1" spc="-5" dirty="0">
                <a:solidFill>
                  <a:srgbClr val="632523"/>
                </a:solidFill>
                <a:cs typeface="Calibri"/>
              </a:rPr>
              <a:t>(доб.220) </a:t>
            </a:r>
          </a:p>
          <a:p>
            <a:pPr marL="355600" marR="5080" indent="-342900">
              <a:lnSpc>
                <a:spcPct val="100699"/>
              </a:lnSpc>
              <a:spcBef>
                <a:spcPts val="80"/>
              </a:spcBef>
              <a:buFont typeface="Arial" panose="020B0604020202020204" pitchFamily="34" charset="0"/>
              <a:buChar char="•"/>
            </a:pPr>
            <a:endParaRPr lang="ru-RU" sz="2400" b="1" i="1" spc="-5" dirty="0">
              <a:solidFill>
                <a:srgbClr val="632523"/>
              </a:solidFill>
              <a:latin typeface="Calibri"/>
              <a:cs typeface="Calibri"/>
            </a:endParaRPr>
          </a:p>
          <a:p>
            <a:pPr marL="12700" marR="5080">
              <a:lnSpc>
                <a:spcPct val="100699"/>
              </a:lnSpc>
              <a:spcBef>
                <a:spcPts val="80"/>
              </a:spcBef>
            </a:pPr>
            <a:r>
              <a:rPr sz="2400" b="1" spc="-5" dirty="0" err="1">
                <a:solidFill>
                  <a:srgbClr val="632523"/>
                </a:solidFill>
                <a:latin typeface="Calibri"/>
                <a:cs typeface="Calibri"/>
              </a:rPr>
              <a:t>Информация</a:t>
            </a:r>
            <a:r>
              <a:rPr sz="2400" b="1" spc="-5" dirty="0">
                <a:solidFill>
                  <a:srgbClr val="632523"/>
                </a:solidFill>
                <a:latin typeface="Calibri"/>
                <a:cs typeface="Calibri"/>
              </a:rPr>
              <a:t> </a:t>
            </a:r>
            <a:r>
              <a:rPr sz="2400" b="1" dirty="0">
                <a:solidFill>
                  <a:srgbClr val="632523"/>
                </a:solidFill>
                <a:latin typeface="Calibri"/>
                <a:cs typeface="Calibri"/>
              </a:rPr>
              <a:t>о </a:t>
            </a:r>
            <a:r>
              <a:rPr sz="2400" b="1" spc="-15" dirty="0">
                <a:solidFill>
                  <a:srgbClr val="632523"/>
                </a:solidFill>
                <a:latin typeface="Calibri"/>
                <a:cs typeface="Calibri"/>
              </a:rPr>
              <a:t>поддержке</a:t>
            </a:r>
            <a:r>
              <a:rPr sz="2400" b="1" spc="5" dirty="0">
                <a:solidFill>
                  <a:srgbClr val="632523"/>
                </a:solidFill>
                <a:latin typeface="Calibri"/>
                <a:cs typeface="Calibri"/>
              </a:rPr>
              <a:t> </a:t>
            </a:r>
            <a:r>
              <a:rPr sz="2400" b="1" dirty="0">
                <a:solidFill>
                  <a:srgbClr val="632523"/>
                </a:solidFill>
                <a:latin typeface="Calibri"/>
                <a:cs typeface="Calibri"/>
              </a:rPr>
              <a:t>- </a:t>
            </a:r>
            <a:r>
              <a:rPr sz="2400" i="1" dirty="0">
                <a:solidFill>
                  <a:srgbClr val="632523"/>
                </a:solidFill>
                <a:latin typeface="Calibri"/>
                <a:cs typeface="Calibri"/>
              </a:rPr>
              <a:t>сайт </a:t>
            </a:r>
            <a:r>
              <a:rPr sz="2400" i="1" u="heavy" spc="-5" dirty="0">
                <a:solidFill>
                  <a:srgbClr val="0000FF"/>
                </a:solidFill>
                <a:uFill>
                  <a:solidFill>
                    <a:srgbClr val="0000FF"/>
                  </a:solidFill>
                </a:uFill>
                <a:latin typeface="Calibri"/>
                <a:cs typeface="Calibri"/>
              </a:rPr>
              <a:t>мойбизнес11.рф</a:t>
            </a:r>
            <a:endParaRPr sz="2400" dirty="0">
              <a:latin typeface="Calibri"/>
              <a:cs typeface="Calibri"/>
            </a:endParaRPr>
          </a:p>
        </p:txBody>
      </p:sp>
    </p:spTree>
    <p:extLst>
      <p:ext uri="{BB962C8B-B14F-4D97-AF65-F5344CB8AC3E}">
        <p14:creationId xmlns:p14="http://schemas.microsoft.com/office/powerpoint/2010/main" xmlns="" val="3496482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grpSp>
        <p:nvGrpSpPr>
          <p:cNvPr id="3" name="Группа 2"/>
          <p:cNvGrpSpPr/>
          <p:nvPr/>
        </p:nvGrpSpPr>
        <p:grpSpPr>
          <a:xfrm>
            <a:off x="1828800" y="1057275"/>
            <a:ext cx="17163246" cy="8128267"/>
            <a:chOff x="1579430" y="1057275"/>
            <a:chExt cx="17163246" cy="8128267"/>
          </a:xfrm>
        </p:grpSpPr>
        <p:sp>
          <p:nvSpPr>
            <p:cNvPr id="10" name="object 24"/>
            <p:cNvSpPr txBox="1"/>
            <p:nvPr/>
          </p:nvSpPr>
          <p:spPr>
            <a:xfrm>
              <a:off x="1676400" y="1715407"/>
              <a:ext cx="16205981" cy="628376"/>
            </a:xfrm>
            <a:prstGeom prst="rect">
              <a:avLst/>
            </a:prstGeom>
          </p:spPr>
          <p:txBody>
            <a:bodyPr vert="horz" wrap="square" lIns="0" tIns="12699" rIns="0" bIns="0" rtlCol="0">
              <a:spAutoFit/>
            </a:bodyPr>
            <a:lstStyle/>
            <a:p>
              <a:pPr marL="12065" marR="7261" defTabSz="914371">
                <a:spcBef>
                  <a:spcPts val="1501"/>
                </a:spcBef>
                <a:buClr>
                  <a:srgbClr val="EF5237"/>
                </a:buClr>
                <a:tabLst>
                  <a:tab pos="347969" algn="l"/>
                  <a:tab pos="349239" algn="l"/>
                </a:tabLst>
              </a:pPr>
              <a:r>
                <a:rPr lang="ru-RU" sz="4000" b="1" dirty="0">
                  <a:solidFill>
                    <a:schemeClr val="accent2">
                      <a:lumMod val="50000"/>
                    </a:schemeClr>
                  </a:solidFill>
                </a:rPr>
                <a:t>МЕЖРЕГИОНАЛЬНЫЕ БИЗНЕС-МИССИИ </a:t>
              </a:r>
            </a:p>
          </p:txBody>
        </p:sp>
        <p:sp>
          <p:nvSpPr>
            <p:cNvPr id="9" name="object 23"/>
            <p:cNvSpPr txBox="1">
              <a:spLocks/>
            </p:cNvSpPr>
            <p:nvPr/>
          </p:nvSpPr>
          <p:spPr>
            <a:xfrm>
              <a:off x="1676400" y="1057275"/>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Центр «Мой бизнес» </a:t>
              </a:r>
            </a:p>
          </p:txBody>
        </p:sp>
        <p:sp>
          <p:nvSpPr>
            <p:cNvPr id="11" name="TextBox 10">
              <a:extLst>
                <a:ext uri="{FF2B5EF4-FFF2-40B4-BE49-F238E27FC236}">
                  <a16:creationId xmlns:a16="http://schemas.microsoft.com/office/drawing/2014/main" xmlns="" id="{AB86DFD1-E781-41DB-B371-A0A1752CBDB3}"/>
                </a:ext>
              </a:extLst>
            </p:cNvPr>
            <p:cNvSpPr txBox="1"/>
            <p:nvPr/>
          </p:nvSpPr>
          <p:spPr>
            <a:xfrm>
              <a:off x="1579430" y="3038475"/>
              <a:ext cx="17163246" cy="6147067"/>
            </a:xfrm>
            <a:prstGeom prst="rect">
              <a:avLst/>
            </a:prstGeom>
            <a:noFill/>
          </p:spPr>
          <p:txBody>
            <a:bodyPr wrap="square" lIns="144018" tIns="72009" rIns="144018" bIns="72009">
              <a:spAutoFit/>
            </a:bodyPr>
            <a:lstStyle/>
            <a:p>
              <a:pPr>
                <a:spcBef>
                  <a:spcPts val="1200"/>
                </a:spcBef>
              </a:pPr>
              <a:r>
                <a:rPr lang="ru-RU" sz="2400" b="1" dirty="0">
                  <a:solidFill>
                    <a:schemeClr val="accent2">
                      <a:lumMod val="50000"/>
                    </a:schemeClr>
                  </a:solidFill>
                </a:rPr>
                <a:t>Получатели поддержки: </a:t>
              </a:r>
              <a:r>
                <a:rPr lang="ru-RU" sz="2400" dirty="0">
                  <a:solidFill>
                    <a:schemeClr val="accent2">
                      <a:lumMod val="50000"/>
                    </a:schemeClr>
                  </a:solidFill>
                </a:rPr>
                <a:t>субъекты МСП</a:t>
              </a:r>
            </a:p>
            <a:p>
              <a:pPr>
                <a:spcBef>
                  <a:spcPts val="1200"/>
                </a:spcBef>
              </a:pPr>
              <a:r>
                <a:rPr lang="ru-RU" sz="2400" b="1" dirty="0">
                  <a:solidFill>
                    <a:schemeClr val="accent2">
                      <a:lumMod val="50000"/>
                    </a:schemeClr>
                  </a:solidFill>
                </a:rPr>
                <a:t>Вид поддержки: </a:t>
              </a:r>
            </a:p>
            <a:p>
              <a:r>
                <a:rPr lang="ru-RU" sz="2400" i="1" dirty="0">
                  <a:solidFill>
                    <a:schemeClr val="accent2">
                      <a:lumMod val="50000"/>
                    </a:schemeClr>
                  </a:solidFill>
                </a:rPr>
                <a:t>коллективные поездки предпринимателей в другие субъекты Российской Федерации.</a:t>
              </a:r>
              <a:r>
                <a:rPr lang="ru-RU" sz="2400" b="1" dirty="0">
                  <a:solidFill>
                    <a:schemeClr val="accent2">
                      <a:lumMod val="50000"/>
                    </a:schemeClr>
                  </a:solidFill>
                </a:rPr>
                <a:t/>
              </a:r>
              <a:br>
                <a:rPr lang="ru-RU" sz="2400" b="1" dirty="0">
                  <a:solidFill>
                    <a:schemeClr val="accent2">
                      <a:lumMod val="50000"/>
                    </a:schemeClr>
                  </a:solidFill>
                </a:rPr>
              </a:br>
              <a:r>
                <a:rPr lang="ru-RU" sz="2400" b="1" dirty="0">
                  <a:solidFill>
                    <a:schemeClr val="accent2">
                      <a:lumMod val="50000"/>
                    </a:schemeClr>
                  </a:solidFill>
                </a:rPr>
                <a:t/>
              </a:r>
              <a:br>
                <a:rPr lang="ru-RU" sz="2400" b="1" dirty="0">
                  <a:solidFill>
                    <a:schemeClr val="accent2">
                      <a:lumMod val="50000"/>
                    </a:schemeClr>
                  </a:solidFill>
                </a:rPr>
              </a:br>
              <a:r>
                <a:rPr lang="ru-RU" sz="2400" b="1" dirty="0">
                  <a:solidFill>
                    <a:schemeClr val="accent2">
                      <a:lumMod val="50000"/>
                    </a:schemeClr>
                  </a:solidFill>
                </a:rPr>
                <a:t>Условия получения – </a:t>
              </a:r>
              <a:r>
                <a:rPr lang="ru-RU" sz="2400" i="1" dirty="0">
                  <a:solidFill>
                    <a:schemeClr val="accent2">
                      <a:lumMod val="50000"/>
                    </a:schemeClr>
                  </a:solidFill>
                </a:rPr>
                <a:t>бесплатно</a:t>
              </a:r>
            </a:p>
            <a:p>
              <a:r>
                <a:rPr lang="ru-RU" sz="2400" b="1" dirty="0">
                  <a:solidFill>
                    <a:schemeClr val="accent2">
                      <a:lumMod val="50000"/>
                    </a:schemeClr>
                  </a:solidFill>
                </a:rPr>
                <a:t/>
              </a:r>
              <a:br>
                <a:rPr lang="ru-RU" sz="2400" b="1" dirty="0">
                  <a:solidFill>
                    <a:schemeClr val="accent2">
                      <a:lumMod val="50000"/>
                    </a:schemeClr>
                  </a:solidFill>
                </a:rPr>
              </a:br>
              <a:r>
                <a:rPr lang="ru-RU" sz="2400" b="1" dirty="0">
                  <a:solidFill>
                    <a:schemeClr val="accent2">
                      <a:lumMod val="50000"/>
                    </a:schemeClr>
                  </a:solidFill>
                </a:rPr>
                <a:t>Срок рассмотрения заявки – </a:t>
              </a:r>
              <a:r>
                <a:rPr lang="ru-RU" sz="2400" i="1" dirty="0">
                  <a:solidFill>
                    <a:schemeClr val="accent2">
                      <a:lumMod val="50000"/>
                    </a:schemeClr>
                  </a:solidFill>
                </a:rPr>
                <a:t>в течение 1 дня</a:t>
              </a:r>
            </a:p>
            <a:p>
              <a:pPr>
                <a:spcBef>
                  <a:spcPts val="1200"/>
                </a:spcBef>
              </a:pPr>
              <a:r>
                <a:rPr lang="ru-RU" sz="2400" b="1" dirty="0">
                  <a:solidFill>
                    <a:schemeClr val="accent2">
                      <a:lumMod val="50000"/>
                    </a:schemeClr>
                  </a:solidFill>
                </a:rPr>
                <a:t/>
              </a:r>
              <a:br>
                <a:rPr lang="ru-RU" sz="2400" b="1" dirty="0">
                  <a:solidFill>
                    <a:schemeClr val="accent2">
                      <a:lumMod val="50000"/>
                    </a:schemeClr>
                  </a:solidFill>
                </a:rPr>
              </a:br>
              <a:r>
                <a:rPr lang="ru-RU" sz="2400" b="1" dirty="0">
                  <a:solidFill>
                    <a:schemeClr val="accent2">
                      <a:lumMod val="50000"/>
                    </a:schemeClr>
                  </a:solidFill>
                </a:rPr>
                <a:t>Контакты ответственных лиц: </a:t>
              </a:r>
              <a:endParaRPr lang="ru-RU" sz="2400" i="1" dirty="0">
                <a:solidFill>
                  <a:schemeClr val="accent2">
                    <a:lumMod val="50000"/>
                  </a:schemeClr>
                </a:solidFill>
              </a:endParaRPr>
            </a:p>
            <a:p>
              <a:pPr marL="355600" marR="5080" indent="-342900">
                <a:buFont typeface="Arial" panose="020B0604020202020204" pitchFamily="34" charset="0"/>
                <a:buChar char="•"/>
              </a:pPr>
              <a:r>
                <a:rPr lang="ru-RU" sz="2400" i="1" spc="-5" dirty="0">
                  <a:solidFill>
                    <a:srgbClr val="632523"/>
                  </a:solidFill>
                  <a:cs typeface="Calibri"/>
                </a:rPr>
                <a:t>Попов Евгений Иванович, специалист Центра кластерного развития, </a:t>
              </a:r>
              <a:br>
                <a:rPr lang="ru-RU" sz="2400" i="1" spc="-5" dirty="0">
                  <a:solidFill>
                    <a:srgbClr val="632523"/>
                  </a:solidFill>
                  <a:cs typeface="Calibri"/>
                </a:rPr>
              </a:br>
              <a:r>
                <a:rPr lang="ru-RU" sz="2400" i="1" spc="-5" dirty="0">
                  <a:solidFill>
                    <a:srgbClr val="632523"/>
                  </a:solidFill>
                  <a:cs typeface="Calibri"/>
                  <a:hlinkClick r:id="rId2"/>
                </a:rPr>
                <a:t>y.s.manasaryants@minek.rkomi.ru</a:t>
              </a:r>
              <a:r>
                <a:rPr lang="ru-RU" sz="2400" i="1" spc="-5" dirty="0">
                  <a:solidFill>
                    <a:srgbClr val="632523"/>
                  </a:solidFill>
                  <a:cs typeface="Calibri"/>
                </a:rPr>
                <a:t>, 8 (8212) 44-60-25 (доб. 215) </a:t>
              </a:r>
            </a:p>
            <a:p>
              <a:pPr marL="355600" marR="5080" indent="-342900">
                <a:buFont typeface="Arial" panose="020B0604020202020204" pitchFamily="34" charset="0"/>
                <a:buChar char="•"/>
              </a:pPr>
              <a:r>
                <a:rPr lang="ru-RU" sz="2400" i="1" spc="-5" dirty="0">
                  <a:solidFill>
                    <a:srgbClr val="632523"/>
                  </a:solidFill>
                  <a:cs typeface="Calibri"/>
                </a:rPr>
                <a:t>Манасарянц Яна Саркисовна , руководитель Центра кластерного развития, </a:t>
              </a:r>
              <a:br>
                <a:rPr lang="ru-RU" sz="2400" i="1" spc="-5" dirty="0">
                  <a:solidFill>
                    <a:srgbClr val="632523"/>
                  </a:solidFill>
                  <a:cs typeface="Calibri"/>
                </a:rPr>
              </a:br>
              <a:r>
                <a:rPr lang="ru-RU" sz="2400" i="1" spc="-5" dirty="0">
                  <a:solidFill>
                    <a:srgbClr val="632523"/>
                  </a:solidFill>
                  <a:cs typeface="Calibri"/>
                  <a:hlinkClick r:id="rId2"/>
                </a:rPr>
                <a:t>y.s.manasaryants@minek.rkomi.ru</a:t>
              </a:r>
              <a:r>
                <a:rPr lang="ru-RU" sz="2400" i="1" spc="-5" dirty="0">
                  <a:solidFill>
                    <a:srgbClr val="632523"/>
                  </a:solidFill>
                  <a:cs typeface="Calibri"/>
                </a:rPr>
                <a:t>, 8 (8212) 44-60-25 (доб. 212) </a:t>
              </a:r>
            </a:p>
            <a:p>
              <a:pPr>
                <a:spcBef>
                  <a:spcPts val="1200"/>
                </a:spcBef>
              </a:pPr>
              <a:r>
                <a:rPr lang="ru-RU" sz="2400" b="1" dirty="0">
                  <a:solidFill>
                    <a:schemeClr val="accent2">
                      <a:lumMod val="50000"/>
                    </a:schemeClr>
                  </a:solidFill>
                </a:rPr>
                <a:t/>
              </a:r>
              <a:br>
                <a:rPr lang="ru-RU" sz="2400" b="1" dirty="0">
                  <a:solidFill>
                    <a:schemeClr val="accent2">
                      <a:lumMod val="50000"/>
                    </a:schemeClr>
                  </a:solidFill>
                </a:rPr>
              </a:b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3"/>
                </a:rPr>
                <a:t>мойбизнес11.рф</a:t>
              </a:r>
              <a:endParaRPr lang="ru-RU" sz="2400" i="1" dirty="0">
                <a:solidFill>
                  <a:schemeClr val="accent2">
                    <a:lumMod val="50000"/>
                  </a:schemeClr>
                </a:solidFill>
              </a:endParaRPr>
            </a:p>
          </p:txBody>
        </p:sp>
      </p:grpSp>
      <p:sp>
        <p:nvSpPr>
          <p:cNvPr id="2" name="Номер слайда 1"/>
          <p:cNvSpPr>
            <a:spLocks noGrp="1"/>
          </p:cNvSpPr>
          <p:nvPr>
            <p:ph type="sldNum" sz="quarter" idx="7"/>
          </p:nvPr>
        </p:nvSpPr>
        <p:spPr/>
        <p:txBody>
          <a:bodyPr/>
          <a:lstStyle/>
          <a:p>
            <a:fld id="{B6F15528-21DE-4FAA-801E-634DDDAF4B2B}" type="slidenum">
              <a:rPr lang="ru-RU" smtClean="0"/>
              <a:pPr/>
              <a:t>22</a:t>
            </a:fld>
            <a:endParaRPr lang="ru-RU"/>
          </a:p>
        </p:txBody>
      </p:sp>
    </p:spTree>
    <p:extLst>
      <p:ext uri="{BB962C8B-B14F-4D97-AF65-F5344CB8AC3E}">
        <p14:creationId xmlns:p14="http://schemas.microsoft.com/office/powerpoint/2010/main" xmlns="" val="3720001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10" name="object 24"/>
          <p:cNvSpPr txBox="1"/>
          <p:nvPr/>
        </p:nvSpPr>
        <p:spPr>
          <a:xfrm>
            <a:off x="1868007" y="1566404"/>
            <a:ext cx="16205981" cy="1243929"/>
          </a:xfrm>
          <a:prstGeom prst="rect">
            <a:avLst/>
          </a:prstGeom>
        </p:spPr>
        <p:txBody>
          <a:bodyPr vert="horz" wrap="square" lIns="0" tIns="12699" rIns="0" bIns="0" rtlCol="0">
            <a:spAutoFit/>
          </a:bodyPr>
          <a:lstStyle/>
          <a:p>
            <a:pPr marL="12065" marR="7261" defTabSz="914371">
              <a:spcBef>
                <a:spcPts val="1501"/>
              </a:spcBef>
              <a:buClr>
                <a:srgbClr val="EF5237"/>
              </a:buClr>
              <a:tabLst>
                <a:tab pos="347969" algn="l"/>
                <a:tab pos="349239" algn="l"/>
              </a:tabLst>
            </a:pPr>
            <a:r>
              <a:rPr lang="ru-RU" sz="4000" b="1" dirty="0">
                <a:solidFill>
                  <a:schemeClr val="accent2">
                    <a:lumMod val="50000"/>
                  </a:schemeClr>
                </a:solidFill>
              </a:rPr>
              <a:t>МАРКЕТИНГОВЫЕ УСЛУГИ ДЛЯ УЧАСТНИКОВ ТЕРРИТОРИАЛЬНОГО КЛАСТЕРА</a:t>
            </a:r>
          </a:p>
        </p:txBody>
      </p:sp>
      <p:sp>
        <p:nvSpPr>
          <p:cNvPr id="9" name="object 23"/>
          <p:cNvSpPr txBox="1">
            <a:spLocks/>
          </p:cNvSpPr>
          <p:nvPr/>
        </p:nvSpPr>
        <p:spPr>
          <a:xfrm>
            <a:off x="1903837" y="946180"/>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Центр «Мой бизнес» </a:t>
            </a:r>
          </a:p>
        </p:txBody>
      </p:sp>
      <p:sp>
        <p:nvSpPr>
          <p:cNvPr id="11" name="TextBox 10">
            <a:extLst>
              <a:ext uri="{FF2B5EF4-FFF2-40B4-BE49-F238E27FC236}">
                <a16:creationId xmlns:a16="http://schemas.microsoft.com/office/drawing/2014/main" xmlns="" id="{AB86DFD1-E781-41DB-B371-A0A1752CBDB3}"/>
              </a:ext>
            </a:extLst>
          </p:cNvPr>
          <p:cNvSpPr txBox="1"/>
          <p:nvPr/>
        </p:nvSpPr>
        <p:spPr>
          <a:xfrm>
            <a:off x="1698125" y="3114675"/>
            <a:ext cx="16545743" cy="6516399"/>
          </a:xfrm>
          <a:prstGeom prst="rect">
            <a:avLst/>
          </a:prstGeom>
          <a:noFill/>
        </p:spPr>
        <p:txBody>
          <a:bodyPr wrap="square" lIns="144018" tIns="72009" rIns="144018" bIns="72009">
            <a:spAutoFit/>
          </a:bodyPr>
          <a:lstStyle/>
          <a:p>
            <a:pPr>
              <a:spcBef>
                <a:spcPts val="1200"/>
              </a:spcBef>
            </a:pPr>
            <a:r>
              <a:rPr lang="ru-RU" sz="2400" b="1" dirty="0">
                <a:solidFill>
                  <a:schemeClr val="accent2">
                    <a:lumMod val="50000"/>
                  </a:schemeClr>
                </a:solidFill>
              </a:rPr>
              <a:t>Получатели поддержки: </a:t>
            </a:r>
            <a:r>
              <a:rPr lang="ru-RU" sz="2400" dirty="0">
                <a:solidFill>
                  <a:schemeClr val="accent2">
                    <a:lumMod val="50000"/>
                  </a:schemeClr>
                </a:solidFill>
              </a:rPr>
              <a:t>субъекты МСП, являющиеся участниками территориальных кластеров</a:t>
            </a:r>
          </a:p>
          <a:p>
            <a:pPr>
              <a:spcBef>
                <a:spcPts val="1200"/>
              </a:spcBef>
            </a:pPr>
            <a:r>
              <a:rPr lang="ru-RU" sz="2400" b="1" dirty="0">
                <a:solidFill>
                  <a:schemeClr val="accent2">
                    <a:lumMod val="50000"/>
                  </a:schemeClr>
                </a:solidFill>
              </a:rPr>
              <a:t>Вид поддержки: </a:t>
            </a:r>
          </a:p>
          <a:p>
            <a:pPr marL="342900" indent="-342900">
              <a:buFont typeface="Arial" panose="020B0604020202020204" pitchFamily="34" charset="0"/>
              <a:buChar char="•"/>
            </a:pPr>
            <a:r>
              <a:rPr lang="ru-RU" sz="2400" i="1" dirty="0">
                <a:solidFill>
                  <a:schemeClr val="accent2">
                    <a:lumMod val="50000"/>
                  </a:schemeClr>
                </a:solidFill>
              </a:rPr>
              <a:t>Проведение информационных кампаний в средствах массовой информации по освещению деятельности территориальных кластеров и перспектив их развития</a:t>
            </a:r>
          </a:p>
          <a:p>
            <a:pPr marL="342900" indent="-342900">
              <a:buFont typeface="Arial" panose="020B0604020202020204" pitchFamily="34" charset="0"/>
              <a:buChar char="•"/>
            </a:pPr>
            <a:r>
              <a:rPr lang="ru-RU" sz="2400" dirty="0">
                <a:solidFill>
                  <a:schemeClr val="accent2">
                    <a:lumMod val="50000"/>
                  </a:schemeClr>
                </a:solidFill>
              </a:rPr>
              <a:t>Оказание маркетинговых услуг (проведение маркетинговых исследований, направленных на анализ различных рынков, исходя из потребностей участников территориальных кластеров</a:t>
            </a:r>
            <a:endParaRPr lang="ru-RU" sz="2400" b="1" dirty="0">
              <a:solidFill>
                <a:schemeClr val="accent2">
                  <a:lumMod val="50000"/>
                </a:schemeClr>
              </a:solidFill>
            </a:endParaRPr>
          </a:p>
          <a:p>
            <a:r>
              <a:rPr lang="ru-RU" sz="2400" b="1" dirty="0">
                <a:solidFill>
                  <a:schemeClr val="accent2">
                    <a:lumMod val="50000"/>
                  </a:schemeClr>
                </a:solidFill>
              </a:rPr>
              <a:t>Условия получения – </a:t>
            </a:r>
          </a:p>
          <a:p>
            <a:r>
              <a:rPr lang="ru-RU" sz="2400" i="1" dirty="0">
                <a:solidFill>
                  <a:schemeClr val="accent2">
                    <a:lumMod val="50000"/>
                  </a:schemeClr>
                </a:solidFill>
              </a:rPr>
              <a:t>Центр «Мой бизнес» Коми оплачивает исполнителю 100% стоимости услуги, Заявитель возмещает Центру сумму в размере 10% от стоимости, в рамках деятельности Центра кластерного развития - 10% от стоимости услуги</a:t>
            </a:r>
            <a:endParaRPr lang="ru-RU" sz="2400" b="1" dirty="0">
              <a:solidFill>
                <a:schemeClr val="accent2">
                  <a:lumMod val="50000"/>
                </a:schemeClr>
              </a:solidFill>
            </a:endParaRPr>
          </a:p>
          <a:p>
            <a:r>
              <a:rPr lang="ru-RU" sz="2400" b="1" dirty="0">
                <a:solidFill>
                  <a:schemeClr val="accent2">
                    <a:lumMod val="50000"/>
                  </a:schemeClr>
                </a:solidFill>
              </a:rPr>
              <a:t>Срок рассмотрения заявки – </a:t>
            </a:r>
            <a:r>
              <a:rPr lang="ru-RU" sz="2400" i="1" dirty="0">
                <a:solidFill>
                  <a:schemeClr val="accent2">
                    <a:lumMod val="50000"/>
                  </a:schemeClr>
                </a:solidFill>
              </a:rPr>
              <a:t>в течение 1 дня</a:t>
            </a:r>
          </a:p>
          <a:p>
            <a:pPr>
              <a:spcBef>
                <a:spcPts val="1200"/>
              </a:spcBef>
            </a:pPr>
            <a:r>
              <a:rPr lang="ru-RU" sz="2400" b="1" dirty="0">
                <a:solidFill>
                  <a:schemeClr val="accent2">
                    <a:lumMod val="50000"/>
                  </a:schemeClr>
                </a:solidFill>
              </a:rPr>
              <a:t>Контакты ответственных лиц: </a:t>
            </a:r>
            <a:endParaRPr lang="ru-RU" sz="2400" i="1" dirty="0">
              <a:solidFill>
                <a:schemeClr val="accent2">
                  <a:lumMod val="50000"/>
                </a:schemeClr>
              </a:solidFill>
            </a:endParaRPr>
          </a:p>
          <a:p>
            <a:pPr marL="355600" marR="5080" indent="-342900">
              <a:buFont typeface="Arial" panose="020B0604020202020204" pitchFamily="34" charset="0"/>
              <a:buChar char="•"/>
            </a:pPr>
            <a:r>
              <a:rPr lang="ru-RU" sz="2400" i="1" spc="-5" dirty="0">
                <a:solidFill>
                  <a:srgbClr val="632523"/>
                </a:solidFill>
                <a:cs typeface="Calibri"/>
              </a:rPr>
              <a:t>Попов Евгений Иванович, специалист Центра кластерного развития, </a:t>
            </a:r>
            <a:br>
              <a:rPr lang="ru-RU" sz="2400" i="1" spc="-5" dirty="0">
                <a:solidFill>
                  <a:srgbClr val="632523"/>
                </a:solidFill>
                <a:cs typeface="Calibri"/>
              </a:rPr>
            </a:br>
            <a:r>
              <a:rPr lang="ru-RU" sz="2400" i="1" spc="-5" dirty="0">
                <a:solidFill>
                  <a:srgbClr val="632523"/>
                </a:solidFill>
                <a:cs typeface="Calibri"/>
                <a:hlinkClick r:id="rId2"/>
              </a:rPr>
              <a:t>y.s.manasaryants@minek.rkomi.ru</a:t>
            </a:r>
            <a:r>
              <a:rPr lang="ru-RU" sz="2400" i="1" spc="-5" dirty="0">
                <a:solidFill>
                  <a:srgbClr val="632523"/>
                </a:solidFill>
                <a:cs typeface="Calibri"/>
              </a:rPr>
              <a:t>, 8 (8212) 44-60-25 (доб. 215) </a:t>
            </a:r>
          </a:p>
          <a:p>
            <a:pPr marL="355600" marR="5080" indent="-342900">
              <a:buFont typeface="Arial" panose="020B0604020202020204" pitchFamily="34" charset="0"/>
              <a:buChar char="•"/>
            </a:pPr>
            <a:r>
              <a:rPr lang="ru-RU" sz="2400" i="1" spc="-5" dirty="0">
                <a:solidFill>
                  <a:srgbClr val="632523"/>
                </a:solidFill>
                <a:cs typeface="Calibri"/>
              </a:rPr>
              <a:t>Манасарянц Яна Саркисовна , руководитель Центра кластерного развития, </a:t>
            </a:r>
            <a:br>
              <a:rPr lang="ru-RU" sz="2400" i="1" spc="-5" dirty="0">
                <a:solidFill>
                  <a:srgbClr val="632523"/>
                </a:solidFill>
                <a:cs typeface="Calibri"/>
              </a:rPr>
            </a:br>
            <a:r>
              <a:rPr lang="ru-RU" sz="2400" i="1" spc="-5" dirty="0">
                <a:solidFill>
                  <a:srgbClr val="632523"/>
                </a:solidFill>
                <a:cs typeface="Calibri"/>
                <a:hlinkClick r:id="rId2"/>
              </a:rPr>
              <a:t>y.s.manasaryants@minek.rkomi.ru</a:t>
            </a:r>
            <a:r>
              <a:rPr lang="ru-RU" sz="2400" i="1" spc="-5" dirty="0">
                <a:solidFill>
                  <a:srgbClr val="632523"/>
                </a:solidFill>
                <a:cs typeface="Calibri"/>
              </a:rPr>
              <a:t>, 8 (8212) 44-60-25 (доб. 212) </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3"/>
              </a:rPr>
              <a:t>мойбизнес11.рф</a:t>
            </a:r>
            <a:endParaRPr lang="ru-RU" sz="2400" i="1" dirty="0">
              <a:solidFill>
                <a:schemeClr val="accent2">
                  <a:lumMod val="50000"/>
                </a:schemeClr>
              </a:solidFill>
            </a:endParaRPr>
          </a:p>
        </p:txBody>
      </p:sp>
      <p:sp>
        <p:nvSpPr>
          <p:cNvPr id="2" name="Номер слайда 1"/>
          <p:cNvSpPr>
            <a:spLocks noGrp="1"/>
          </p:cNvSpPr>
          <p:nvPr>
            <p:ph type="sldNum" sz="quarter" idx="7"/>
          </p:nvPr>
        </p:nvSpPr>
        <p:spPr/>
        <p:txBody>
          <a:bodyPr/>
          <a:lstStyle/>
          <a:p>
            <a:fld id="{B6F15528-21DE-4FAA-801E-634DDDAF4B2B}" type="slidenum">
              <a:rPr lang="ru-RU" smtClean="0"/>
              <a:pPr/>
              <a:t>23</a:t>
            </a:fld>
            <a:endParaRPr lang="ru-RU"/>
          </a:p>
        </p:txBody>
      </p:sp>
    </p:spTree>
    <p:extLst>
      <p:ext uri="{BB962C8B-B14F-4D97-AF65-F5344CB8AC3E}">
        <p14:creationId xmlns:p14="http://schemas.microsoft.com/office/powerpoint/2010/main" xmlns="" val="15576685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grpSp>
        <p:nvGrpSpPr>
          <p:cNvPr id="3" name="Группа 2"/>
          <p:cNvGrpSpPr/>
          <p:nvPr/>
        </p:nvGrpSpPr>
        <p:grpSpPr>
          <a:xfrm>
            <a:off x="1828800" y="1143879"/>
            <a:ext cx="17163246" cy="7237204"/>
            <a:chOff x="1476461" y="1133475"/>
            <a:chExt cx="17163246" cy="7237204"/>
          </a:xfrm>
        </p:grpSpPr>
        <p:sp>
          <p:nvSpPr>
            <p:cNvPr id="10" name="object 24"/>
            <p:cNvSpPr txBox="1"/>
            <p:nvPr/>
          </p:nvSpPr>
          <p:spPr>
            <a:xfrm>
              <a:off x="1543599" y="1880592"/>
              <a:ext cx="16205981" cy="628376"/>
            </a:xfrm>
            <a:prstGeom prst="rect">
              <a:avLst/>
            </a:prstGeom>
          </p:spPr>
          <p:txBody>
            <a:bodyPr vert="horz" wrap="square" lIns="0" tIns="12699" rIns="0" bIns="0" rtlCol="0">
              <a:spAutoFit/>
            </a:bodyPr>
            <a:lstStyle/>
            <a:p>
              <a:pPr marL="12065" marR="7261" defTabSz="914371">
                <a:spcBef>
                  <a:spcPts val="1501"/>
                </a:spcBef>
                <a:buClr>
                  <a:srgbClr val="EF5237"/>
                </a:buClr>
                <a:tabLst>
                  <a:tab pos="347969" algn="l"/>
                  <a:tab pos="349239" algn="l"/>
                </a:tabLst>
              </a:pPr>
              <a:r>
                <a:rPr lang="ru-RU" sz="4000" b="1" dirty="0">
                  <a:solidFill>
                    <a:schemeClr val="accent2">
                      <a:lumMod val="50000"/>
                    </a:schemeClr>
                  </a:solidFill>
                </a:rPr>
                <a:t>ОЦЕНКА ПОТЕНЦИАЛА ИМПОРТОЗАМЕЩЕНИЯ</a:t>
              </a:r>
            </a:p>
          </p:txBody>
        </p:sp>
        <p:sp>
          <p:nvSpPr>
            <p:cNvPr id="9" name="object 23"/>
            <p:cNvSpPr txBox="1">
              <a:spLocks/>
            </p:cNvSpPr>
            <p:nvPr/>
          </p:nvSpPr>
          <p:spPr>
            <a:xfrm>
              <a:off x="1568217" y="1133475"/>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Центр «Мой бизнес» </a:t>
              </a:r>
            </a:p>
          </p:txBody>
        </p:sp>
        <p:sp>
          <p:nvSpPr>
            <p:cNvPr id="11" name="TextBox 10">
              <a:extLst>
                <a:ext uri="{FF2B5EF4-FFF2-40B4-BE49-F238E27FC236}">
                  <a16:creationId xmlns:a16="http://schemas.microsoft.com/office/drawing/2014/main" xmlns="" id="{AB86DFD1-E781-41DB-B371-A0A1752CBDB3}"/>
                </a:ext>
              </a:extLst>
            </p:cNvPr>
            <p:cNvSpPr txBox="1"/>
            <p:nvPr/>
          </p:nvSpPr>
          <p:spPr>
            <a:xfrm>
              <a:off x="1476461" y="2962275"/>
              <a:ext cx="17163246" cy="5408404"/>
            </a:xfrm>
            <a:prstGeom prst="rect">
              <a:avLst/>
            </a:prstGeom>
            <a:noFill/>
          </p:spPr>
          <p:txBody>
            <a:bodyPr wrap="square" lIns="144018" tIns="72009" rIns="144018" bIns="72009">
              <a:spAutoFit/>
            </a:bodyPr>
            <a:lstStyle/>
            <a:p>
              <a:pPr>
                <a:spcBef>
                  <a:spcPts val="1200"/>
                </a:spcBef>
              </a:pPr>
              <a:r>
                <a:rPr lang="ru-RU" sz="2400" b="1" dirty="0">
                  <a:solidFill>
                    <a:schemeClr val="accent2">
                      <a:lumMod val="50000"/>
                    </a:schemeClr>
                  </a:solidFill>
                </a:rPr>
                <a:t>Получатели поддержки: </a:t>
              </a:r>
              <a:r>
                <a:rPr lang="ru-RU" sz="2400" dirty="0">
                  <a:solidFill>
                    <a:schemeClr val="accent2">
                      <a:lumMod val="50000"/>
                    </a:schemeClr>
                  </a:solidFill>
                </a:rPr>
                <a:t>субъекты МСП, являющиеся участниками территориальных кластеров</a:t>
              </a:r>
            </a:p>
            <a:p>
              <a:pPr>
                <a:spcBef>
                  <a:spcPts val="1200"/>
                </a:spcBef>
              </a:pPr>
              <a:r>
                <a:rPr lang="ru-RU" sz="2400" b="1" dirty="0">
                  <a:solidFill>
                    <a:schemeClr val="accent2">
                      <a:lumMod val="50000"/>
                    </a:schemeClr>
                  </a:solidFill>
                </a:rPr>
                <a:t>Вид поддержки: </a:t>
              </a:r>
            </a:p>
            <a:p>
              <a:r>
                <a:rPr lang="ru-RU" sz="2400" i="1" dirty="0">
                  <a:solidFill>
                    <a:schemeClr val="accent2">
                      <a:lumMod val="50000"/>
                    </a:schemeClr>
                  </a:solidFill>
                </a:rPr>
                <a:t>Оценка потенциала </a:t>
              </a:r>
              <a:r>
                <a:rPr lang="ru-RU" sz="2400" i="1" dirty="0" err="1">
                  <a:solidFill>
                    <a:schemeClr val="accent2">
                      <a:lumMod val="50000"/>
                    </a:schemeClr>
                  </a:solidFill>
                </a:rPr>
                <a:t>импортозамещения</a:t>
              </a:r>
              <a:endParaRPr lang="ru-RU" sz="2400" i="1" dirty="0">
                <a:solidFill>
                  <a:schemeClr val="accent2">
                    <a:lumMod val="50000"/>
                  </a:schemeClr>
                </a:solidFill>
              </a:endParaRPr>
            </a:p>
            <a:p>
              <a:r>
                <a:rPr lang="ru-RU" sz="2400" b="1" dirty="0">
                  <a:solidFill>
                    <a:schemeClr val="accent2">
                      <a:lumMod val="50000"/>
                    </a:schemeClr>
                  </a:solidFill>
                </a:rPr>
                <a:t/>
              </a:r>
              <a:br>
                <a:rPr lang="ru-RU" sz="2400" b="1" dirty="0">
                  <a:solidFill>
                    <a:schemeClr val="accent2">
                      <a:lumMod val="50000"/>
                    </a:schemeClr>
                  </a:solidFill>
                </a:rPr>
              </a:br>
              <a:r>
                <a:rPr lang="ru-RU" sz="2400" b="1" dirty="0">
                  <a:solidFill>
                    <a:schemeClr val="accent2">
                      <a:lumMod val="50000"/>
                    </a:schemeClr>
                  </a:solidFill>
                </a:rPr>
                <a:t>Условия получения – </a:t>
              </a:r>
              <a:r>
                <a:rPr lang="ru-RU" sz="2400" dirty="0">
                  <a:solidFill>
                    <a:schemeClr val="accent2">
                      <a:lumMod val="50000"/>
                    </a:schemeClr>
                  </a:solidFill>
                </a:rPr>
                <a:t>бесплатно</a:t>
              </a:r>
            </a:p>
            <a:p>
              <a:endParaRPr lang="ru-RU" sz="2400" dirty="0">
                <a:solidFill>
                  <a:schemeClr val="accent2">
                    <a:lumMod val="50000"/>
                  </a:schemeClr>
                </a:solidFill>
              </a:endParaRPr>
            </a:p>
            <a:p>
              <a:r>
                <a:rPr lang="ru-RU" sz="2400" b="1" dirty="0">
                  <a:solidFill>
                    <a:schemeClr val="accent2">
                      <a:lumMod val="50000"/>
                    </a:schemeClr>
                  </a:solidFill>
                </a:rPr>
                <a:t>Срок рассмотрения заявки – </a:t>
              </a:r>
              <a:r>
                <a:rPr lang="ru-RU" sz="2400" i="1" dirty="0">
                  <a:solidFill>
                    <a:schemeClr val="accent2">
                      <a:lumMod val="50000"/>
                    </a:schemeClr>
                  </a:solidFill>
                </a:rPr>
                <a:t>в течение 1 дня</a:t>
              </a:r>
            </a:p>
            <a:p>
              <a:pPr>
                <a:spcBef>
                  <a:spcPts val="1200"/>
                </a:spcBef>
              </a:pPr>
              <a:r>
                <a:rPr lang="ru-RU" sz="2400" b="1" dirty="0">
                  <a:solidFill>
                    <a:schemeClr val="accent2">
                      <a:lumMod val="50000"/>
                    </a:schemeClr>
                  </a:solidFill>
                </a:rPr>
                <a:t>Контакты ответственных лиц: </a:t>
              </a:r>
              <a:endParaRPr lang="ru-RU" sz="2400" i="1" dirty="0">
                <a:solidFill>
                  <a:schemeClr val="accent2">
                    <a:lumMod val="50000"/>
                  </a:schemeClr>
                </a:solidFill>
              </a:endParaRPr>
            </a:p>
            <a:p>
              <a:pPr marL="355600" marR="5080" indent="-342900">
                <a:buFont typeface="Arial" panose="020B0604020202020204" pitchFamily="34" charset="0"/>
                <a:buChar char="•"/>
              </a:pPr>
              <a:r>
                <a:rPr lang="ru-RU" sz="2400" i="1" spc="-5" dirty="0">
                  <a:solidFill>
                    <a:srgbClr val="632523"/>
                  </a:solidFill>
                  <a:cs typeface="Calibri"/>
                </a:rPr>
                <a:t>Попов Евгений Иванович, специалист Центра кластерного развития, </a:t>
              </a:r>
              <a:br>
                <a:rPr lang="ru-RU" sz="2400" i="1" spc="-5" dirty="0">
                  <a:solidFill>
                    <a:srgbClr val="632523"/>
                  </a:solidFill>
                  <a:cs typeface="Calibri"/>
                </a:rPr>
              </a:br>
              <a:r>
                <a:rPr lang="ru-RU" sz="2400" i="1" spc="-5" dirty="0">
                  <a:solidFill>
                    <a:srgbClr val="632523"/>
                  </a:solidFill>
                  <a:cs typeface="Calibri"/>
                  <a:hlinkClick r:id="rId2"/>
                </a:rPr>
                <a:t>y.s.manasaryants@minek.rkomi.ru</a:t>
              </a:r>
              <a:r>
                <a:rPr lang="ru-RU" sz="2400" i="1" spc="-5" dirty="0">
                  <a:solidFill>
                    <a:srgbClr val="632523"/>
                  </a:solidFill>
                  <a:cs typeface="Calibri"/>
                </a:rPr>
                <a:t>, 8 (8212) 44-60-25 (доб. 215) </a:t>
              </a:r>
            </a:p>
            <a:p>
              <a:pPr marL="355600" marR="5080" indent="-342900">
                <a:buFont typeface="Arial" panose="020B0604020202020204" pitchFamily="34" charset="0"/>
                <a:buChar char="•"/>
              </a:pPr>
              <a:r>
                <a:rPr lang="ru-RU" sz="2400" i="1" spc="-5" dirty="0">
                  <a:solidFill>
                    <a:srgbClr val="632523"/>
                  </a:solidFill>
                  <a:cs typeface="Calibri"/>
                </a:rPr>
                <a:t>Манасарянц Яна Саркисовна , руководитель Центра кластерного развития, </a:t>
              </a:r>
              <a:br>
                <a:rPr lang="ru-RU" sz="2400" i="1" spc="-5" dirty="0">
                  <a:solidFill>
                    <a:srgbClr val="632523"/>
                  </a:solidFill>
                  <a:cs typeface="Calibri"/>
                </a:rPr>
              </a:br>
              <a:r>
                <a:rPr lang="ru-RU" sz="2400" i="1" spc="-5" dirty="0">
                  <a:solidFill>
                    <a:srgbClr val="632523"/>
                  </a:solidFill>
                  <a:cs typeface="Calibri"/>
                  <a:hlinkClick r:id="rId2"/>
                </a:rPr>
                <a:t>y.s.manasaryants@minek.rkomi.ru</a:t>
              </a:r>
              <a:r>
                <a:rPr lang="ru-RU" sz="2400" i="1" spc="-5" dirty="0">
                  <a:solidFill>
                    <a:srgbClr val="632523"/>
                  </a:solidFill>
                  <a:cs typeface="Calibri"/>
                </a:rPr>
                <a:t>, 8 (8212) 44-60-25 (доб. 212) </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3"/>
                </a:rPr>
                <a:t>мойбизнес11.рф</a:t>
              </a:r>
              <a:endParaRPr lang="ru-RU" sz="2400" i="1" dirty="0">
                <a:solidFill>
                  <a:schemeClr val="accent2">
                    <a:lumMod val="50000"/>
                  </a:schemeClr>
                </a:solidFill>
              </a:endParaRPr>
            </a:p>
          </p:txBody>
        </p:sp>
      </p:grpSp>
      <p:sp>
        <p:nvSpPr>
          <p:cNvPr id="2" name="Номер слайда 1"/>
          <p:cNvSpPr>
            <a:spLocks noGrp="1"/>
          </p:cNvSpPr>
          <p:nvPr>
            <p:ph type="sldNum" sz="quarter" idx="7"/>
          </p:nvPr>
        </p:nvSpPr>
        <p:spPr/>
        <p:txBody>
          <a:bodyPr/>
          <a:lstStyle/>
          <a:p>
            <a:fld id="{B6F15528-21DE-4FAA-801E-634DDDAF4B2B}" type="slidenum">
              <a:rPr lang="ru-RU" smtClean="0"/>
              <a:pPr/>
              <a:t>24</a:t>
            </a:fld>
            <a:endParaRPr lang="ru-RU"/>
          </a:p>
        </p:txBody>
      </p:sp>
    </p:spTree>
    <p:extLst>
      <p:ext uri="{BB962C8B-B14F-4D97-AF65-F5344CB8AC3E}">
        <p14:creationId xmlns:p14="http://schemas.microsoft.com/office/powerpoint/2010/main" xmlns="" val="1031634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grpSp>
        <p:nvGrpSpPr>
          <p:cNvPr id="3" name="Группа 2"/>
          <p:cNvGrpSpPr/>
          <p:nvPr/>
        </p:nvGrpSpPr>
        <p:grpSpPr>
          <a:xfrm>
            <a:off x="1828800" y="1133475"/>
            <a:ext cx="17163246" cy="7770604"/>
            <a:chOff x="1464738" y="1133475"/>
            <a:chExt cx="17163246" cy="7770604"/>
          </a:xfrm>
        </p:grpSpPr>
        <p:sp>
          <p:nvSpPr>
            <p:cNvPr id="10" name="object 24"/>
            <p:cNvSpPr txBox="1"/>
            <p:nvPr/>
          </p:nvSpPr>
          <p:spPr>
            <a:xfrm>
              <a:off x="1543599" y="1880592"/>
              <a:ext cx="16205981" cy="1243929"/>
            </a:xfrm>
            <a:prstGeom prst="rect">
              <a:avLst/>
            </a:prstGeom>
          </p:spPr>
          <p:txBody>
            <a:bodyPr vert="horz" wrap="square" lIns="0" tIns="12699" rIns="0" bIns="0" rtlCol="0">
              <a:spAutoFit/>
            </a:bodyPr>
            <a:lstStyle/>
            <a:p>
              <a:pPr marL="12065" marR="7261" defTabSz="914371">
                <a:spcBef>
                  <a:spcPts val="1501"/>
                </a:spcBef>
                <a:buClr>
                  <a:srgbClr val="EF5237"/>
                </a:buClr>
                <a:tabLst>
                  <a:tab pos="347969" algn="l"/>
                  <a:tab pos="349239" algn="l"/>
                </a:tabLst>
              </a:pPr>
              <a:r>
                <a:rPr lang="ru-RU" sz="4000" b="1" dirty="0">
                  <a:solidFill>
                    <a:schemeClr val="accent2">
                      <a:lumMod val="50000"/>
                    </a:schemeClr>
                  </a:solidFill>
                </a:rPr>
                <a:t>ЮРИДИЧЕСКИЕ КОНСУЛЬТАЦИИ ДЛЯ УЧАСТНИКОВ ТЕРРИТОРИАЛЬНОГО КЛАСТЕРА</a:t>
              </a:r>
            </a:p>
          </p:txBody>
        </p:sp>
        <p:sp>
          <p:nvSpPr>
            <p:cNvPr id="9" name="object 23"/>
            <p:cNvSpPr txBox="1">
              <a:spLocks/>
            </p:cNvSpPr>
            <p:nvPr/>
          </p:nvSpPr>
          <p:spPr>
            <a:xfrm>
              <a:off x="1568217" y="1133475"/>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Центр «Мой бизнес» </a:t>
              </a:r>
            </a:p>
          </p:txBody>
        </p:sp>
        <p:sp>
          <p:nvSpPr>
            <p:cNvPr id="11" name="TextBox 10">
              <a:extLst>
                <a:ext uri="{FF2B5EF4-FFF2-40B4-BE49-F238E27FC236}">
                  <a16:creationId xmlns:a16="http://schemas.microsoft.com/office/drawing/2014/main" xmlns="" id="{AB86DFD1-E781-41DB-B371-A0A1752CBDB3}"/>
                </a:ext>
              </a:extLst>
            </p:cNvPr>
            <p:cNvSpPr txBox="1"/>
            <p:nvPr/>
          </p:nvSpPr>
          <p:spPr>
            <a:xfrm>
              <a:off x="1464738" y="3495675"/>
              <a:ext cx="17163246" cy="5408404"/>
            </a:xfrm>
            <a:prstGeom prst="rect">
              <a:avLst/>
            </a:prstGeom>
            <a:noFill/>
          </p:spPr>
          <p:txBody>
            <a:bodyPr wrap="square" lIns="144018" tIns="72009" rIns="144018" bIns="72009">
              <a:spAutoFit/>
            </a:bodyPr>
            <a:lstStyle/>
            <a:p>
              <a:pPr>
                <a:spcBef>
                  <a:spcPts val="1200"/>
                </a:spcBef>
              </a:pPr>
              <a:r>
                <a:rPr lang="ru-RU" sz="2400" b="1" dirty="0">
                  <a:solidFill>
                    <a:schemeClr val="accent2">
                      <a:lumMod val="50000"/>
                    </a:schemeClr>
                  </a:solidFill>
                </a:rPr>
                <a:t>Получатели поддержки: </a:t>
              </a:r>
              <a:r>
                <a:rPr lang="ru-RU" sz="2400" dirty="0">
                  <a:solidFill>
                    <a:schemeClr val="accent2">
                      <a:lumMod val="50000"/>
                    </a:schemeClr>
                  </a:solidFill>
                </a:rPr>
                <a:t>субъекты МСП, являющиеся участниками территориальных кластеров</a:t>
              </a:r>
            </a:p>
            <a:p>
              <a:pPr>
                <a:spcBef>
                  <a:spcPts val="1200"/>
                </a:spcBef>
              </a:pPr>
              <a:r>
                <a:rPr lang="ru-RU" sz="2400" b="1" dirty="0">
                  <a:solidFill>
                    <a:schemeClr val="accent2">
                      <a:lumMod val="50000"/>
                    </a:schemeClr>
                  </a:solidFill>
                </a:rPr>
                <a:t>Вид поддержки: </a:t>
              </a:r>
            </a:p>
            <a:p>
              <a:r>
                <a:rPr lang="ru-RU" sz="2400" i="1" dirty="0">
                  <a:solidFill>
                    <a:schemeClr val="accent2">
                      <a:lumMod val="50000"/>
                    </a:schemeClr>
                  </a:solidFill>
                </a:rPr>
                <a:t>Консультационные услуги по вопросам правового обеспечения деятельности </a:t>
              </a:r>
              <a:r>
                <a:rPr lang="ru-RU" sz="2400" b="1" dirty="0">
                  <a:solidFill>
                    <a:schemeClr val="accent2">
                      <a:lumMod val="50000"/>
                    </a:schemeClr>
                  </a:solidFill>
                </a:rPr>
                <a:t/>
              </a:r>
              <a:br>
                <a:rPr lang="ru-RU" sz="2400" b="1" dirty="0">
                  <a:solidFill>
                    <a:schemeClr val="accent2">
                      <a:lumMod val="50000"/>
                    </a:schemeClr>
                  </a:solidFill>
                </a:rPr>
              </a:br>
              <a:endParaRPr lang="ru-RU" sz="2400" b="1" dirty="0">
                <a:solidFill>
                  <a:schemeClr val="accent2">
                    <a:lumMod val="50000"/>
                  </a:schemeClr>
                </a:solidFill>
              </a:endParaRPr>
            </a:p>
            <a:p>
              <a:r>
                <a:rPr lang="ru-RU" sz="2400" b="1" dirty="0">
                  <a:solidFill>
                    <a:schemeClr val="accent2">
                      <a:lumMod val="50000"/>
                    </a:schemeClr>
                  </a:solidFill>
                </a:rPr>
                <a:t>Условия получения – </a:t>
              </a:r>
              <a:r>
                <a:rPr lang="ru-RU" sz="2400" dirty="0">
                  <a:solidFill>
                    <a:schemeClr val="accent2">
                      <a:lumMod val="50000"/>
                    </a:schemeClr>
                  </a:solidFill>
                </a:rPr>
                <a:t>на условиях </a:t>
              </a:r>
              <a:r>
                <a:rPr lang="ru-RU" sz="2400" dirty="0" err="1">
                  <a:solidFill>
                    <a:schemeClr val="accent2">
                      <a:lumMod val="50000"/>
                    </a:schemeClr>
                  </a:solidFill>
                </a:rPr>
                <a:t>софинансирования</a:t>
              </a:r>
              <a:endParaRPr lang="ru-RU" sz="2400" dirty="0">
                <a:solidFill>
                  <a:schemeClr val="accent2">
                    <a:lumMod val="50000"/>
                  </a:schemeClr>
                </a:solidFill>
              </a:endParaRPr>
            </a:p>
            <a:p>
              <a:endParaRPr lang="ru-RU" sz="2400" dirty="0">
                <a:solidFill>
                  <a:schemeClr val="accent2">
                    <a:lumMod val="50000"/>
                  </a:schemeClr>
                </a:solidFill>
              </a:endParaRPr>
            </a:p>
            <a:p>
              <a:r>
                <a:rPr lang="ru-RU" sz="2400" b="1" dirty="0">
                  <a:solidFill>
                    <a:schemeClr val="accent2">
                      <a:lumMod val="50000"/>
                    </a:schemeClr>
                  </a:solidFill>
                </a:rPr>
                <a:t>Срок рассмотрения заявки – </a:t>
              </a:r>
              <a:r>
                <a:rPr lang="ru-RU" sz="2400" i="1" dirty="0">
                  <a:solidFill>
                    <a:schemeClr val="accent2">
                      <a:lumMod val="50000"/>
                    </a:schemeClr>
                  </a:solidFill>
                </a:rPr>
                <a:t>в течение 1 дня</a:t>
              </a:r>
            </a:p>
            <a:p>
              <a:pPr>
                <a:spcBef>
                  <a:spcPts val="1200"/>
                </a:spcBef>
              </a:pPr>
              <a:r>
                <a:rPr lang="ru-RU" sz="2400" b="1" dirty="0">
                  <a:solidFill>
                    <a:schemeClr val="accent2">
                      <a:lumMod val="50000"/>
                    </a:schemeClr>
                  </a:solidFill>
                </a:rPr>
                <a:t>Контакты ответственных лиц: </a:t>
              </a:r>
              <a:endParaRPr lang="ru-RU" sz="2400" i="1" dirty="0">
                <a:solidFill>
                  <a:schemeClr val="accent2">
                    <a:lumMod val="50000"/>
                  </a:schemeClr>
                </a:solidFill>
              </a:endParaRPr>
            </a:p>
            <a:p>
              <a:pPr marL="355600" marR="5080" indent="-342900">
                <a:buFont typeface="Arial" panose="020B0604020202020204" pitchFamily="34" charset="0"/>
                <a:buChar char="•"/>
              </a:pPr>
              <a:r>
                <a:rPr lang="ru-RU" sz="2400" i="1" spc="-5" dirty="0">
                  <a:solidFill>
                    <a:srgbClr val="632523"/>
                  </a:solidFill>
                  <a:cs typeface="Calibri"/>
                </a:rPr>
                <a:t>Попов Евгений Иванович, специалист Центра кластерного развития, </a:t>
              </a:r>
              <a:br>
                <a:rPr lang="ru-RU" sz="2400" i="1" spc="-5" dirty="0">
                  <a:solidFill>
                    <a:srgbClr val="632523"/>
                  </a:solidFill>
                  <a:cs typeface="Calibri"/>
                </a:rPr>
              </a:br>
              <a:r>
                <a:rPr lang="ru-RU" sz="2400" i="1" spc="-5" dirty="0">
                  <a:solidFill>
                    <a:srgbClr val="632523"/>
                  </a:solidFill>
                  <a:cs typeface="Calibri"/>
                  <a:hlinkClick r:id="rId2"/>
                </a:rPr>
                <a:t>y.s.manasaryants@minek.rkomi.ru</a:t>
              </a:r>
              <a:r>
                <a:rPr lang="ru-RU" sz="2400" i="1" spc="-5" dirty="0">
                  <a:solidFill>
                    <a:srgbClr val="632523"/>
                  </a:solidFill>
                  <a:cs typeface="Calibri"/>
                </a:rPr>
                <a:t>, 8 (8212) 44-60-25 (доб. 215) </a:t>
              </a:r>
            </a:p>
            <a:p>
              <a:pPr marL="355600" marR="5080" indent="-342900">
                <a:buFont typeface="Arial" panose="020B0604020202020204" pitchFamily="34" charset="0"/>
                <a:buChar char="•"/>
              </a:pPr>
              <a:r>
                <a:rPr lang="ru-RU" sz="2400" i="1" spc="-5" dirty="0">
                  <a:solidFill>
                    <a:srgbClr val="632523"/>
                  </a:solidFill>
                  <a:cs typeface="Calibri"/>
                </a:rPr>
                <a:t>Манасарянц Яна Саркисовна , руководитель Центра кластерного развития, </a:t>
              </a:r>
              <a:br>
                <a:rPr lang="ru-RU" sz="2400" i="1" spc="-5" dirty="0">
                  <a:solidFill>
                    <a:srgbClr val="632523"/>
                  </a:solidFill>
                  <a:cs typeface="Calibri"/>
                </a:rPr>
              </a:br>
              <a:r>
                <a:rPr lang="ru-RU" sz="2400" i="1" spc="-5" dirty="0">
                  <a:solidFill>
                    <a:srgbClr val="632523"/>
                  </a:solidFill>
                  <a:cs typeface="Calibri"/>
                  <a:hlinkClick r:id="rId2"/>
                </a:rPr>
                <a:t>y.s.manasaryants@minek.rkomi.ru</a:t>
              </a:r>
              <a:r>
                <a:rPr lang="ru-RU" sz="2400" i="1" spc="-5" dirty="0">
                  <a:solidFill>
                    <a:srgbClr val="632523"/>
                  </a:solidFill>
                  <a:cs typeface="Calibri"/>
                </a:rPr>
                <a:t>, 8 (8212) 44-60-25 (доб. 212) </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3"/>
                </a:rPr>
                <a:t>мойбизнес11.рф</a:t>
              </a:r>
              <a:endParaRPr lang="ru-RU" sz="2400" i="1" dirty="0">
                <a:solidFill>
                  <a:schemeClr val="accent2">
                    <a:lumMod val="50000"/>
                  </a:schemeClr>
                </a:solidFill>
              </a:endParaRPr>
            </a:p>
          </p:txBody>
        </p:sp>
      </p:grpSp>
      <p:sp>
        <p:nvSpPr>
          <p:cNvPr id="2" name="Номер слайда 1"/>
          <p:cNvSpPr>
            <a:spLocks noGrp="1"/>
          </p:cNvSpPr>
          <p:nvPr>
            <p:ph type="sldNum" sz="quarter" idx="7"/>
          </p:nvPr>
        </p:nvSpPr>
        <p:spPr/>
        <p:txBody>
          <a:bodyPr/>
          <a:lstStyle/>
          <a:p>
            <a:fld id="{B6F15528-21DE-4FAA-801E-634DDDAF4B2B}" type="slidenum">
              <a:rPr lang="ru-RU" smtClean="0"/>
              <a:pPr/>
              <a:t>25</a:t>
            </a:fld>
            <a:endParaRPr lang="ru-RU"/>
          </a:p>
        </p:txBody>
      </p:sp>
    </p:spTree>
    <p:extLst>
      <p:ext uri="{BB962C8B-B14F-4D97-AF65-F5344CB8AC3E}">
        <p14:creationId xmlns:p14="http://schemas.microsoft.com/office/powerpoint/2010/main" xmlns="" val="18182480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grpSp>
        <p:nvGrpSpPr>
          <p:cNvPr id="3" name="Группа 2"/>
          <p:cNvGrpSpPr/>
          <p:nvPr/>
        </p:nvGrpSpPr>
        <p:grpSpPr>
          <a:xfrm>
            <a:off x="1905000" y="1143879"/>
            <a:ext cx="16222393" cy="8562131"/>
            <a:chOff x="1460049" y="1133475"/>
            <a:chExt cx="16222393" cy="8562131"/>
          </a:xfrm>
        </p:grpSpPr>
        <p:sp>
          <p:nvSpPr>
            <p:cNvPr id="10" name="object 24"/>
            <p:cNvSpPr txBox="1"/>
            <p:nvPr/>
          </p:nvSpPr>
          <p:spPr>
            <a:xfrm>
              <a:off x="1476461" y="1761888"/>
              <a:ext cx="16205981" cy="628376"/>
            </a:xfrm>
            <a:prstGeom prst="rect">
              <a:avLst/>
            </a:prstGeom>
          </p:spPr>
          <p:txBody>
            <a:bodyPr vert="horz" wrap="square" lIns="0" tIns="12699" rIns="0" bIns="0" rtlCol="0">
              <a:spAutoFit/>
            </a:bodyPr>
            <a:lstStyle/>
            <a:p>
              <a:pPr marL="12065" marR="7261" defTabSz="914371">
                <a:spcBef>
                  <a:spcPts val="1501"/>
                </a:spcBef>
                <a:buClr>
                  <a:srgbClr val="EF5237"/>
                </a:buClr>
                <a:tabLst>
                  <a:tab pos="347969" algn="l"/>
                  <a:tab pos="349239" algn="l"/>
                </a:tabLst>
              </a:pPr>
              <a:r>
                <a:rPr lang="ru-RU" sz="4000" b="1" dirty="0">
                  <a:solidFill>
                    <a:schemeClr val="accent2">
                      <a:lumMod val="50000"/>
                    </a:schemeClr>
                  </a:solidFill>
                </a:rPr>
                <a:t>«ВЫРАЩИВАНИЕ» СУБЪЕКТОВ МСП</a:t>
              </a:r>
            </a:p>
          </p:txBody>
        </p:sp>
        <p:sp>
          <p:nvSpPr>
            <p:cNvPr id="9" name="object 23"/>
            <p:cNvSpPr txBox="1">
              <a:spLocks/>
            </p:cNvSpPr>
            <p:nvPr/>
          </p:nvSpPr>
          <p:spPr>
            <a:xfrm>
              <a:off x="1568217" y="1133475"/>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Центр «Мой бизнес» </a:t>
              </a:r>
            </a:p>
          </p:txBody>
        </p:sp>
        <p:sp>
          <p:nvSpPr>
            <p:cNvPr id="11" name="TextBox 10">
              <a:extLst>
                <a:ext uri="{FF2B5EF4-FFF2-40B4-BE49-F238E27FC236}">
                  <a16:creationId xmlns:a16="http://schemas.microsoft.com/office/drawing/2014/main" xmlns="" id="{AB86DFD1-E781-41DB-B371-A0A1752CBDB3}"/>
                </a:ext>
              </a:extLst>
            </p:cNvPr>
            <p:cNvSpPr txBox="1"/>
            <p:nvPr/>
          </p:nvSpPr>
          <p:spPr>
            <a:xfrm>
              <a:off x="1460049" y="2809875"/>
              <a:ext cx="15913551" cy="6885731"/>
            </a:xfrm>
            <a:prstGeom prst="rect">
              <a:avLst/>
            </a:prstGeom>
            <a:noFill/>
          </p:spPr>
          <p:txBody>
            <a:bodyPr wrap="square" lIns="144018" tIns="72009" rIns="144018" bIns="72009">
              <a:spAutoFit/>
            </a:bodyPr>
            <a:lstStyle/>
            <a:p>
              <a:pPr>
                <a:spcBef>
                  <a:spcPts val="1200"/>
                </a:spcBef>
              </a:pPr>
              <a:r>
                <a:rPr lang="ru-RU" sz="2400" b="1" dirty="0">
                  <a:solidFill>
                    <a:schemeClr val="accent2">
                      <a:lumMod val="50000"/>
                    </a:schemeClr>
                  </a:solidFill>
                </a:rPr>
                <a:t>Получатели поддержки: </a:t>
              </a:r>
              <a:r>
                <a:rPr lang="ru-RU" sz="2400" dirty="0">
                  <a:solidFill>
                    <a:schemeClr val="accent2">
                      <a:lumMod val="50000"/>
                    </a:schemeClr>
                  </a:solidFill>
                </a:rPr>
                <a:t>субъекты малого и среднего предпринимательства, являющиеся участниками территориальных кластеров</a:t>
              </a:r>
            </a:p>
            <a:p>
              <a:pPr>
                <a:spcBef>
                  <a:spcPts val="1200"/>
                </a:spcBef>
              </a:pPr>
              <a:r>
                <a:rPr lang="ru-RU" sz="2400" b="1" dirty="0">
                  <a:solidFill>
                    <a:schemeClr val="accent2">
                      <a:lumMod val="50000"/>
                    </a:schemeClr>
                  </a:solidFill>
                </a:rPr>
                <a:t>Вид поддержки: </a:t>
              </a:r>
            </a:p>
            <a:p>
              <a:r>
                <a:rPr lang="ru-RU" sz="2400" i="1" dirty="0">
                  <a:solidFill>
                    <a:schemeClr val="accent2">
                      <a:lumMod val="50000"/>
                    </a:schemeClr>
                  </a:solidFill>
                </a:rPr>
                <a:t>Выявление и квалификационная оценка малых и средних производственных предприятий для включения в программы партнерства и мероприятий по «выращиванию» СМСП, реализуемых при поддержке Корпорации МСП, направленных на стимулирование развития СМСП, с целью повышения положительной результативности участия в закупках крупных компаний, в том числе локализующие производства на территории РФ, мероприятий по повышению производительности труда</a:t>
              </a:r>
              <a:r>
                <a:rPr lang="ru-RU" sz="2400" b="1" dirty="0">
                  <a:solidFill>
                    <a:schemeClr val="accent2">
                      <a:lumMod val="50000"/>
                    </a:schemeClr>
                  </a:solidFill>
                </a:rPr>
                <a:t/>
              </a:r>
              <a:br>
                <a:rPr lang="ru-RU" sz="2400" b="1" dirty="0">
                  <a:solidFill>
                    <a:schemeClr val="accent2">
                      <a:lumMod val="50000"/>
                    </a:schemeClr>
                  </a:solidFill>
                </a:rPr>
              </a:br>
              <a:endParaRPr lang="ru-RU" sz="2400" b="1" dirty="0">
                <a:solidFill>
                  <a:schemeClr val="accent2">
                    <a:lumMod val="50000"/>
                  </a:schemeClr>
                </a:solidFill>
              </a:endParaRPr>
            </a:p>
            <a:p>
              <a:r>
                <a:rPr lang="ru-RU" sz="2400" b="1" dirty="0">
                  <a:solidFill>
                    <a:schemeClr val="accent2">
                      <a:lumMod val="50000"/>
                    </a:schemeClr>
                  </a:solidFill>
                </a:rPr>
                <a:t>Условия получения – </a:t>
              </a:r>
              <a:r>
                <a:rPr lang="ru-RU" sz="2400" dirty="0">
                  <a:solidFill>
                    <a:schemeClr val="accent2">
                      <a:lumMod val="50000"/>
                    </a:schemeClr>
                  </a:solidFill>
                </a:rPr>
                <a:t>бесплатно</a:t>
              </a:r>
            </a:p>
            <a:p>
              <a:r>
                <a:rPr lang="ru-RU" sz="2400" b="1" dirty="0">
                  <a:solidFill>
                    <a:schemeClr val="accent2">
                      <a:lumMod val="50000"/>
                    </a:schemeClr>
                  </a:solidFill>
                </a:rPr>
                <a:t>Срок рассмотрения заявки – </a:t>
              </a:r>
              <a:r>
                <a:rPr lang="ru-RU" sz="2400" i="1" dirty="0">
                  <a:solidFill>
                    <a:schemeClr val="accent2">
                      <a:lumMod val="50000"/>
                    </a:schemeClr>
                  </a:solidFill>
                </a:rPr>
                <a:t>в течение 1 дня</a:t>
              </a:r>
            </a:p>
            <a:p>
              <a:pPr>
                <a:spcBef>
                  <a:spcPts val="1200"/>
                </a:spcBef>
              </a:pPr>
              <a:r>
                <a:rPr lang="ru-RU" sz="2400" b="1" dirty="0">
                  <a:solidFill>
                    <a:schemeClr val="accent2">
                      <a:lumMod val="50000"/>
                    </a:schemeClr>
                  </a:solidFill>
                </a:rPr>
                <a:t>Контакты ответственного лица: </a:t>
              </a:r>
              <a:endParaRPr lang="ru-RU" sz="2400" i="1" dirty="0">
                <a:solidFill>
                  <a:schemeClr val="accent2">
                    <a:lumMod val="50000"/>
                  </a:schemeClr>
                </a:solidFill>
              </a:endParaRPr>
            </a:p>
            <a:p>
              <a:pPr marL="355600" marR="5080" indent="-342900">
                <a:buFont typeface="Arial" panose="020B0604020202020204" pitchFamily="34" charset="0"/>
                <a:buChar char="•"/>
              </a:pPr>
              <a:r>
                <a:rPr lang="ru-RU" sz="2400" i="1" spc="-5" dirty="0">
                  <a:solidFill>
                    <a:srgbClr val="632523"/>
                  </a:solidFill>
                  <a:cs typeface="Calibri"/>
                </a:rPr>
                <a:t>Попов Евгений Иванович, специалист Центра кластерного развития, </a:t>
              </a:r>
              <a:br>
                <a:rPr lang="ru-RU" sz="2400" i="1" spc="-5" dirty="0">
                  <a:solidFill>
                    <a:srgbClr val="632523"/>
                  </a:solidFill>
                  <a:cs typeface="Calibri"/>
                </a:rPr>
              </a:br>
              <a:r>
                <a:rPr lang="ru-RU" sz="2400" i="1" spc="-5" dirty="0">
                  <a:solidFill>
                    <a:srgbClr val="632523"/>
                  </a:solidFill>
                  <a:cs typeface="Calibri"/>
                  <a:hlinkClick r:id="rId2"/>
                </a:rPr>
                <a:t>y.s.manasaryants@minek.rkomi.ru</a:t>
              </a:r>
              <a:r>
                <a:rPr lang="ru-RU" sz="2400" i="1" spc="-5" dirty="0">
                  <a:solidFill>
                    <a:srgbClr val="632523"/>
                  </a:solidFill>
                  <a:cs typeface="Calibri"/>
                </a:rPr>
                <a:t>, 8 (8212) 44-60-25 (доб. 215) </a:t>
              </a:r>
            </a:p>
            <a:p>
              <a:pPr marL="355600" marR="5080" indent="-342900">
                <a:buFont typeface="Arial" panose="020B0604020202020204" pitchFamily="34" charset="0"/>
                <a:buChar char="•"/>
              </a:pPr>
              <a:r>
                <a:rPr lang="ru-RU" sz="2400" i="1" spc="-5" dirty="0">
                  <a:solidFill>
                    <a:srgbClr val="632523"/>
                  </a:solidFill>
                  <a:cs typeface="Calibri"/>
                </a:rPr>
                <a:t>Манасарянц Яна Саркисовна , руководитель Центра кластерного развития, </a:t>
              </a:r>
              <a:br>
                <a:rPr lang="ru-RU" sz="2400" i="1" spc="-5" dirty="0">
                  <a:solidFill>
                    <a:srgbClr val="632523"/>
                  </a:solidFill>
                  <a:cs typeface="Calibri"/>
                </a:rPr>
              </a:br>
              <a:r>
                <a:rPr lang="ru-RU" sz="2400" i="1" spc="-5" dirty="0">
                  <a:solidFill>
                    <a:srgbClr val="632523"/>
                  </a:solidFill>
                  <a:cs typeface="Calibri"/>
                  <a:hlinkClick r:id="rId2"/>
                </a:rPr>
                <a:t>y.s.manasaryants@minek.rkomi.ru</a:t>
              </a:r>
              <a:r>
                <a:rPr lang="ru-RU" sz="2400" i="1" spc="-5" dirty="0">
                  <a:solidFill>
                    <a:srgbClr val="632523"/>
                  </a:solidFill>
                  <a:cs typeface="Calibri"/>
                </a:rPr>
                <a:t>, 8 (8212) 44-60-25 (доб. 212) </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3"/>
                </a:rPr>
                <a:t>мойбизнес11.рф</a:t>
              </a:r>
              <a:endParaRPr lang="ru-RU" sz="2400" i="1" dirty="0">
                <a:solidFill>
                  <a:schemeClr val="accent2">
                    <a:lumMod val="50000"/>
                  </a:schemeClr>
                </a:solidFill>
              </a:endParaRPr>
            </a:p>
          </p:txBody>
        </p:sp>
      </p:grpSp>
      <p:sp>
        <p:nvSpPr>
          <p:cNvPr id="2" name="Номер слайда 1"/>
          <p:cNvSpPr>
            <a:spLocks noGrp="1"/>
          </p:cNvSpPr>
          <p:nvPr>
            <p:ph type="sldNum" sz="quarter" idx="7"/>
          </p:nvPr>
        </p:nvSpPr>
        <p:spPr/>
        <p:txBody>
          <a:bodyPr/>
          <a:lstStyle/>
          <a:p>
            <a:fld id="{B6F15528-21DE-4FAA-801E-634DDDAF4B2B}" type="slidenum">
              <a:rPr lang="ru-RU" smtClean="0"/>
              <a:pPr/>
              <a:t>26</a:t>
            </a:fld>
            <a:endParaRPr lang="ru-RU"/>
          </a:p>
        </p:txBody>
      </p:sp>
    </p:spTree>
    <p:extLst>
      <p:ext uri="{BB962C8B-B14F-4D97-AF65-F5344CB8AC3E}">
        <p14:creationId xmlns:p14="http://schemas.microsoft.com/office/powerpoint/2010/main" xmlns="" val="11154402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grpSp>
        <p:nvGrpSpPr>
          <p:cNvPr id="3" name="Группа 2"/>
          <p:cNvGrpSpPr/>
          <p:nvPr/>
        </p:nvGrpSpPr>
        <p:grpSpPr>
          <a:xfrm>
            <a:off x="1874520" y="1057275"/>
            <a:ext cx="17163246" cy="8489534"/>
            <a:chOff x="1548950" y="946180"/>
            <a:chExt cx="17163246" cy="8489534"/>
          </a:xfrm>
        </p:grpSpPr>
        <p:sp>
          <p:nvSpPr>
            <p:cNvPr id="10" name="object 24"/>
            <p:cNvSpPr txBox="1"/>
            <p:nvPr/>
          </p:nvSpPr>
          <p:spPr>
            <a:xfrm>
              <a:off x="1586464" y="1553655"/>
              <a:ext cx="16205981" cy="1243929"/>
            </a:xfrm>
            <a:prstGeom prst="rect">
              <a:avLst/>
            </a:prstGeom>
          </p:spPr>
          <p:txBody>
            <a:bodyPr vert="horz" wrap="square" lIns="0" tIns="12699" rIns="0" bIns="0" rtlCol="0">
              <a:spAutoFit/>
            </a:bodyPr>
            <a:lstStyle/>
            <a:p>
              <a:pPr marL="12065" marR="7261" defTabSz="914371">
                <a:spcBef>
                  <a:spcPts val="1501"/>
                </a:spcBef>
                <a:buClr>
                  <a:srgbClr val="EF5237"/>
                </a:buClr>
                <a:tabLst>
                  <a:tab pos="347969" algn="l"/>
                  <a:tab pos="349239" algn="l"/>
                </a:tabLst>
              </a:pPr>
              <a:r>
                <a:rPr lang="ru-RU" sz="4000" b="1" dirty="0">
                  <a:solidFill>
                    <a:schemeClr val="accent2">
                      <a:lumMod val="50000"/>
                    </a:schemeClr>
                  </a:solidFill>
                </a:rPr>
                <a:t>ОРГАНИЗАЦИЯ УЧАСТИЯ В ВЫСТАВОЧНО-ЯРМАРОЧНОМ МЕРОПРИЯТИИ НА ТЕРРИТОРИИ РОССИЙСКОЙ ФЕДЕРАЦИИ И ЗА ЕЕ ПРЕДЕЛАМИ</a:t>
              </a:r>
            </a:p>
          </p:txBody>
        </p:sp>
        <p:sp>
          <p:nvSpPr>
            <p:cNvPr id="9" name="object 23"/>
            <p:cNvSpPr txBox="1">
              <a:spLocks/>
            </p:cNvSpPr>
            <p:nvPr/>
          </p:nvSpPr>
          <p:spPr>
            <a:xfrm>
              <a:off x="1586464" y="946180"/>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Центр «Мой бизнес» </a:t>
              </a:r>
            </a:p>
          </p:txBody>
        </p:sp>
        <p:sp>
          <p:nvSpPr>
            <p:cNvPr id="11" name="TextBox 10">
              <a:extLst>
                <a:ext uri="{FF2B5EF4-FFF2-40B4-BE49-F238E27FC236}">
                  <a16:creationId xmlns:a16="http://schemas.microsoft.com/office/drawing/2014/main" xmlns="" id="{AB86DFD1-E781-41DB-B371-A0A1752CBDB3}"/>
                </a:ext>
              </a:extLst>
            </p:cNvPr>
            <p:cNvSpPr txBox="1"/>
            <p:nvPr/>
          </p:nvSpPr>
          <p:spPr>
            <a:xfrm>
              <a:off x="1548950" y="2962275"/>
              <a:ext cx="17163246" cy="6473439"/>
            </a:xfrm>
            <a:prstGeom prst="rect">
              <a:avLst/>
            </a:prstGeom>
            <a:noFill/>
          </p:spPr>
          <p:txBody>
            <a:bodyPr wrap="square" lIns="144018" tIns="72009" rIns="144018" bIns="72009">
              <a:spAutoFit/>
            </a:bodyPr>
            <a:lstStyle/>
            <a:p>
              <a:pPr>
                <a:spcBef>
                  <a:spcPts val="1200"/>
                </a:spcBef>
              </a:pPr>
              <a:r>
                <a:rPr lang="ru-RU" sz="2400" b="1" dirty="0">
                  <a:solidFill>
                    <a:schemeClr val="accent2">
                      <a:lumMod val="50000"/>
                    </a:schemeClr>
                  </a:solidFill>
                </a:rPr>
                <a:t>Получатели поддержки: </a:t>
              </a:r>
              <a:r>
                <a:rPr lang="ru-RU" sz="2400" dirty="0">
                  <a:solidFill>
                    <a:schemeClr val="accent2">
                      <a:lumMod val="50000"/>
                    </a:schemeClr>
                  </a:solidFill>
                </a:rPr>
                <a:t>субъекты МСП</a:t>
              </a:r>
            </a:p>
            <a:p>
              <a:pPr>
                <a:spcBef>
                  <a:spcPts val="1200"/>
                </a:spcBef>
              </a:pPr>
              <a:r>
                <a:rPr lang="ru-RU" sz="2400" b="1" dirty="0">
                  <a:solidFill>
                    <a:schemeClr val="accent2">
                      <a:lumMod val="50000"/>
                    </a:schemeClr>
                  </a:solidFill>
                </a:rPr>
                <a:t>Вид поддержки: </a:t>
              </a:r>
            </a:p>
            <a:p>
              <a:r>
                <a:rPr lang="ru-RU" sz="2400" i="1" dirty="0">
                  <a:solidFill>
                    <a:schemeClr val="accent2">
                      <a:lumMod val="50000"/>
                    </a:schemeClr>
                  </a:solidFill>
                </a:rPr>
                <a:t>• аренда выставочных площадей</a:t>
              </a:r>
            </a:p>
            <a:p>
              <a:r>
                <a:rPr lang="ru-RU" sz="2400" i="1" dirty="0">
                  <a:solidFill>
                    <a:schemeClr val="accent2">
                      <a:lumMod val="50000"/>
                    </a:schemeClr>
                  </a:solidFill>
                </a:rPr>
                <a:t>• застройка и сопровождение коллективного или индивидуального стенда</a:t>
              </a:r>
            </a:p>
            <a:p>
              <a:r>
                <a:rPr lang="ru-RU" sz="2400" i="1" dirty="0">
                  <a:solidFill>
                    <a:schemeClr val="accent2">
                      <a:lumMod val="50000"/>
                    </a:schemeClr>
                  </a:solidFill>
                </a:rPr>
                <a:t>• организация доставки выставочных образцов</a:t>
              </a:r>
            </a:p>
            <a:p>
              <a:r>
                <a:rPr lang="ru-RU" sz="2400" i="1" dirty="0">
                  <a:solidFill>
                    <a:schemeClr val="accent2">
                      <a:lumMod val="50000"/>
                    </a:schemeClr>
                  </a:solidFill>
                </a:rPr>
                <a:t>• подготовка сувенирной продукции, презентационных материалов</a:t>
              </a:r>
            </a:p>
            <a:p>
              <a:r>
                <a:rPr lang="ru-RU" sz="2400" i="1" dirty="0">
                  <a:solidFill>
                    <a:schemeClr val="accent2">
                      <a:lumMod val="50000"/>
                    </a:schemeClr>
                  </a:solidFill>
                </a:rPr>
                <a:t>• поиск и подбор потенциальных иностранных покупателей</a:t>
              </a:r>
            </a:p>
            <a:p>
              <a:pPr>
                <a:spcBef>
                  <a:spcPts val="1200"/>
                </a:spcBef>
              </a:pPr>
              <a:r>
                <a:rPr lang="ru-RU" sz="2400" b="1" dirty="0">
                  <a:solidFill>
                    <a:schemeClr val="accent2">
                      <a:lumMod val="50000"/>
                    </a:schemeClr>
                  </a:solidFill>
                </a:rPr>
                <a:t>Условия получения – </a:t>
              </a:r>
              <a:r>
                <a:rPr lang="ru-RU" sz="2400" i="1" dirty="0">
                  <a:solidFill>
                    <a:schemeClr val="accent2">
                      <a:lumMod val="50000"/>
                    </a:schemeClr>
                  </a:solidFill>
                </a:rPr>
                <a:t>бесплатно</a:t>
              </a:r>
            </a:p>
            <a:p>
              <a:pPr>
                <a:spcBef>
                  <a:spcPts val="1200"/>
                </a:spcBef>
              </a:pPr>
              <a:r>
                <a:rPr lang="ru-RU" sz="2400" b="1" dirty="0">
                  <a:solidFill>
                    <a:schemeClr val="accent2">
                      <a:lumMod val="50000"/>
                    </a:schemeClr>
                  </a:solidFill>
                </a:rPr>
                <a:t>Срок рассмотрения заявки – </a:t>
              </a:r>
              <a:r>
                <a:rPr lang="ru-RU" sz="2400" i="1" dirty="0">
                  <a:solidFill>
                    <a:schemeClr val="accent2">
                      <a:lumMod val="50000"/>
                    </a:schemeClr>
                  </a:solidFill>
                </a:rPr>
                <a:t>не позднее чем за 2 месяца до даты проведения выставки</a:t>
              </a:r>
            </a:p>
            <a:p>
              <a:pPr>
                <a:spcBef>
                  <a:spcPts val="1200"/>
                </a:spcBef>
              </a:pPr>
              <a:r>
                <a:rPr lang="ru-RU" sz="2400" b="1" dirty="0">
                  <a:solidFill>
                    <a:schemeClr val="accent2">
                      <a:lumMod val="50000"/>
                    </a:schemeClr>
                  </a:solidFill>
                </a:rPr>
                <a:t>Контакты ответственного лица: </a:t>
              </a:r>
              <a:endParaRPr lang="ru-RU" sz="2400" i="1" dirty="0">
                <a:solidFill>
                  <a:schemeClr val="accent2">
                    <a:lumMod val="50000"/>
                  </a:schemeClr>
                </a:solidFill>
              </a:endParaRPr>
            </a:p>
            <a:p>
              <a:pPr marL="355600" marR="5080" indent="-342900">
                <a:lnSpc>
                  <a:spcPct val="100699"/>
                </a:lnSpc>
                <a:buFont typeface="Arial" panose="020B0604020202020204" pitchFamily="34" charset="0"/>
                <a:buChar char="•"/>
              </a:pPr>
              <a:r>
                <a:rPr lang="ru-RU" sz="2400" i="1" spc="-10" dirty="0">
                  <a:solidFill>
                    <a:srgbClr val="632523"/>
                  </a:solidFill>
                  <a:cs typeface="Calibri"/>
                </a:rPr>
                <a:t>Белякова</a:t>
              </a:r>
              <a:r>
                <a:rPr lang="ru-RU" sz="2400" i="1" spc="15" dirty="0">
                  <a:solidFill>
                    <a:srgbClr val="632523"/>
                  </a:solidFill>
                  <a:cs typeface="Calibri"/>
                </a:rPr>
                <a:t> </a:t>
              </a:r>
              <a:r>
                <a:rPr lang="ru-RU" sz="2400" i="1" spc="-10" dirty="0">
                  <a:solidFill>
                    <a:srgbClr val="632523"/>
                  </a:solidFill>
                  <a:cs typeface="Calibri"/>
                </a:rPr>
                <a:t>Елена</a:t>
              </a:r>
              <a:r>
                <a:rPr lang="ru-RU" sz="2400" i="1" spc="15" dirty="0">
                  <a:solidFill>
                    <a:srgbClr val="632523"/>
                  </a:solidFill>
                  <a:cs typeface="Calibri"/>
                </a:rPr>
                <a:t> </a:t>
              </a:r>
              <a:r>
                <a:rPr lang="ru-RU" sz="2400" i="1" spc="-5" dirty="0">
                  <a:solidFill>
                    <a:srgbClr val="632523"/>
                  </a:solidFill>
                  <a:cs typeface="Calibri"/>
                </a:rPr>
                <a:t>Дмитриевна,</a:t>
              </a:r>
              <a:r>
                <a:rPr lang="ru-RU" sz="2400" i="1" spc="10" dirty="0">
                  <a:solidFill>
                    <a:srgbClr val="632523"/>
                  </a:solidFill>
                  <a:cs typeface="Calibri"/>
                </a:rPr>
                <a:t> </a:t>
              </a:r>
              <a:r>
                <a:rPr lang="ru-RU" sz="2400" i="1" spc="-5" dirty="0">
                  <a:solidFill>
                    <a:srgbClr val="632523"/>
                  </a:solidFill>
                  <a:cs typeface="Calibri"/>
                </a:rPr>
                <a:t>специалист</a:t>
              </a:r>
              <a:r>
                <a:rPr lang="ru-RU" sz="2400" i="1" spc="15" dirty="0">
                  <a:solidFill>
                    <a:srgbClr val="632523"/>
                  </a:solidFill>
                  <a:cs typeface="Calibri"/>
                </a:rPr>
                <a:t> </a:t>
              </a:r>
              <a:r>
                <a:rPr lang="ru-RU" sz="2400" i="1" spc="-5" dirty="0">
                  <a:solidFill>
                    <a:srgbClr val="632523"/>
                  </a:solidFill>
                  <a:cs typeface="Calibri"/>
                </a:rPr>
                <a:t>Центра</a:t>
              </a:r>
              <a:r>
                <a:rPr lang="ru-RU" sz="2400" i="1" spc="15" dirty="0">
                  <a:solidFill>
                    <a:srgbClr val="632523"/>
                  </a:solidFill>
                  <a:cs typeface="Calibri"/>
                </a:rPr>
                <a:t> </a:t>
              </a:r>
              <a:r>
                <a:rPr lang="ru-RU" sz="2400" i="1" spc="-5" dirty="0">
                  <a:solidFill>
                    <a:srgbClr val="632523"/>
                  </a:solidFill>
                  <a:cs typeface="Calibri"/>
                </a:rPr>
                <a:t>поддержки</a:t>
              </a:r>
              <a:r>
                <a:rPr lang="ru-RU" sz="2400" i="1" spc="15" dirty="0">
                  <a:solidFill>
                    <a:srgbClr val="632523"/>
                  </a:solidFill>
                  <a:cs typeface="Calibri"/>
                </a:rPr>
                <a:t> </a:t>
              </a:r>
              <a:r>
                <a:rPr lang="ru-RU" sz="2400" i="1" spc="-5" dirty="0">
                  <a:solidFill>
                    <a:srgbClr val="632523"/>
                  </a:solidFill>
                  <a:cs typeface="Calibri"/>
                </a:rPr>
                <a:t>экспорта, </a:t>
              </a:r>
              <a:br>
                <a:rPr lang="ru-RU" sz="2400" i="1" spc="-5" dirty="0">
                  <a:solidFill>
                    <a:srgbClr val="632523"/>
                  </a:solidFill>
                  <a:cs typeface="Calibri"/>
                </a:rPr>
              </a:br>
              <a:r>
                <a:rPr lang="ru-RU" sz="2400" i="1" spc="-530" dirty="0">
                  <a:solidFill>
                    <a:srgbClr val="632523"/>
                  </a:solidFill>
                  <a:cs typeface="Calibri"/>
                </a:rPr>
                <a:t> </a:t>
              </a:r>
              <a:r>
                <a:rPr lang="ru-RU" sz="2400" i="1" spc="-10" dirty="0">
                  <a:solidFill>
                    <a:srgbClr val="632523"/>
                  </a:solidFill>
                  <a:cs typeface="Calibri"/>
                  <a:hlinkClick r:id="rId2"/>
                </a:rPr>
                <a:t>e.d.belyakova@minek.rkomi.ru,</a:t>
              </a:r>
              <a:r>
                <a:rPr lang="ru-RU" sz="2400" i="1" spc="-5" dirty="0">
                  <a:solidFill>
                    <a:srgbClr val="632523"/>
                  </a:solidFill>
                  <a:cs typeface="Calibri"/>
                </a:rPr>
                <a:t> </a:t>
              </a:r>
              <a:r>
                <a:rPr lang="ru-RU" sz="2400" i="1" dirty="0">
                  <a:solidFill>
                    <a:srgbClr val="632523"/>
                  </a:solidFill>
                  <a:cs typeface="Calibri"/>
                </a:rPr>
                <a:t>8</a:t>
              </a:r>
              <a:r>
                <a:rPr lang="ru-RU" sz="2400" i="1" spc="-5" dirty="0">
                  <a:solidFill>
                    <a:srgbClr val="632523"/>
                  </a:solidFill>
                  <a:cs typeface="Calibri"/>
                </a:rPr>
                <a:t> (8212) </a:t>
              </a:r>
              <a:r>
                <a:rPr lang="ru-RU" sz="2400" i="1" dirty="0">
                  <a:solidFill>
                    <a:srgbClr val="632523"/>
                  </a:solidFill>
                  <a:cs typeface="Calibri"/>
                </a:rPr>
                <a:t>44-60-25 (</a:t>
              </a:r>
              <a:r>
                <a:rPr lang="ru-RU" sz="2400" i="1" spc="-5" dirty="0">
                  <a:solidFill>
                    <a:srgbClr val="632523"/>
                  </a:solidFill>
                  <a:cs typeface="Calibri"/>
                </a:rPr>
                <a:t>доб.303) – по участию в международных выставках </a:t>
              </a:r>
            </a:p>
            <a:p>
              <a:pPr marL="355600" marR="5080" indent="-342900">
                <a:lnSpc>
                  <a:spcPct val="100699"/>
                </a:lnSpc>
                <a:buFont typeface="Arial" panose="020B0604020202020204" pitchFamily="34" charset="0"/>
                <a:buChar char="•"/>
              </a:pPr>
              <a:r>
                <a:rPr lang="ru-RU" sz="2400" i="1" spc="-5" dirty="0">
                  <a:solidFill>
                    <a:srgbClr val="632523"/>
                  </a:solidFill>
                  <a:cs typeface="Calibri"/>
                </a:rPr>
                <a:t>Кравцова</a:t>
              </a:r>
              <a:r>
                <a:rPr lang="ru-RU" sz="2400" i="1" spc="10" dirty="0">
                  <a:solidFill>
                    <a:srgbClr val="632523"/>
                  </a:solidFill>
                  <a:cs typeface="Calibri"/>
                </a:rPr>
                <a:t> </a:t>
              </a:r>
              <a:r>
                <a:rPr lang="ru-RU" sz="2400" i="1" spc="-10" dirty="0">
                  <a:solidFill>
                    <a:srgbClr val="632523"/>
                  </a:solidFill>
                  <a:cs typeface="Calibri"/>
                </a:rPr>
                <a:t>Полина</a:t>
              </a:r>
              <a:r>
                <a:rPr lang="ru-RU" sz="2400" i="1" spc="5" dirty="0">
                  <a:solidFill>
                    <a:srgbClr val="632523"/>
                  </a:solidFill>
                  <a:cs typeface="Calibri"/>
                </a:rPr>
                <a:t> </a:t>
              </a:r>
              <a:r>
                <a:rPr lang="ru-RU" sz="2400" i="1" spc="-5" dirty="0">
                  <a:solidFill>
                    <a:srgbClr val="632523"/>
                  </a:solidFill>
                  <a:cs typeface="Calibri"/>
                </a:rPr>
                <a:t>Владимировна,</a:t>
              </a:r>
              <a:r>
                <a:rPr lang="ru-RU" sz="2400" i="1" spc="10" dirty="0">
                  <a:solidFill>
                    <a:srgbClr val="632523"/>
                  </a:solidFill>
                  <a:cs typeface="Calibri"/>
                </a:rPr>
                <a:t> </a:t>
              </a:r>
              <a:r>
                <a:rPr lang="ru-RU" sz="2400" i="1" spc="-10" dirty="0">
                  <a:solidFill>
                    <a:srgbClr val="632523"/>
                  </a:solidFill>
                  <a:cs typeface="Calibri"/>
                </a:rPr>
                <a:t>руководитель</a:t>
              </a:r>
              <a:r>
                <a:rPr lang="ru-RU" sz="2400" i="1" spc="10" dirty="0">
                  <a:solidFill>
                    <a:srgbClr val="632523"/>
                  </a:solidFill>
                  <a:cs typeface="Calibri"/>
                </a:rPr>
                <a:t> </a:t>
              </a:r>
              <a:r>
                <a:rPr lang="ru-RU" sz="2400" i="1" spc="-5" dirty="0">
                  <a:solidFill>
                    <a:srgbClr val="632523"/>
                  </a:solidFill>
                  <a:cs typeface="Calibri"/>
                </a:rPr>
                <a:t>Центра</a:t>
              </a:r>
              <a:r>
                <a:rPr lang="ru-RU" sz="2400" i="1" spc="5" dirty="0">
                  <a:solidFill>
                    <a:srgbClr val="632523"/>
                  </a:solidFill>
                  <a:cs typeface="Calibri"/>
                </a:rPr>
                <a:t> </a:t>
              </a:r>
              <a:r>
                <a:rPr lang="ru-RU" sz="2400" i="1" spc="-5" dirty="0">
                  <a:solidFill>
                    <a:srgbClr val="632523"/>
                  </a:solidFill>
                  <a:cs typeface="Calibri"/>
                </a:rPr>
                <a:t>поддержки </a:t>
              </a:r>
              <a:r>
                <a:rPr lang="ru-RU" sz="2400" i="1" spc="-525" dirty="0">
                  <a:solidFill>
                    <a:srgbClr val="632523"/>
                  </a:solidFill>
                  <a:cs typeface="Calibri"/>
                </a:rPr>
                <a:t> </a:t>
              </a:r>
              <a:r>
                <a:rPr lang="ru-RU" sz="2400" i="1" spc="-5" dirty="0">
                  <a:solidFill>
                    <a:srgbClr val="632523"/>
                  </a:solidFill>
                  <a:cs typeface="Calibri"/>
                </a:rPr>
                <a:t>предпринимательства,</a:t>
              </a:r>
              <a:r>
                <a:rPr lang="ru-RU" sz="2400" i="1" spc="35" dirty="0">
                  <a:solidFill>
                    <a:srgbClr val="632523"/>
                  </a:solidFill>
                  <a:cs typeface="Calibri"/>
                </a:rPr>
                <a:t> </a:t>
              </a:r>
              <a:br>
                <a:rPr lang="ru-RU" sz="2400" i="1" spc="35" dirty="0">
                  <a:solidFill>
                    <a:srgbClr val="632523"/>
                  </a:solidFill>
                  <a:cs typeface="Calibri"/>
                </a:rPr>
              </a:br>
              <a:r>
                <a:rPr lang="ru-RU" sz="2400" i="1" u="heavy" spc="-15" dirty="0">
                  <a:solidFill>
                    <a:srgbClr val="0000FF"/>
                  </a:solidFill>
                  <a:uFill>
                    <a:solidFill>
                      <a:srgbClr val="0000FF"/>
                    </a:solidFill>
                  </a:uFill>
                  <a:cs typeface="Calibri"/>
                  <a:hlinkClick r:id="rId3"/>
                </a:rPr>
                <a:t>p.v.kravtsova@minek.rkomi.ru</a:t>
              </a:r>
              <a:r>
                <a:rPr lang="ru-RU" sz="2400" i="1" dirty="0">
                  <a:solidFill>
                    <a:srgbClr val="632523"/>
                  </a:solidFill>
                  <a:cs typeface="Calibri"/>
                </a:rPr>
                <a:t>,</a:t>
              </a:r>
              <a:r>
                <a:rPr lang="ru-RU" sz="2400" i="1" spc="-10" dirty="0">
                  <a:solidFill>
                    <a:srgbClr val="632523"/>
                  </a:solidFill>
                  <a:cs typeface="Calibri"/>
                </a:rPr>
                <a:t> </a:t>
              </a:r>
              <a:r>
                <a:rPr lang="ru-RU" sz="2400" i="1" dirty="0">
                  <a:solidFill>
                    <a:srgbClr val="632523"/>
                  </a:solidFill>
                  <a:cs typeface="Calibri"/>
                </a:rPr>
                <a:t>8 (8212) 44-60-25</a:t>
              </a:r>
              <a:r>
                <a:rPr lang="ru-RU" sz="2400" i="1" spc="-5" dirty="0">
                  <a:solidFill>
                    <a:srgbClr val="632523"/>
                  </a:solidFill>
                  <a:cs typeface="Calibri"/>
                </a:rPr>
                <a:t> (доб.220) - по участию в выставках на территории РФ</a:t>
              </a:r>
            </a:p>
            <a:p>
              <a:pPr marL="12700" marR="5080">
                <a:lnSpc>
                  <a:spcPct val="100699"/>
                </a:lnSpc>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4"/>
                </a:rPr>
                <a:t>мойбизнес11.рф</a:t>
              </a:r>
              <a:endParaRPr lang="ru-RU" sz="2400" i="1" dirty="0">
                <a:solidFill>
                  <a:schemeClr val="accent2">
                    <a:lumMod val="50000"/>
                  </a:schemeClr>
                </a:solidFill>
              </a:endParaRPr>
            </a:p>
          </p:txBody>
        </p:sp>
      </p:grpSp>
      <p:sp>
        <p:nvSpPr>
          <p:cNvPr id="2" name="Номер слайда 1"/>
          <p:cNvSpPr>
            <a:spLocks noGrp="1"/>
          </p:cNvSpPr>
          <p:nvPr>
            <p:ph type="sldNum" sz="quarter" idx="7"/>
          </p:nvPr>
        </p:nvSpPr>
        <p:spPr/>
        <p:txBody>
          <a:bodyPr/>
          <a:lstStyle/>
          <a:p>
            <a:fld id="{B6F15528-21DE-4FAA-801E-634DDDAF4B2B}" type="slidenum">
              <a:rPr lang="ru-RU" smtClean="0"/>
              <a:pPr/>
              <a:t>27</a:t>
            </a:fld>
            <a:endParaRPr lang="ru-RU"/>
          </a:p>
        </p:txBody>
      </p:sp>
    </p:spTree>
    <p:extLst>
      <p:ext uri="{BB962C8B-B14F-4D97-AF65-F5344CB8AC3E}">
        <p14:creationId xmlns:p14="http://schemas.microsoft.com/office/powerpoint/2010/main" xmlns="" val="13290673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grpSp>
        <p:nvGrpSpPr>
          <p:cNvPr id="3" name="Группа 2"/>
          <p:cNvGrpSpPr/>
          <p:nvPr/>
        </p:nvGrpSpPr>
        <p:grpSpPr>
          <a:xfrm>
            <a:off x="1801838" y="981075"/>
            <a:ext cx="16500442" cy="8038137"/>
            <a:chOff x="1432199" y="1249918"/>
            <a:chExt cx="16500442" cy="8038137"/>
          </a:xfrm>
        </p:grpSpPr>
        <p:sp>
          <p:nvSpPr>
            <p:cNvPr id="10" name="object 24"/>
            <p:cNvSpPr txBox="1"/>
            <p:nvPr/>
          </p:nvSpPr>
          <p:spPr>
            <a:xfrm>
              <a:off x="1579430" y="1985136"/>
              <a:ext cx="16205981" cy="1243929"/>
            </a:xfrm>
            <a:prstGeom prst="rect">
              <a:avLst/>
            </a:prstGeom>
          </p:spPr>
          <p:txBody>
            <a:bodyPr vert="horz" wrap="square" lIns="0" tIns="12699" rIns="0" bIns="0" rtlCol="0">
              <a:spAutoFit/>
            </a:bodyPr>
            <a:lstStyle/>
            <a:p>
              <a:pPr marL="12065" marR="7261" defTabSz="914371">
                <a:spcBef>
                  <a:spcPts val="1501"/>
                </a:spcBef>
                <a:buClr>
                  <a:srgbClr val="EF5237"/>
                </a:buClr>
                <a:tabLst>
                  <a:tab pos="347969" algn="l"/>
                  <a:tab pos="349239" algn="l"/>
                </a:tabLst>
              </a:pPr>
              <a:r>
                <a:rPr lang="ru-RU" sz="4000" b="1" dirty="0">
                  <a:solidFill>
                    <a:schemeClr val="accent2">
                      <a:lumMod val="50000"/>
                    </a:schemeClr>
                  </a:solidFill>
                </a:rPr>
                <a:t>ПОДГОТОВКА И ПЕРЕВОД НА ИНОСТРАННЫЕ ЯЗЫКИ ПРЕЗЕНТАЦИОННЫХ МАТЕРИАЛОВ</a:t>
              </a:r>
            </a:p>
          </p:txBody>
        </p:sp>
        <p:sp>
          <p:nvSpPr>
            <p:cNvPr id="9" name="object 23"/>
            <p:cNvSpPr txBox="1">
              <a:spLocks/>
            </p:cNvSpPr>
            <p:nvPr/>
          </p:nvSpPr>
          <p:spPr>
            <a:xfrm>
              <a:off x="1579430" y="1249918"/>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Центр «Мой бизнес» </a:t>
              </a:r>
            </a:p>
          </p:txBody>
        </p:sp>
        <p:sp>
          <p:nvSpPr>
            <p:cNvPr id="11" name="TextBox 10">
              <a:extLst>
                <a:ext uri="{FF2B5EF4-FFF2-40B4-BE49-F238E27FC236}">
                  <a16:creationId xmlns:a16="http://schemas.microsoft.com/office/drawing/2014/main" xmlns="" id="{AB86DFD1-E781-41DB-B371-A0A1752CBDB3}"/>
                </a:ext>
              </a:extLst>
            </p:cNvPr>
            <p:cNvSpPr txBox="1"/>
            <p:nvPr/>
          </p:nvSpPr>
          <p:spPr>
            <a:xfrm>
              <a:off x="1432199" y="3571875"/>
              <a:ext cx="16500442" cy="5716180"/>
            </a:xfrm>
            <a:prstGeom prst="rect">
              <a:avLst/>
            </a:prstGeom>
            <a:noFill/>
          </p:spPr>
          <p:txBody>
            <a:bodyPr wrap="square" lIns="144018" tIns="72009" rIns="144018" bIns="72009">
              <a:spAutoFit/>
            </a:bodyPr>
            <a:lstStyle/>
            <a:p>
              <a:pPr>
                <a:spcBef>
                  <a:spcPts val="1200"/>
                </a:spcBef>
              </a:pPr>
              <a:r>
                <a:rPr lang="ru-RU" sz="2400" b="1" dirty="0">
                  <a:solidFill>
                    <a:schemeClr val="accent2">
                      <a:lumMod val="50000"/>
                    </a:schemeClr>
                  </a:solidFill>
                </a:rPr>
                <a:t>Получатели поддержки – </a:t>
              </a:r>
              <a:r>
                <a:rPr lang="ru-RU" sz="2400" i="1" dirty="0">
                  <a:solidFill>
                    <a:schemeClr val="accent2">
                      <a:lumMod val="50000"/>
                    </a:schemeClr>
                  </a:solidFill>
                </a:rPr>
                <a:t>субъекты МСП</a:t>
              </a:r>
            </a:p>
            <a:p>
              <a:pPr>
                <a:spcBef>
                  <a:spcPts val="1200"/>
                </a:spcBef>
              </a:pPr>
              <a:r>
                <a:rPr lang="ru-RU" sz="2400" b="1" dirty="0">
                  <a:solidFill>
                    <a:schemeClr val="accent2">
                      <a:lumMod val="50000"/>
                    </a:schemeClr>
                  </a:solidFill>
                </a:rPr>
                <a:t>Вид поддержки: </a:t>
              </a:r>
              <a:br>
                <a:rPr lang="ru-RU" sz="2400" b="1" dirty="0">
                  <a:solidFill>
                    <a:schemeClr val="accent2">
                      <a:lumMod val="50000"/>
                    </a:schemeClr>
                  </a:solidFill>
                </a:rPr>
              </a:br>
              <a:r>
                <a:rPr lang="ru-RU" sz="2400" i="1" dirty="0">
                  <a:solidFill>
                    <a:schemeClr val="accent2">
                      <a:lumMod val="50000"/>
                    </a:schemeClr>
                  </a:solidFill>
                </a:rPr>
                <a:t>Содействие в подготовке и переводе на иностранные языки презентационных и других материалов в электронном виде по запросу субъектов малого и среднего предпринимательства, в том числе адаптация и перевод упаковки товара</a:t>
              </a:r>
            </a:p>
            <a:p>
              <a:pPr>
                <a:spcBef>
                  <a:spcPts val="1200"/>
                </a:spcBef>
              </a:pPr>
              <a:r>
                <a:rPr lang="ru-RU" sz="2400" b="1" dirty="0">
                  <a:solidFill>
                    <a:schemeClr val="accent2">
                      <a:lumMod val="50000"/>
                    </a:schemeClr>
                  </a:solidFill>
                </a:rPr>
                <a:t>Условия получения – </a:t>
              </a:r>
              <a:r>
                <a:rPr lang="ru-RU" sz="2400" i="1" dirty="0">
                  <a:solidFill>
                    <a:schemeClr val="accent2">
                      <a:lumMod val="50000"/>
                    </a:schemeClr>
                  </a:solidFill>
                </a:rPr>
                <a:t>бесплатно</a:t>
              </a:r>
            </a:p>
            <a:p>
              <a:pPr>
                <a:spcBef>
                  <a:spcPts val="1200"/>
                </a:spcBef>
              </a:pPr>
              <a:r>
                <a:rPr lang="ru-RU" sz="2400" b="1" dirty="0">
                  <a:solidFill>
                    <a:schemeClr val="accent2">
                      <a:lumMod val="50000"/>
                    </a:schemeClr>
                  </a:solidFill>
                </a:rPr>
                <a:t>Срок рассмотрения заявки – </a:t>
              </a:r>
              <a:r>
                <a:rPr lang="ru-RU" sz="2400" i="1" dirty="0">
                  <a:solidFill>
                    <a:schemeClr val="accent2">
                      <a:lumMod val="50000"/>
                    </a:schemeClr>
                  </a:solidFill>
                </a:rPr>
                <a:t>до 3-х рабочих дней</a:t>
              </a:r>
            </a:p>
            <a:p>
              <a:pPr>
                <a:spcBef>
                  <a:spcPts val="1200"/>
                </a:spcBef>
              </a:pPr>
              <a:r>
                <a:rPr lang="ru-RU" sz="2400" b="1" dirty="0">
                  <a:solidFill>
                    <a:schemeClr val="accent2">
                      <a:lumMod val="50000"/>
                    </a:schemeClr>
                  </a:solidFill>
                </a:rPr>
                <a:t>Контакты ответственного лица:</a:t>
              </a:r>
            </a:p>
            <a:p>
              <a:pPr marL="342900" indent="-342900">
                <a:buFont typeface="Arial" panose="020B0604020202020204" pitchFamily="34" charset="0"/>
                <a:buChar char="•"/>
              </a:pPr>
              <a:r>
                <a:rPr lang="ru-RU" sz="2400" i="1" dirty="0">
                  <a:solidFill>
                    <a:schemeClr val="accent2">
                      <a:lumMod val="50000"/>
                    </a:schemeClr>
                  </a:solidFill>
                </a:rPr>
                <a:t>Подорова Виолетта Игоревна, руководитель Центра поддержки экспорта,</a:t>
              </a:r>
              <a:br>
                <a:rPr lang="ru-RU" sz="2400" i="1" dirty="0">
                  <a:solidFill>
                    <a:schemeClr val="accent2">
                      <a:lumMod val="50000"/>
                    </a:schemeClr>
                  </a:solidFill>
                </a:rPr>
              </a:br>
              <a:r>
                <a:rPr lang="ru-RU" sz="2400" i="1" dirty="0">
                  <a:solidFill>
                    <a:schemeClr val="accent2">
                      <a:lumMod val="50000"/>
                    </a:schemeClr>
                  </a:solidFill>
                  <a:hlinkClick r:id="rId2"/>
                </a:rPr>
                <a:t>v.i.podorova@minek.rkomi.ru</a:t>
              </a:r>
              <a:r>
                <a:rPr lang="ru-RU" sz="2400" i="1" dirty="0">
                  <a:solidFill>
                    <a:schemeClr val="accent2">
                      <a:lumMod val="50000"/>
                    </a:schemeClr>
                  </a:solidFill>
                </a:rPr>
                <a:t>, 8 (8212) 44-60-25 (доб. 219)</a:t>
              </a:r>
            </a:p>
            <a:p>
              <a:pPr marL="342900" indent="-342900">
                <a:buFont typeface="Arial" panose="020B0604020202020204" pitchFamily="34" charset="0"/>
                <a:buChar char="•"/>
              </a:pPr>
              <a:r>
                <a:rPr lang="ru-RU" sz="2400" i="1" dirty="0">
                  <a:solidFill>
                    <a:schemeClr val="accent2">
                      <a:lumMod val="50000"/>
                    </a:schemeClr>
                  </a:solidFill>
                </a:rPr>
                <a:t>Кынева Александра Владимировна, заместитель руководителя Центра поддержки экспорта, </a:t>
              </a:r>
              <a:r>
                <a:rPr lang="ru-RU" sz="2400" i="1" dirty="0">
                  <a:solidFill>
                    <a:schemeClr val="accent2">
                      <a:lumMod val="50000"/>
                    </a:schemeClr>
                  </a:solidFill>
                  <a:hlinkClick r:id="rId3"/>
                </a:rPr>
                <a:t>a.v.kyneva@minek.rkomi.ru</a:t>
              </a:r>
              <a:r>
                <a:rPr lang="ru-RU" sz="2400" i="1" dirty="0">
                  <a:solidFill>
                    <a:schemeClr val="accent2">
                      <a:lumMod val="50000"/>
                    </a:schemeClr>
                  </a:solidFill>
                </a:rPr>
                <a:t>, 8 (8212) 44-60-25 (доб. 214)</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4"/>
                </a:rPr>
                <a:t>мойбизнес11.рф</a:t>
              </a:r>
              <a:endParaRPr lang="ru-RU" sz="2400" i="1" dirty="0">
                <a:solidFill>
                  <a:schemeClr val="accent2">
                    <a:lumMod val="50000"/>
                  </a:schemeClr>
                </a:solidFill>
              </a:endParaRPr>
            </a:p>
          </p:txBody>
        </p:sp>
      </p:grpSp>
      <p:sp>
        <p:nvSpPr>
          <p:cNvPr id="2" name="Номер слайда 1"/>
          <p:cNvSpPr>
            <a:spLocks noGrp="1"/>
          </p:cNvSpPr>
          <p:nvPr>
            <p:ph type="sldNum" sz="quarter" idx="7"/>
          </p:nvPr>
        </p:nvSpPr>
        <p:spPr/>
        <p:txBody>
          <a:bodyPr/>
          <a:lstStyle/>
          <a:p>
            <a:fld id="{B6F15528-21DE-4FAA-801E-634DDDAF4B2B}" type="slidenum">
              <a:rPr lang="ru-RU" smtClean="0"/>
              <a:pPr/>
              <a:t>28</a:t>
            </a:fld>
            <a:endParaRPr lang="ru-RU"/>
          </a:p>
        </p:txBody>
      </p:sp>
    </p:spTree>
    <p:extLst>
      <p:ext uri="{BB962C8B-B14F-4D97-AF65-F5344CB8AC3E}">
        <p14:creationId xmlns:p14="http://schemas.microsoft.com/office/powerpoint/2010/main" xmlns="" val="19469075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grpSp>
        <p:nvGrpSpPr>
          <p:cNvPr id="3" name="Группа 2"/>
          <p:cNvGrpSpPr/>
          <p:nvPr/>
        </p:nvGrpSpPr>
        <p:grpSpPr>
          <a:xfrm>
            <a:off x="1828800" y="981075"/>
            <a:ext cx="16500442" cy="7504737"/>
            <a:chOff x="1432199" y="1249918"/>
            <a:chExt cx="16500442" cy="7504737"/>
          </a:xfrm>
        </p:grpSpPr>
        <p:sp>
          <p:nvSpPr>
            <p:cNvPr id="10" name="object 24"/>
            <p:cNvSpPr txBox="1"/>
            <p:nvPr/>
          </p:nvSpPr>
          <p:spPr>
            <a:xfrm>
              <a:off x="1579430" y="1985136"/>
              <a:ext cx="16205981" cy="628376"/>
            </a:xfrm>
            <a:prstGeom prst="rect">
              <a:avLst/>
            </a:prstGeom>
          </p:spPr>
          <p:txBody>
            <a:bodyPr vert="horz" wrap="square" lIns="0" tIns="12699" rIns="0" bIns="0" rtlCol="0">
              <a:spAutoFit/>
            </a:bodyPr>
            <a:lstStyle/>
            <a:p>
              <a:pPr marL="12065" marR="7261" defTabSz="914371">
                <a:spcBef>
                  <a:spcPts val="1501"/>
                </a:spcBef>
                <a:buClr>
                  <a:srgbClr val="EF5237"/>
                </a:buClr>
                <a:tabLst>
                  <a:tab pos="347969" algn="l"/>
                  <a:tab pos="349239" algn="l"/>
                </a:tabLst>
              </a:pPr>
              <a:r>
                <a:rPr lang="ru-RU" sz="4000" b="1" dirty="0">
                  <a:solidFill>
                    <a:schemeClr val="accent2">
                      <a:lumMod val="50000"/>
                    </a:schemeClr>
                  </a:solidFill>
                </a:rPr>
                <a:t>СОЗДАНИЕ И МОДЕРНИЗАЦИЯ САЙТА НА ИНОСТРАННОМ ЯЗЫКЕ</a:t>
              </a:r>
            </a:p>
          </p:txBody>
        </p:sp>
        <p:sp>
          <p:nvSpPr>
            <p:cNvPr id="9" name="object 23"/>
            <p:cNvSpPr txBox="1">
              <a:spLocks/>
            </p:cNvSpPr>
            <p:nvPr/>
          </p:nvSpPr>
          <p:spPr>
            <a:xfrm>
              <a:off x="1579430" y="1249918"/>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Центр «Мой бизнес» </a:t>
              </a:r>
            </a:p>
          </p:txBody>
        </p:sp>
        <p:sp>
          <p:nvSpPr>
            <p:cNvPr id="11" name="TextBox 10">
              <a:extLst>
                <a:ext uri="{FF2B5EF4-FFF2-40B4-BE49-F238E27FC236}">
                  <a16:creationId xmlns:a16="http://schemas.microsoft.com/office/drawing/2014/main" xmlns="" id="{AB86DFD1-E781-41DB-B371-A0A1752CBDB3}"/>
                </a:ext>
              </a:extLst>
            </p:cNvPr>
            <p:cNvSpPr txBox="1"/>
            <p:nvPr/>
          </p:nvSpPr>
          <p:spPr>
            <a:xfrm>
              <a:off x="1432199" y="3038475"/>
              <a:ext cx="16500442" cy="5716180"/>
            </a:xfrm>
            <a:prstGeom prst="rect">
              <a:avLst/>
            </a:prstGeom>
            <a:noFill/>
          </p:spPr>
          <p:txBody>
            <a:bodyPr wrap="square" lIns="144018" tIns="72009" rIns="144018" bIns="72009">
              <a:spAutoFit/>
            </a:bodyPr>
            <a:lstStyle/>
            <a:p>
              <a:pPr>
                <a:spcBef>
                  <a:spcPts val="1200"/>
                </a:spcBef>
              </a:pPr>
              <a:r>
                <a:rPr lang="ru-RU" sz="2400" b="1" dirty="0">
                  <a:solidFill>
                    <a:schemeClr val="accent2">
                      <a:lumMod val="50000"/>
                    </a:schemeClr>
                  </a:solidFill>
                </a:rPr>
                <a:t>Получатели поддержки – </a:t>
              </a:r>
              <a:r>
                <a:rPr lang="ru-RU" sz="2400" i="1" dirty="0">
                  <a:solidFill>
                    <a:schemeClr val="accent2">
                      <a:lumMod val="50000"/>
                    </a:schemeClr>
                  </a:solidFill>
                </a:rPr>
                <a:t>субъекты МСП</a:t>
              </a:r>
            </a:p>
            <a:p>
              <a:pPr>
                <a:spcBef>
                  <a:spcPts val="1200"/>
                </a:spcBef>
              </a:pPr>
              <a:r>
                <a:rPr lang="ru-RU" sz="2400" b="1" dirty="0">
                  <a:solidFill>
                    <a:schemeClr val="accent2">
                      <a:lumMod val="50000"/>
                    </a:schemeClr>
                  </a:solidFill>
                </a:rPr>
                <a:t>Вид поддержки: </a:t>
              </a:r>
              <a:br>
                <a:rPr lang="ru-RU" sz="2400" b="1" dirty="0">
                  <a:solidFill>
                    <a:schemeClr val="accent2">
                      <a:lumMod val="50000"/>
                    </a:schemeClr>
                  </a:solidFill>
                </a:rPr>
              </a:br>
              <a:r>
                <a:rPr lang="ru-RU" sz="2400" i="1" dirty="0">
                  <a:solidFill>
                    <a:schemeClr val="accent2">
                      <a:lumMod val="50000"/>
                    </a:schemeClr>
                  </a:solidFill>
                </a:rPr>
                <a:t>Содействие в создании на иностранном языке и (или) модернизации существующего сайта в информационно-телекоммуникационной сети «Интернет» на иностранном языке</a:t>
              </a:r>
            </a:p>
            <a:p>
              <a:pPr>
                <a:spcBef>
                  <a:spcPts val="1200"/>
                </a:spcBef>
              </a:pPr>
              <a:r>
                <a:rPr lang="ru-RU" sz="2400" b="1" dirty="0">
                  <a:solidFill>
                    <a:schemeClr val="accent2">
                      <a:lumMod val="50000"/>
                    </a:schemeClr>
                  </a:solidFill>
                </a:rPr>
                <a:t>Условия получения – </a:t>
              </a:r>
              <a:r>
                <a:rPr lang="ru-RU" sz="2400" i="1" dirty="0">
                  <a:solidFill>
                    <a:schemeClr val="accent2">
                      <a:lumMod val="50000"/>
                    </a:schemeClr>
                  </a:solidFill>
                </a:rPr>
                <a:t>80% от стоимости услуги оплачивает АНО Республики Коми «Центр развития предпринимательства», 20 % оплачивает предприниматель </a:t>
              </a:r>
            </a:p>
            <a:p>
              <a:pPr>
                <a:spcBef>
                  <a:spcPts val="1200"/>
                </a:spcBef>
              </a:pPr>
              <a:r>
                <a:rPr lang="ru-RU" sz="2400" b="1" dirty="0">
                  <a:solidFill>
                    <a:schemeClr val="accent2">
                      <a:lumMod val="50000"/>
                    </a:schemeClr>
                  </a:solidFill>
                </a:rPr>
                <a:t>Срок рассмотрения заявки – </a:t>
              </a:r>
              <a:r>
                <a:rPr lang="ru-RU" sz="2400" i="1" dirty="0">
                  <a:solidFill>
                    <a:schemeClr val="accent2">
                      <a:lumMod val="50000"/>
                    </a:schemeClr>
                  </a:solidFill>
                </a:rPr>
                <a:t>до 3-х рабочих дней</a:t>
              </a:r>
            </a:p>
            <a:p>
              <a:pPr>
                <a:spcBef>
                  <a:spcPts val="1200"/>
                </a:spcBef>
              </a:pPr>
              <a:r>
                <a:rPr lang="ru-RU" sz="2400" b="1" dirty="0">
                  <a:solidFill>
                    <a:schemeClr val="accent2">
                      <a:lumMod val="50000"/>
                    </a:schemeClr>
                  </a:solidFill>
                </a:rPr>
                <a:t>Контакты ответственных лица:</a:t>
              </a:r>
            </a:p>
            <a:p>
              <a:pPr marL="342900" indent="-342900">
                <a:buFont typeface="Arial" panose="020B0604020202020204" pitchFamily="34" charset="0"/>
                <a:buChar char="•"/>
              </a:pPr>
              <a:r>
                <a:rPr lang="ru-RU" sz="2400" i="1" dirty="0">
                  <a:solidFill>
                    <a:schemeClr val="accent2">
                      <a:lumMod val="50000"/>
                    </a:schemeClr>
                  </a:solidFill>
                </a:rPr>
                <a:t>Подорова Виолетта Игоревна, руководитель Центра поддержки экспорта, </a:t>
              </a:r>
              <a:br>
                <a:rPr lang="ru-RU" sz="2400" i="1" dirty="0">
                  <a:solidFill>
                    <a:schemeClr val="accent2">
                      <a:lumMod val="50000"/>
                    </a:schemeClr>
                  </a:solidFill>
                </a:rPr>
              </a:br>
              <a:r>
                <a:rPr lang="ru-RU" sz="2400" i="1" dirty="0">
                  <a:solidFill>
                    <a:schemeClr val="accent2">
                      <a:lumMod val="50000"/>
                    </a:schemeClr>
                  </a:solidFill>
                  <a:hlinkClick r:id="rId2"/>
                </a:rPr>
                <a:t>v.i.podorova@minek.rkomi.ru</a:t>
              </a:r>
              <a:r>
                <a:rPr lang="ru-RU" sz="2400" i="1" dirty="0">
                  <a:solidFill>
                    <a:schemeClr val="accent2">
                      <a:lumMod val="50000"/>
                    </a:schemeClr>
                  </a:solidFill>
                </a:rPr>
                <a:t>, 8 (8212) 44-60-25 (доб. 219)</a:t>
              </a:r>
            </a:p>
            <a:p>
              <a:pPr marL="342900" indent="-342900">
                <a:buFont typeface="Arial" panose="020B0604020202020204" pitchFamily="34" charset="0"/>
                <a:buChar char="•"/>
              </a:pPr>
              <a:r>
                <a:rPr lang="ru-RU" sz="2400" i="1" dirty="0">
                  <a:solidFill>
                    <a:schemeClr val="accent2">
                      <a:lumMod val="50000"/>
                    </a:schemeClr>
                  </a:solidFill>
                </a:rPr>
                <a:t>Кынева Александра Владимировна, заместитель руководителя Центра поддержки экспорта, </a:t>
              </a:r>
              <a:r>
                <a:rPr lang="ru-RU" sz="2400" i="1" dirty="0">
                  <a:solidFill>
                    <a:schemeClr val="accent2">
                      <a:lumMod val="50000"/>
                    </a:schemeClr>
                  </a:solidFill>
                  <a:hlinkClick r:id="rId3"/>
                </a:rPr>
                <a:t>a.v.kyneva@minek.rkomi.ru</a:t>
              </a:r>
              <a:r>
                <a:rPr lang="ru-RU" sz="2400" i="1" dirty="0">
                  <a:solidFill>
                    <a:schemeClr val="accent2">
                      <a:lumMod val="50000"/>
                    </a:schemeClr>
                  </a:solidFill>
                </a:rPr>
                <a:t>, 8 (8212) 44-60-25 (доб. 214)</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4"/>
                </a:rPr>
                <a:t>мойбизнес11.рф</a:t>
              </a:r>
              <a:endParaRPr lang="ru-RU" sz="2400" i="1" dirty="0">
                <a:solidFill>
                  <a:schemeClr val="accent2">
                    <a:lumMod val="50000"/>
                  </a:schemeClr>
                </a:solidFill>
              </a:endParaRPr>
            </a:p>
          </p:txBody>
        </p:sp>
      </p:grpSp>
      <p:sp>
        <p:nvSpPr>
          <p:cNvPr id="2" name="Номер слайда 1"/>
          <p:cNvSpPr>
            <a:spLocks noGrp="1"/>
          </p:cNvSpPr>
          <p:nvPr>
            <p:ph type="sldNum" sz="quarter" idx="7"/>
          </p:nvPr>
        </p:nvSpPr>
        <p:spPr/>
        <p:txBody>
          <a:bodyPr/>
          <a:lstStyle/>
          <a:p>
            <a:fld id="{B6F15528-21DE-4FAA-801E-634DDDAF4B2B}" type="slidenum">
              <a:rPr lang="ru-RU" smtClean="0"/>
              <a:pPr/>
              <a:t>29</a:t>
            </a:fld>
            <a:endParaRPr lang="ru-RU"/>
          </a:p>
        </p:txBody>
      </p:sp>
    </p:spTree>
    <p:extLst>
      <p:ext uri="{BB962C8B-B14F-4D97-AF65-F5344CB8AC3E}">
        <p14:creationId xmlns:p14="http://schemas.microsoft.com/office/powerpoint/2010/main" xmlns="" val="858301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object 3"/>
          <p:cNvSpPr/>
          <p:nvPr/>
        </p:nvSpPr>
        <p:spPr>
          <a:xfrm>
            <a:off x="15821236" y="7286242"/>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22"/>
          <p:cNvSpPr/>
          <p:nvPr/>
        </p:nvSpPr>
        <p:spPr>
          <a:xfrm>
            <a:off x="2023427" y="574806"/>
            <a:ext cx="1499870"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23"/>
          <p:cNvSpPr txBox="1">
            <a:spLocks/>
          </p:cNvSpPr>
          <p:nvPr/>
        </p:nvSpPr>
        <p:spPr>
          <a:xfrm>
            <a:off x="2023426" y="1150682"/>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АО «Микрокредитная компания Республики Коми»</a:t>
            </a:r>
          </a:p>
        </p:txBody>
      </p:sp>
      <p:sp>
        <p:nvSpPr>
          <p:cNvPr id="19" name="object 24"/>
          <p:cNvSpPr txBox="1"/>
          <p:nvPr/>
        </p:nvSpPr>
        <p:spPr>
          <a:xfrm>
            <a:off x="2023427" y="1805080"/>
            <a:ext cx="16205981" cy="628376"/>
          </a:xfrm>
          <a:prstGeom prst="rect">
            <a:avLst/>
          </a:prstGeom>
        </p:spPr>
        <p:txBody>
          <a:bodyPr vert="horz" wrap="square" lIns="0" tIns="12699" rIns="0" bIns="0" rtlCol="0">
            <a:spAutoFit/>
          </a:bodyPr>
          <a:lstStyle>
            <a:defPPr>
              <a:defRPr lang="ru-RU"/>
            </a:defPPr>
            <a:lvl1pPr marL="18153" marR="7261" defTabSz="1307043">
              <a:spcBef>
                <a:spcPts val="143"/>
              </a:spcBef>
              <a:buClr>
                <a:srgbClr val="EF5237"/>
              </a:buClr>
              <a:tabLst>
                <a:tab pos="347969" algn="l"/>
                <a:tab pos="349239" algn="l"/>
              </a:tabLst>
              <a:defRPr sz="4000" b="1" spc="-175">
                <a:solidFill>
                  <a:srgbClr val="4C1913"/>
                </a:solidFill>
                <a:latin typeface="Trebuchet MS"/>
                <a:ea typeface="+mj-ea"/>
                <a:cs typeface="Trebuchet MS"/>
              </a:defRPr>
            </a:lvl1pPr>
          </a:lstStyle>
          <a:p>
            <a:r>
              <a:rPr lang="ru-RU" dirty="0">
                <a:latin typeface="+mn-lt"/>
              </a:rPr>
              <a:t>МИКРОЗАЙМ ПО ПРОГРАММЕ «ФОТ 0,1»</a:t>
            </a:r>
          </a:p>
        </p:txBody>
      </p:sp>
      <p:sp>
        <p:nvSpPr>
          <p:cNvPr id="21" name="object 24"/>
          <p:cNvSpPr txBox="1"/>
          <p:nvPr/>
        </p:nvSpPr>
        <p:spPr>
          <a:xfrm>
            <a:off x="2023427" y="3038475"/>
            <a:ext cx="15959774" cy="6260687"/>
          </a:xfrm>
          <a:prstGeom prst="rect">
            <a:avLst/>
          </a:prstGeom>
        </p:spPr>
        <p:txBody>
          <a:bodyPr vert="horz" wrap="square" lIns="0" tIns="12699" rIns="0" bIns="0" rtlCol="0">
            <a:spAutoFit/>
          </a:bodyPr>
          <a:lstStyle/>
          <a:p>
            <a:pPr>
              <a:spcBef>
                <a:spcPts val="1200"/>
              </a:spcBef>
            </a:pPr>
            <a:r>
              <a:rPr lang="ru-RU" sz="2400" b="1" dirty="0">
                <a:solidFill>
                  <a:schemeClr val="accent2">
                    <a:lumMod val="50000"/>
                  </a:schemeClr>
                </a:solidFill>
              </a:rPr>
              <a:t>Получатели поддержки  </a:t>
            </a:r>
            <a:r>
              <a:rPr lang="ru-RU" sz="2400" dirty="0">
                <a:solidFill>
                  <a:schemeClr val="accent2">
                    <a:lumMod val="50000"/>
                  </a:schemeClr>
                </a:solidFill>
              </a:rPr>
              <a:t>- </a:t>
            </a:r>
            <a:r>
              <a:rPr lang="ru-RU" sz="2400" i="1" dirty="0">
                <a:solidFill>
                  <a:schemeClr val="accent2">
                    <a:lumMod val="50000"/>
                  </a:schemeClr>
                </a:solidFill>
              </a:rPr>
              <a:t>субъекты МСП, основной вид экономической деятельности которых включен в перечень отраслей, утвержденный постановлением Правительства Российской Федерации от 10.03.2022 № 337 </a:t>
            </a:r>
          </a:p>
          <a:p>
            <a:pPr>
              <a:spcBef>
                <a:spcPts val="1200"/>
              </a:spcBef>
            </a:pPr>
            <a:r>
              <a:rPr lang="ru-RU" sz="2400" b="1" dirty="0">
                <a:solidFill>
                  <a:schemeClr val="accent2">
                    <a:lumMod val="50000"/>
                  </a:schemeClr>
                </a:solidFill>
              </a:rPr>
              <a:t>Условия получения поддержки </a:t>
            </a:r>
            <a:r>
              <a:rPr lang="ru-RU" sz="2400" dirty="0">
                <a:solidFill>
                  <a:schemeClr val="accent2">
                    <a:lumMod val="50000"/>
                  </a:schemeClr>
                </a:solidFill>
              </a:rPr>
              <a:t>– </a:t>
            </a:r>
            <a:r>
              <a:rPr lang="ru-RU" sz="2400" i="1" dirty="0">
                <a:solidFill>
                  <a:schemeClr val="accent2">
                    <a:lumMod val="50000"/>
                  </a:schemeClr>
                </a:solidFill>
              </a:rPr>
              <a:t>регистрация и осуществление деятельности на территории Республики Коми, с даты регистрации которых до даты обращения за получением микрозайма прошло не менее 1 года, неприменение процедуры несостоятельности (банкротства), отсутствие задолженностей по налогам/сборам, превышающей </a:t>
            </a:r>
            <a:br>
              <a:rPr lang="ru-RU" sz="2400" i="1" dirty="0">
                <a:solidFill>
                  <a:schemeClr val="accent2">
                    <a:lumMod val="50000"/>
                  </a:schemeClr>
                </a:solidFill>
              </a:rPr>
            </a:br>
            <a:r>
              <a:rPr lang="ru-RU" sz="2400" i="1" dirty="0">
                <a:solidFill>
                  <a:schemeClr val="accent2">
                    <a:lumMod val="50000"/>
                  </a:schemeClr>
                </a:solidFill>
              </a:rPr>
              <a:t>50 000 рублей, отсутствие задолженностей перед персоналом более 3 месяцев</a:t>
            </a:r>
          </a:p>
          <a:p>
            <a:pPr>
              <a:spcBef>
                <a:spcPts val="1200"/>
              </a:spcBef>
            </a:pPr>
            <a:r>
              <a:rPr lang="ru-RU" sz="2400" b="1" dirty="0">
                <a:solidFill>
                  <a:schemeClr val="accent2">
                    <a:lumMod val="50000"/>
                  </a:schemeClr>
                </a:solidFill>
              </a:rPr>
              <a:t>Целевое использование </a:t>
            </a:r>
            <a:r>
              <a:rPr lang="ru-RU" sz="2400" i="1" dirty="0">
                <a:solidFill>
                  <a:srgbClr val="C0504D">
                    <a:lumMod val="50000"/>
                  </a:srgbClr>
                </a:solidFill>
              </a:rPr>
              <a:t>- </a:t>
            </a:r>
            <a:r>
              <a:rPr lang="ru-RU" sz="2400" i="1" dirty="0">
                <a:solidFill>
                  <a:schemeClr val="accent2">
                    <a:lumMod val="50000"/>
                  </a:schemeClr>
                </a:solidFill>
              </a:rPr>
              <a:t>на выплату заработной платы (не менее 50% от суммы </a:t>
            </a:r>
            <a:r>
              <a:rPr lang="ru-RU" sz="2400" i="1" dirty="0" err="1">
                <a:solidFill>
                  <a:schemeClr val="accent2">
                    <a:lumMod val="50000"/>
                  </a:schemeClr>
                </a:solidFill>
              </a:rPr>
              <a:t>микрозайма</a:t>
            </a:r>
            <a:r>
              <a:rPr lang="ru-RU" sz="2400" i="1" dirty="0">
                <a:solidFill>
                  <a:schemeClr val="accent2">
                    <a:lumMod val="50000"/>
                  </a:schemeClr>
                </a:solidFill>
              </a:rPr>
              <a:t>), на уплату налогов, страховых взносов, арендных платежей, коммунальных услуг и прочих расходов</a:t>
            </a:r>
          </a:p>
          <a:p>
            <a:pPr>
              <a:spcBef>
                <a:spcPts val="1200"/>
              </a:spcBef>
            </a:pPr>
            <a:r>
              <a:rPr lang="ru-RU" sz="2400" b="1" dirty="0">
                <a:solidFill>
                  <a:schemeClr val="accent2">
                    <a:lumMod val="50000"/>
                  </a:schemeClr>
                </a:solidFill>
              </a:rPr>
              <a:t>Размер поддержки </a:t>
            </a:r>
            <a:r>
              <a:rPr lang="ru-RU" sz="2400" dirty="0">
                <a:solidFill>
                  <a:schemeClr val="accent2">
                    <a:lumMod val="50000"/>
                  </a:schemeClr>
                </a:solidFill>
              </a:rPr>
              <a:t>– </a:t>
            </a:r>
            <a:r>
              <a:rPr lang="ru-RU" sz="2400" i="1" dirty="0">
                <a:solidFill>
                  <a:schemeClr val="accent2">
                    <a:lumMod val="50000"/>
                  </a:schemeClr>
                </a:solidFill>
              </a:rPr>
              <a:t>от 50 000 рублей до 3 000 000 рублей на срок до 24 месяцев</a:t>
            </a:r>
          </a:p>
          <a:p>
            <a:pPr>
              <a:spcBef>
                <a:spcPts val="1200"/>
              </a:spcBef>
            </a:pPr>
            <a:r>
              <a:rPr lang="ru-RU" sz="2400" b="1" dirty="0">
                <a:solidFill>
                  <a:schemeClr val="accent2">
                    <a:lumMod val="50000"/>
                  </a:schemeClr>
                </a:solidFill>
              </a:rPr>
              <a:t>Процентная ставка </a:t>
            </a:r>
            <a:r>
              <a:rPr lang="ru-RU" sz="2400" i="1" dirty="0">
                <a:solidFill>
                  <a:schemeClr val="accent2">
                    <a:lumMod val="50000"/>
                  </a:schemeClr>
                </a:solidFill>
              </a:rPr>
              <a:t>– 0,1 % годовых</a:t>
            </a:r>
          </a:p>
          <a:p>
            <a:pPr>
              <a:spcBef>
                <a:spcPts val="1200"/>
              </a:spcBef>
            </a:pPr>
            <a:r>
              <a:rPr lang="ru-RU" sz="2400" b="1" dirty="0">
                <a:solidFill>
                  <a:schemeClr val="accent2">
                    <a:lumMod val="50000"/>
                  </a:schemeClr>
                </a:solidFill>
              </a:rPr>
              <a:t>Срок рассмотрения заявки </a:t>
            </a:r>
            <a:r>
              <a:rPr lang="ru-RU" sz="2400" i="1" dirty="0">
                <a:solidFill>
                  <a:schemeClr val="accent2">
                    <a:lumMod val="50000"/>
                  </a:schemeClr>
                </a:solidFill>
              </a:rPr>
              <a:t>–1 рабочий день с даты ее регистрации</a:t>
            </a:r>
          </a:p>
          <a:p>
            <a:pPr>
              <a:spcBef>
                <a:spcPts val="1200"/>
              </a:spcBef>
            </a:pPr>
            <a:r>
              <a:rPr lang="ru-RU" sz="2400" b="1" dirty="0">
                <a:solidFill>
                  <a:schemeClr val="accent2">
                    <a:lumMod val="50000"/>
                  </a:schemeClr>
                </a:solidFill>
              </a:rPr>
              <a:t>Контакты ответственного лица </a:t>
            </a:r>
            <a:r>
              <a:rPr lang="ru-RU" sz="2400" dirty="0">
                <a:solidFill>
                  <a:schemeClr val="accent2">
                    <a:lumMod val="50000"/>
                  </a:schemeClr>
                </a:solidFill>
              </a:rPr>
              <a:t>– </a:t>
            </a:r>
            <a:r>
              <a:rPr lang="ru-RU" sz="2400" i="1" dirty="0" err="1">
                <a:solidFill>
                  <a:schemeClr val="accent2">
                    <a:lumMod val="50000"/>
                  </a:schemeClr>
                </a:solidFill>
              </a:rPr>
              <a:t>Клецун</a:t>
            </a:r>
            <a:r>
              <a:rPr lang="ru-RU" sz="2400" i="1" dirty="0">
                <a:solidFill>
                  <a:schemeClr val="accent2">
                    <a:lumMod val="50000"/>
                  </a:schemeClr>
                </a:solidFill>
              </a:rPr>
              <a:t> Евгения Валерьевна, начальник отдела по работе с клиентами, </a:t>
            </a:r>
            <a:r>
              <a:rPr lang="en-US" sz="2400" i="1" dirty="0">
                <a:solidFill>
                  <a:schemeClr val="accent2">
                    <a:lumMod val="50000"/>
                  </a:schemeClr>
                </a:solidFill>
                <a:hlinkClick r:id="rId3"/>
              </a:rPr>
              <a:t>e.v.kletsun@mbrk.rkomi.ru</a:t>
            </a:r>
            <a:r>
              <a:rPr lang="ru-RU" sz="2400" i="1" dirty="0">
                <a:solidFill>
                  <a:schemeClr val="accent2">
                    <a:lumMod val="50000"/>
                  </a:schemeClr>
                </a:solidFill>
              </a:rPr>
              <a:t>, 8 (8212) 401-200 (доб. 203)</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4"/>
              </a:rPr>
              <a:t>мойбизнес11.рф</a:t>
            </a:r>
            <a:endParaRPr lang="ru-RU" sz="2400" dirty="0"/>
          </a:p>
        </p:txBody>
      </p:sp>
      <p:sp>
        <p:nvSpPr>
          <p:cNvPr id="2" name="Номер слайда 1"/>
          <p:cNvSpPr>
            <a:spLocks noGrp="1"/>
          </p:cNvSpPr>
          <p:nvPr>
            <p:ph type="sldNum" sz="quarter" idx="7"/>
          </p:nvPr>
        </p:nvSpPr>
        <p:spPr/>
        <p:txBody>
          <a:bodyPr/>
          <a:lstStyle/>
          <a:p>
            <a:fld id="{B6F15528-21DE-4FAA-801E-634DDDAF4B2B}" type="slidenum">
              <a:rPr lang="ru-RU" smtClean="0"/>
              <a:pPr/>
              <a:t>3</a:t>
            </a:fld>
            <a:endParaRPr lang="ru-RU"/>
          </a:p>
        </p:txBody>
      </p:sp>
    </p:spTree>
    <p:extLst>
      <p:ext uri="{BB962C8B-B14F-4D97-AF65-F5344CB8AC3E}">
        <p14:creationId xmlns:p14="http://schemas.microsoft.com/office/powerpoint/2010/main" xmlns="" val="33712787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10" name="object 24"/>
          <p:cNvSpPr txBox="1"/>
          <p:nvPr/>
        </p:nvSpPr>
        <p:spPr>
          <a:xfrm>
            <a:off x="1916723" y="1681397"/>
            <a:ext cx="16205981" cy="628376"/>
          </a:xfrm>
          <a:prstGeom prst="rect">
            <a:avLst/>
          </a:prstGeom>
        </p:spPr>
        <p:txBody>
          <a:bodyPr vert="horz" wrap="square" lIns="0" tIns="12699" rIns="0" bIns="0" rtlCol="0">
            <a:spAutoFit/>
          </a:bodyPr>
          <a:lstStyle/>
          <a:p>
            <a:pPr marL="12065" marR="7261" defTabSz="914371">
              <a:spcBef>
                <a:spcPts val="1501"/>
              </a:spcBef>
              <a:buClr>
                <a:srgbClr val="EF5237"/>
              </a:buClr>
              <a:tabLst>
                <a:tab pos="347969" algn="l"/>
                <a:tab pos="349239" algn="l"/>
              </a:tabLst>
            </a:pPr>
            <a:r>
              <a:rPr lang="ru-RU" sz="4000" b="1" dirty="0">
                <a:solidFill>
                  <a:schemeClr val="accent2">
                    <a:lumMod val="50000"/>
                  </a:schemeClr>
                </a:solidFill>
              </a:rPr>
              <a:t>МАРКЕТИНГОВЫЕ/ПАТЕНТНЫЕ ИССЛЕДОВАНИЯ ИНОСТРАННЫХ РЫНКОВ</a:t>
            </a:r>
          </a:p>
        </p:txBody>
      </p:sp>
      <p:sp>
        <p:nvSpPr>
          <p:cNvPr id="9" name="object 23"/>
          <p:cNvSpPr txBox="1">
            <a:spLocks/>
          </p:cNvSpPr>
          <p:nvPr/>
        </p:nvSpPr>
        <p:spPr>
          <a:xfrm>
            <a:off x="1916723" y="946179"/>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Центр «Мой бизнес» </a:t>
            </a:r>
          </a:p>
        </p:txBody>
      </p:sp>
      <p:sp>
        <p:nvSpPr>
          <p:cNvPr id="11" name="TextBox 10">
            <a:extLst>
              <a:ext uri="{FF2B5EF4-FFF2-40B4-BE49-F238E27FC236}">
                <a16:creationId xmlns:a16="http://schemas.microsoft.com/office/drawing/2014/main" xmlns="" id="{AB86DFD1-E781-41DB-B371-A0A1752CBDB3}"/>
              </a:ext>
            </a:extLst>
          </p:cNvPr>
          <p:cNvSpPr txBox="1"/>
          <p:nvPr/>
        </p:nvSpPr>
        <p:spPr>
          <a:xfrm>
            <a:off x="1769492" y="2734736"/>
            <a:ext cx="16500442" cy="5346848"/>
          </a:xfrm>
          <a:prstGeom prst="rect">
            <a:avLst/>
          </a:prstGeom>
          <a:noFill/>
        </p:spPr>
        <p:txBody>
          <a:bodyPr wrap="square" lIns="144018" tIns="72009" rIns="144018" bIns="72009">
            <a:spAutoFit/>
          </a:bodyPr>
          <a:lstStyle/>
          <a:p>
            <a:pPr>
              <a:spcBef>
                <a:spcPts val="1200"/>
              </a:spcBef>
            </a:pPr>
            <a:r>
              <a:rPr lang="ru-RU" sz="2400" b="1" dirty="0">
                <a:solidFill>
                  <a:schemeClr val="accent2">
                    <a:lumMod val="50000"/>
                  </a:schemeClr>
                </a:solidFill>
              </a:rPr>
              <a:t>Получатели поддержки – </a:t>
            </a:r>
            <a:r>
              <a:rPr lang="ru-RU" sz="2400" i="1" dirty="0">
                <a:solidFill>
                  <a:schemeClr val="accent2">
                    <a:lumMod val="50000"/>
                  </a:schemeClr>
                </a:solidFill>
              </a:rPr>
              <a:t>субъекты МСП</a:t>
            </a:r>
          </a:p>
          <a:p>
            <a:pPr>
              <a:spcBef>
                <a:spcPts val="1200"/>
              </a:spcBef>
            </a:pPr>
            <a:r>
              <a:rPr lang="ru-RU" sz="2400" b="1" dirty="0">
                <a:solidFill>
                  <a:schemeClr val="accent2">
                    <a:lumMod val="50000"/>
                  </a:schemeClr>
                </a:solidFill>
              </a:rPr>
              <a:t>Вид поддержки: </a:t>
            </a:r>
            <a:br>
              <a:rPr lang="ru-RU" sz="2400" b="1" dirty="0">
                <a:solidFill>
                  <a:schemeClr val="accent2">
                    <a:lumMod val="50000"/>
                  </a:schemeClr>
                </a:solidFill>
              </a:rPr>
            </a:br>
            <a:r>
              <a:rPr lang="ru-RU" sz="2400" i="1" dirty="0">
                <a:solidFill>
                  <a:schemeClr val="accent2">
                    <a:lumMod val="50000"/>
                  </a:schemeClr>
                </a:solidFill>
              </a:rPr>
              <a:t>Содействие в проведении индивидуальных маркетинговых/патентных исследований иностранных рынков</a:t>
            </a:r>
          </a:p>
          <a:p>
            <a:pPr>
              <a:spcBef>
                <a:spcPts val="1200"/>
              </a:spcBef>
            </a:pPr>
            <a:r>
              <a:rPr lang="ru-RU" sz="2400" b="1" dirty="0">
                <a:solidFill>
                  <a:schemeClr val="accent2">
                    <a:lumMod val="50000"/>
                  </a:schemeClr>
                </a:solidFill>
              </a:rPr>
              <a:t>Условия получения – </a:t>
            </a:r>
            <a:r>
              <a:rPr lang="ru-RU" sz="2400" i="1" dirty="0">
                <a:solidFill>
                  <a:schemeClr val="accent2">
                    <a:lumMod val="50000"/>
                  </a:schemeClr>
                </a:solidFill>
              </a:rPr>
              <a:t>80% от стоимости услуги оплачивает АНО Республики Коми «Центр развития предпринимательства», 20 % оплачивает предприниматель </a:t>
            </a:r>
          </a:p>
          <a:p>
            <a:pPr>
              <a:spcBef>
                <a:spcPts val="1200"/>
              </a:spcBef>
            </a:pPr>
            <a:r>
              <a:rPr lang="ru-RU" sz="2400" b="1" dirty="0">
                <a:solidFill>
                  <a:schemeClr val="accent2">
                    <a:lumMod val="50000"/>
                  </a:schemeClr>
                </a:solidFill>
              </a:rPr>
              <a:t>Срок рассмотрения заявки – </a:t>
            </a:r>
            <a:r>
              <a:rPr lang="ru-RU" sz="2400" i="1" dirty="0">
                <a:solidFill>
                  <a:schemeClr val="accent2">
                    <a:lumMod val="50000"/>
                  </a:schemeClr>
                </a:solidFill>
              </a:rPr>
              <a:t>до 3-х рабочих дней</a:t>
            </a:r>
          </a:p>
          <a:p>
            <a:pPr>
              <a:spcBef>
                <a:spcPts val="1200"/>
              </a:spcBef>
            </a:pPr>
            <a:r>
              <a:rPr lang="ru-RU" sz="2400" b="1" dirty="0">
                <a:solidFill>
                  <a:schemeClr val="accent2">
                    <a:lumMod val="50000"/>
                  </a:schemeClr>
                </a:solidFill>
              </a:rPr>
              <a:t>Контакты ответственных лиц:</a:t>
            </a:r>
          </a:p>
          <a:p>
            <a:pPr marL="342900" indent="-342900">
              <a:buFont typeface="Arial" panose="020B0604020202020204" pitchFamily="34" charset="0"/>
              <a:buChar char="•"/>
            </a:pPr>
            <a:r>
              <a:rPr lang="ru-RU" sz="2400" i="1" dirty="0">
                <a:solidFill>
                  <a:schemeClr val="accent2">
                    <a:lumMod val="50000"/>
                  </a:schemeClr>
                </a:solidFill>
              </a:rPr>
              <a:t>Подорова Виолетта Игоревна, руководитель Центра поддержки экспорта,</a:t>
            </a:r>
            <a:br>
              <a:rPr lang="ru-RU" sz="2400" i="1" dirty="0">
                <a:solidFill>
                  <a:schemeClr val="accent2">
                    <a:lumMod val="50000"/>
                  </a:schemeClr>
                </a:solidFill>
              </a:rPr>
            </a:br>
            <a:r>
              <a:rPr lang="ru-RU" sz="2400" i="1" dirty="0">
                <a:solidFill>
                  <a:schemeClr val="accent2">
                    <a:lumMod val="50000"/>
                  </a:schemeClr>
                </a:solidFill>
                <a:hlinkClick r:id="rId2"/>
              </a:rPr>
              <a:t>v.i.podorova@minek.rkomi.ru</a:t>
            </a:r>
            <a:r>
              <a:rPr lang="ru-RU" sz="2400" i="1" dirty="0">
                <a:solidFill>
                  <a:schemeClr val="accent2">
                    <a:lumMod val="50000"/>
                  </a:schemeClr>
                </a:solidFill>
              </a:rPr>
              <a:t>, 8 (8212) 44-60-25 (доб. 219)</a:t>
            </a:r>
          </a:p>
          <a:p>
            <a:pPr marL="342900" indent="-342900">
              <a:buFont typeface="Arial" panose="020B0604020202020204" pitchFamily="34" charset="0"/>
              <a:buChar char="•"/>
            </a:pPr>
            <a:r>
              <a:rPr lang="ru-RU" sz="2400" i="1" dirty="0">
                <a:solidFill>
                  <a:schemeClr val="accent2">
                    <a:lumMod val="50000"/>
                  </a:schemeClr>
                </a:solidFill>
              </a:rPr>
              <a:t>Кынева Александра Владимировна, заместитель руководителя Центра поддержки экспорта, </a:t>
            </a:r>
            <a:r>
              <a:rPr lang="ru-RU" sz="2400" i="1" dirty="0">
                <a:solidFill>
                  <a:schemeClr val="accent2">
                    <a:lumMod val="50000"/>
                  </a:schemeClr>
                </a:solidFill>
                <a:hlinkClick r:id="rId3"/>
              </a:rPr>
              <a:t>a.v.kyneva@minek.rkomi.ru</a:t>
            </a:r>
            <a:r>
              <a:rPr lang="ru-RU" sz="2400" i="1" dirty="0">
                <a:solidFill>
                  <a:schemeClr val="accent2">
                    <a:lumMod val="50000"/>
                  </a:schemeClr>
                </a:solidFill>
              </a:rPr>
              <a:t>, 8 (8212) 44-60-25 (доб. 214)</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4"/>
              </a:rPr>
              <a:t>мойбизнес11.рф</a:t>
            </a:r>
            <a:endParaRPr lang="ru-RU" sz="2400" i="1" dirty="0">
              <a:solidFill>
                <a:schemeClr val="accent2">
                  <a:lumMod val="50000"/>
                </a:schemeClr>
              </a:solidFill>
            </a:endParaRPr>
          </a:p>
        </p:txBody>
      </p:sp>
      <p:sp>
        <p:nvSpPr>
          <p:cNvPr id="2" name="Номер слайда 1"/>
          <p:cNvSpPr>
            <a:spLocks noGrp="1"/>
          </p:cNvSpPr>
          <p:nvPr>
            <p:ph type="sldNum" sz="quarter" idx="7"/>
          </p:nvPr>
        </p:nvSpPr>
        <p:spPr/>
        <p:txBody>
          <a:bodyPr/>
          <a:lstStyle/>
          <a:p>
            <a:fld id="{B6F15528-21DE-4FAA-801E-634DDDAF4B2B}" type="slidenum">
              <a:rPr lang="ru-RU" smtClean="0"/>
              <a:pPr/>
              <a:t>30</a:t>
            </a:fld>
            <a:endParaRPr lang="ru-RU"/>
          </a:p>
        </p:txBody>
      </p:sp>
    </p:spTree>
    <p:extLst>
      <p:ext uri="{BB962C8B-B14F-4D97-AF65-F5344CB8AC3E}">
        <p14:creationId xmlns:p14="http://schemas.microsoft.com/office/powerpoint/2010/main" xmlns="" val="20439720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10" name="object 24"/>
          <p:cNvSpPr txBox="1"/>
          <p:nvPr/>
        </p:nvSpPr>
        <p:spPr>
          <a:xfrm>
            <a:off x="1972270" y="1681398"/>
            <a:ext cx="16205981" cy="628376"/>
          </a:xfrm>
          <a:prstGeom prst="rect">
            <a:avLst/>
          </a:prstGeom>
        </p:spPr>
        <p:txBody>
          <a:bodyPr vert="horz" wrap="square" lIns="0" tIns="12699" rIns="0" bIns="0" rtlCol="0">
            <a:spAutoFit/>
          </a:bodyPr>
          <a:lstStyle/>
          <a:p>
            <a:pPr marL="12065" marR="7261" defTabSz="914371">
              <a:spcBef>
                <a:spcPts val="1501"/>
              </a:spcBef>
              <a:buClr>
                <a:srgbClr val="EF5237"/>
              </a:buClr>
              <a:tabLst>
                <a:tab pos="347969" algn="l"/>
                <a:tab pos="349239" algn="l"/>
              </a:tabLst>
            </a:pPr>
            <a:r>
              <a:rPr lang="ru-RU" sz="4000" b="1" dirty="0">
                <a:solidFill>
                  <a:schemeClr val="accent2">
                    <a:lumMod val="50000"/>
                  </a:schemeClr>
                </a:solidFill>
              </a:rPr>
              <a:t>ЭКСПОРТНЫЕ КОНТРАКТЫ</a:t>
            </a:r>
          </a:p>
        </p:txBody>
      </p:sp>
      <p:sp>
        <p:nvSpPr>
          <p:cNvPr id="9" name="object 23"/>
          <p:cNvSpPr txBox="1">
            <a:spLocks/>
          </p:cNvSpPr>
          <p:nvPr/>
        </p:nvSpPr>
        <p:spPr>
          <a:xfrm>
            <a:off x="1972270" y="946180"/>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Центр «Мой бизнес» </a:t>
            </a:r>
          </a:p>
        </p:txBody>
      </p:sp>
      <p:sp>
        <p:nvSpPr>
          <p:cNvPr id="11" name="TextBox 10">
            <a:extLst>
              <a:ext uri="{FF2B5EF4-FFF2-40B4-BE49-F238E27FC236}">
                <a16:creationId xmlns:a16="http://schemas.microsoft.com/office/drawing/2014/main" xmlns="" id="{AB86DFD1-E781-41DB-B371-A0A1752CBDB3}"/>
              </a:ext>
            </a:extLst>
          </p:cNvPr>
          <p:cNvSpPr txBox="1"/>
          <p:nvPr/>
        </p:nvSpPr>
        <p:spPr>
          <a:xfrm>
            <a:off x="1825039" y="2734737"/>
            <a:ext cx="16500442" cy="4977516"/>
          </a:xfrm>
          <a:prstGeom prst="rect">
            <a:avLst/>
          </a:prstGeom>
          <a:noFill/>
        </p:spPr>
        <p:txBody>
          <a:bodyPr wrap="square" lIns="144018" tIns="72009" rIns="144018" bIns="72009">
            <a:spAutoFit/>
          </a:bodyPr>
          <a:lstStyle/>
          <a:p>
            <a:pPr>
              <a:spcBef>
                <a:spcPts val="1200"/>
              </a:spcBef>
            </a:pPr>
            <a:r>
              <a:rPr lang="ru-RU" sz="2400" b="1" dirty="0">
                <a:solidFill>
                  <a:schemeClr val="accent2">
                    <a:lumMod val="50000"/>
                  </a:schemeClr>
                </a:solidFill>
              </a:rPr>
              <a:t>Получатели поддержки – </a:t>
            </a:r>
            <a:r>
              <a:rPr lang="ru-RU" sz="2400" i="1" dirty="0">
                <a:solidFill>
                  <a:schemeClr val="accent2">
                    <a:lumMod val="50000"/>
                  </a:schemeClr>
                </a:solidFill>
              </a:rPr>
              <a:t>субъекты МСП</a:t>
            </a:r>
          </a:p>
          <a:p>
            <a:pPr>
              <a:spcBef>
                <a:spcPts val="1200"/>
              </a:spcBef>
            </a:pPr>
            <a:r>
              <a:rPr lang="ru-RU" sz="2400" b="1" dirty="0">
                <a:solidFill>
                  <a:schemeClr val="accent2">
                    <a:lumMod val="50000"/>
                  </a:schemeClr>
                </a:solidFill>
              </a:rPr>
              <a:t>Вид поддержки: </a:t>
            </a:r>
            <a:br>
              <a:rPr lang="ru-RU" sz="2400" b="1" dirty="0">
                <a:solidFill>
                  <a:schemeClr val="accent2">
                    <a:lumMod val="50000"/>
                  </a:schemeClr>
                </a:solidFill>
              </a:rPr>
            </a:br>
            <a:r>
              <a:rPr lang="ru-RU" sz="2400" i="1" dirty="0">
                <a:solidFill>
                  <a:schemeClr val="accent2">
                    <a:lumMod val="50000"/>
                  </a:schemeClr>
                </a:solidFill>
              </a:rPr>
              <a:t>Экспертиза и сопровождение экспортного контракта</a:t>
            </a:r>
          </a:p>
          <a:p>
            <a:pPr>
              <a:spcBef>
                <a:spcPts val="1200"/>
              </a:spcBef>
            </a:pPr>
            <a:r>
              <a:rPr lang="ru-RU" sz="2400" b="1" dirty="0">
                <a:solidFill>
                  <a:schemeClr val="accent2">
                    <a:lumMod val="50000"/>
                  </a:schemeClr>
                </a:solidFill>
              </a:rPr>
              <a:t>Условия получения – </a:t>
            </a:r>
            <a:r>
              <a:rPr lang="ru-RU" sz="2400" i="1" dirty="0">
                <a:solidFill>
                  <a:schemeClr val="accent2">
                    <a:lumMod val="50000"/>
                  </a:schemeClr>
                </a:solidFill>
              </a:rPr>
              <a:t>бесплатно</a:t>
            </a:r>
          </a:p>
          <a:p>
            <a:pPr>
              <a:spcBef>
                <a:spcPts val="1200"/>
              </a:spcBef>
            </a:pPr>
            <a:r>
              <a:rPr lang="ru-RU" sz="2400" b="1" dirty="0">
                <a:solidFill>
                  <a:schemeClr val="accent2">
                    <a:lumMod val="50000"/>
                  </a:schemeClr>
                </a:solidFill>
              </a:rPr>
              <a:t>Срок рассмотрения заявки – </a:t>
            </a:r>
            <a:r>
              <a:rPr lang="ru-RU" sz="2400" i="1" dirty="0">
                <a:solidFill>
                  <a:schemeClr val="accent2">
                    <a:lumMod val="50000"/>
                  </a:schemeClr>
                </a:solidFill>
              </a:rPr>
              <a:t>до 3-х рабочих дней</a:t>
            </a:r>
          </a:p>
          <a:p>
            <a:pPr>
              <a:spcBef>
                <a:spcPts val="1200"/>
              </a:spcBef>
            </a:pPr>
            <a:r>
              <a:rPr lang="ru-RU" sz="2400" b="1" dirty="0">
                <a:solidFill>
                  <a:schemeClr val="accent2">
                    <a:lumMod val="50000"/>
                  </a:schemeClr>
                </a:solidFill>
              </a:rPr>
              <a:t>Контакты ответственных лиц:</a:t>
            </a:r>
          </a:p>
          <a:p>
            <a:pPr marL="342900" indent="-342900">
              <a:buFont typeface="Arial" panose="020B0604020202020204" pitchFamily="34" charset="0"/>
              <a:buChar char="•"/>
            </a:pPr>
            <a:r>
              <a:rPr lang="ru-RU" sz="2400" i="1" dirty="0">
                <a:solidFill>
                  <a:schemeClr val="accent2">
                    <a:lumMod val="50000"/>
                  </a:schemeClr>
                </a:solidFill>
              </a:rPr>
              <a:t>Подорова Виолетта Игоревна, руководитель Центра поддержки экспорта,</a:t>
            </a:r>
            <a:br>
              <a:rPr lang="ru-RU" sz="2400" i="1" dirty="0">
                <a:solidFill>
                  <a:schemeClr val="accent2">
                    <a:lumMod val="50000"/>
                  </a:schemeClr>
                </a:solidFill>
              </a:rPr>
            </a:br>
            <a:r>
              <a:rPr lang="ru-RU" sz="2400" i="1" dirty="0">
                <a:solidFill>
                  <a:schemeClr val="accent2">
                    <a:lumMod val="50000"/>
                  </a:schemeClr>
                </a:solidFill>
                <a:hlinkClick r:id="rId2"/>
              </a:rPr>
              <a:t>v.i.podorova@minek.rkomi.ru</a:t>
            </a:r>
            <a:r>
              <a:rPr lang="ru-RU" sz="2400" i="1" dirty="0">
                <a:solidFill>
                  <a:schemeClr val="accent2">
                    <a:lumMod val="50000"/>
                  </a:schemeClr>
                </a:solidFill>
              </a:rPr>
              <a:t>, 8 (8212) 44-60-25 (доб. 219)</a:t>
            </a:r>
          </a:p>
          <a:p>
            <a:pPr marL="342900" indent="-342900">
              <a:buFont typeface="Arial" panose="020B0604020202020204" pitchFamily="34" charset="0"/>
              <a:buChar char="•"/>
            </a:pPr>
            <a:r>
              <a:rPr lang="ru-RU" sz="2400" i="1" dirty="0">
                <a:solidFill>
                  <a:schemeClr val="accent2">
                    <a:lumMod val="50000"/>
                  </a:schemeClr>
                </a:solidFill>
              </a:rPr>
              <a:t>Кынева Александра Владимировна, заместитель руководителя Центра поддержки экспорта, </a:t>
            </a:r>
            <a:r>
              <a:rPr lang="ru-RU" sz="2400" i="1" dirty="0">
                <a:solidFill>
                  <a:schemeClr val="accent2">
                    <a:lumMod val="50000"/>
                  </a:schemeClr>
                </a:solidFill>
                <a:hlinkClick r:id="rId3"/>
              </a:rPr>
              <a:t>a.v.kyneva@minek.rkomi.ru</a:t>
            </a:r>
            <a:r>
              <a:rPr lang="ru-RU" sz="2400" i="1" dirty="0">
                <a:solidFill>
                  <a:schemeClr val="accent2">
                    <a:lumMod val="50000"/>
                  </a:schemeClr>
                </a:solidFill>
              </a:rPr>
              <a:t>, 8 (8212) 44-60-25 (доб. 214)</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4"/>
              </a:rPr>
              <a:t>мойбизнес11.рф</a:t>
            </a:r>
            <a:endParaRPr lang="ru-RU" sz="2400" i="1" dirty="0">
              <a:solidFill>
                <a:schemeClr val="accent2">
                  <a:lumMod val="50000"/>
                </a:schemeClr>
              </a:solidFill>
            </a:endParaRPr>
          </a:p>
        </p:txBody>
      </p:sp>
      <p:sp>
        <p:nvSpPr>
          <p:cNvPr id="2" name="Номер слайда 1"/>
          <p:cNvSpPr>
            <a:spLocks noGrp="1"/>
          </p:cNvSpPr>
          <p:nvPr>
            <p:ph type="sldNum" sz="quarter" idx="7"/>
          </p:nvPr>
        </p:nvSpPr>
        <p:spPr/>
        <p:txBody>
          <a:bodyPr/>
          <a:lstStyle/>
          <a:p>
            <a:fld id="{B6F15528-21DE-4FAA-801E-634DDDAF4B2B}" type="slidenum">
              <a:rPr lang="ru-RU" smtClean="0"/>
              <a:pPr/>
              <a:t>31</a:t>
            </a:fld>
            <a:endParaRPr lang="ru-RU"/>
          </a:p>
        </p:txBody>
      </p:sp>
    </p:spTree>
    <p:extLst>
      <p:ext uri="{BB962C8B-B14F-4D97-AF65-F5344CB8AC3E}">
        <p14:creationId xmlns:p14="http://schemas.microsoft.com/office/powerpoint/2010/main" xmlns="" val="5603888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10" name="object 24"/>
          <p:cNvSpPr txBox="1"/>
          <p:nvPr/>
        </p:nvSpPr>
        <p:spPr>
          <a:xfrm>
            <a:off x="1964063" y="1653720"/>
            <a:ext cx="16205981" cy="628376"/>
          </a:xfrm>
          <a:prstGeom prst="rect">
            <a:avLst/>
          </a:prstGeom>
        </p:spPr>
        <p:txBody>
          <a:bodyPr vert="horz" wrap="square" lIns="0" tIns="12699" rIns="0" bIns="0" rtlCol="0">
            <a:spAutoFit/>
          </a:bodyPr>
          <a:lstStyle/>
          <a:p>
            <a:pPr marL="12065" marR="7261" defTabSz="914371">
              <a:spcBef>
                <a:spcPts val="1501"/>
              </a:spcBef>
              <a:buClr>
                <a:srgbClr val="EF5237"/>
              </a:buClr>
              <a:tabLst>
                <a:tab pos="347969" algn="l"/>
                <a:tab pos="349239" algn="l"/>
              </a:tabLst>
            </a:pPr>
            <a:r>
              <a:rPr lang="ru-RU" sz="4000" b="1" dirty="0">
                <a:solidFill>
                  <a:schemeClr val="accent2">
                    <a:lumMod val="50000"/>
                  </a:schemeClr>
                </a:solidFill>
              </a:rPr>
              <a:t>ФОРМИРОВАНИЕ КОММЕРЧЕСКОГО ПРЕДЛОЖЕНИЯ ДЛЯ ЭКСПОРТЕРОВ</a:t>
            </a:r>
          </a:p>
        </p:txBody>
      </p:sp>
      <p:sp>
        <p:nvSpPr>
          <p:cNvPr id="9" name="object 23"/>
          <p:cNvSpPr txBox="1">
            <a:spLocks/>
          </p:cNvSpPr>
          <p:nvPr/>
        </p:nvSpPr>
        <p:spPr>
          <a:xfrm>
            <a:off x="1964063" y="918502"/>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Центр «Мой бизнес» </a:t>
            </a:r>
          </a:p>
        </p:txBody>
      </p:sp>
      <p:sp>
        <p:nvSpPr>
          <p:cNvPr id="11" name="TextBox 10">
            <a:extLst>
              <a:ext uri="{FF2B5EF4-FFF2-40B4-BE49-F238E27FC236}">
                <a16:creationId xmlns:a16="http://schemas.microsoft.com/office/drawing/2014/main" xmlns="" id="{AB86DFD1-E781-41DB-B371-A0A1752CBDB3}"/>
              </a:ext>
            </a:extLst>
          </p:cNvPr>
          <p:cNvSpPr txBox="1"/>
          <p:nvPr/>
        </p:nvSpPr>
        <p:spPr>
          <a:xfrm>
            <a:off x="1816832" y="2707059"/>
            <a:ext cx="16500442" cy="5131405"/>
          </a:xfrm>
          <a:prstGeom prst="rect">
            <a:avLst/>
          </a:prstGeom>
          <a:noFill/>
        </p:spPr>
        <p:txBody>
          <a:bodyPr wrap="square" lIns="144018" tIns="72009" rIns="144018" bIns="72009">
            <a:spAutoFit/>
          </a:bodyPr>
          <a:lstStyle/>
          <a:p>
            <a:pPr>
              <a:spcBef>
                <a:spcPts val="1200"/>
              </a:spcBef>
            </a:pPr>
            <a:r>
              <a:rPr lang="ru-RU" sz="2400" b="1" dirty="0">
                <a:solidFill>
                  <a:schemeClr val="accent2">
                    <a:lumMod val="50000"/>
                  </a:schemeClr>
                </a:solidFill>
              </a:rPr>
              <a:t>Получатели поддержки – </a:t>
            </a:r>
            <a:r>
              <a:rPr lang="ru-RU" sz="2400" i="1" dirty="0">
                <a:solidFill>
                  <a:schemeClr val="accent2">
                    <a:lumMod val="50000"/>
                  </a:schemeClr>
                </a:solidFill>
              </a:rPr>
              <a:t>субъекты МСП</a:t>
            </a:r>
          </a:p>
          <a:p>
            <a:pPr>
              <a:spcBef>
                <a:spcPts val="1200"/>
              </a:spcBef>
            </a:pPr>
            <a:r>
              <a:rPr lang="ru-RU" sz="2400" b="1" dirty="0">
                <a:solidFill>
                  <a:schemeClr val="accent2">
                    <a:lumMod val="50000"/>
                  </a:schemeClr>
                </a:solidFill>
              </a:rPr>
              <a:t>Вид поддержки: </a:t>
            </a:r>
          </a:p>
          <a:p>
            <a:pPr>
              <a:spcBef>
                <a:spcPts val="1200"/>
              </a:spcBef>
            </a:pPr>
            <a:r>
              <a:rPr lang="ru-RU" sz="2400" i="1" dirty="0">
                <a:solidFill>
                  <a:schemeClr val="accent2">
                    <a:lumMod val="50000"/>
                  </a:schemeClr>
                </a:solidFill>
              </a:rPr>
              <a:t>Формирование коммерческого предложения под целевые рынки и категории товаров</a:t>
            </a:r>
          </a:p>
          <a:p>
            <a:pPr>
              <a:spcBef>
                <a:spcPts val="1200"/>
              </a:spcBef>
            </a:pPr>
            <a:r>
              <a:rPr lang="ru-RU" sz="2400" b="1" dirty="0">
                <a:solidFill>
                  <a:schemeClr val="accent2">
                    <a:lumMod val="50000"/>
                  </a:schemeClr>
                </a:solidFill>
              </a:rPr>
              <a:t>Условия получения – </a:t>
            </a:r>
            <a:r>
              <a:rPr lang="ru-RU" sz="2400" i="1" dirty="0">
                <a:solidFill>
                  <a:schemeClr val="accent2">
                    <a:lumMod val="50000"/>
                  </a:schemeClr>
                </a:solidFill>
              </a:rPr>
              <a:t>бесплатно</a:t>
            </a:r>
          </a:p>
          <a:p>
            <a:pPr>
              <a:spcBef>
                <a:spcPts val="1200"/>
              </a:spcBef>
            </a:pPr>
            <a:r>
              <a:rPr lang="ru-RU" sz="2400" b="1" dirty="0">
                <a:solidFill>
                  <a:schemeClr val="accent2">
                    <a:lumMod val="50000"/>
                  </a:schemeClr>
                </a:solidFill>
              </a:rPr>
              <a:t>Срок рассмотрения заявки – </a:t>
            </a:r>
            <a:r>
              <a:rPr lang="ru-RU" sz="2400" i="1" dirty="0">
                <a:solidFill>
                  <a:schemeClr val="accent2">
                    <a:lumMod val="50000"/>
                  </a:schemeClr>
                </a:solidFill>
              </a:rPr>
              <a:t>до 3-х рабочих дней</a:t>
            </a:r>
          </a:p>
          <a:p>
            <a:pPr>
              <a:spcBef>
                <a:spcPts val="1200"/>
              </a:spcBef>
            </a:pPr>
            <a:r>
              <a:rPr lang="ru-RU" sz="2400" b="1" dirty="0">
                <a:solidFill>
                  <a:schemeClr val="accent2">
                    <a:lumMod val="50000"/>
                  </a:schemeClr>
                </a:solidFill>
              </a:rPr>
              <a:t>Контакты ответственных лиц:</a:t>
            </a:r>
          </a:p>
          <a:p>
            <a:pPr marL="342900" indent="-342900">
              <a:buFont typeface="Arial" panose="020B0604020202020204" pitchFamily="34" charset="0"/>
              <a:buChar char="•"/>
            </a:pPr>
            <a:r>
              <a:rPr lang="ru-RU" sz="2400" i="1" dirty="0">
                <a:solidFill>
                  <a:schemeClr val="accent2">
                    <a:lumMod val="50000"/>
                  </a:schemeClr>
                </a:solidFill>
              </a:rPr>
              <a:t>Подорова Виолетта Игоревна, руководитель Центра поддержки экспорта,</a:t>
            </a:r>
            <a:br>
              <a:rPr lang="ru-RU" sz="2400" i="1" dirty="0">
                <a:solidFill>
                  <a:schemeClr val="accent2">
                    <a:lumMod val="50000"/>
                  </a:schemeClr>
                </a:solidFill>
              </a:rPr>
            </a:br>
            <a:r>
              <a:rPr lang="ru-RU" sz="2400" i="1" dirty="0">
                <a:solidFill>
                  <a:schemeClr val="accent2">
                    <a:lumMod val="50000"/>
                  </a:schemeClr>
                </a:solidFill>
                <a:hlinkClick r:id="rId2"/>
              </a:rPr>
              <a:t>v.i.podorova@minek.rkomi.ru</a:t>
            </a:r>
            <a:r>
              <a:rPr lang="ru-RU" sz="2400" i="1" dirty="0">
                <a:solidFill>
                  <a:schemeClr val="accent2">
                    <a:lumMod val="50000"/>
                  </a:schemeClr>
                </a:solidFill>
              </a:rPr>
              <a:t>, 8 (8212) 44-60-25 (доб. 219)</a:t>
            </a:r>
          </a:p>
          <a:p>
            <a:pPr marL="342900" indent="-342900">
              <a:buFont typeface="Arial" panose="020B0604020202020204" pitchFamily="34" charset="0"/>
              <a:buChar char="•"/>
            </a:pPr>
            <a:r>
              <a:rPr lang="ru-RU" sz="2400" i="1" dirty="0">
                <a:solidFill>
                  <a:schemeClr val="accent2">
                    <a:lumMod val="50000"/>
                  </a:schemeClr>
                </a:solidFill>
              </a:rPr>
              <a:t>Кынева Александра Владимировна, заместитель руководителя Центра поддержки экспорта, </a:t>
            </a:r>
            <a:r>
              <a:rPr lang="ru-RU" sz="2400" i="1" dirty="0">
                <a:solidFill>
                  <a:schemeClr val="accent2">
                    <a:lumMod val="50000"/>
                  </a:schemeClr>
                </a:solidFill>
                <a:hlinkClick r:id="rId3"/>
              </a:rPr>
              <a:t>a.v.kyneva@minek.rkomi.ru</a:t>
            </a:r>
            <a:r>
              <a:rPr lang="ru-RU" sz="2400" i="1" dirty="0">
                <a:solidFill>
                  <a:schemeClr val="accent2">
                    <a:lumMod val="50000"/>
                  </a:schemeClr>
                </a:solidFill>
              </a:rPr>
              <a:t>, 8 (8212) 44-60-25 (доб. 214)</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4"/>
              </a:rPr>
              <a:t>мойбизнес11.рф</a:t>
            </a:r>
            <a:endParaRPr lang="ru-RU" sz="2400" i="1" dirty="0">
              <a:solidFill>
                <a:schemeClr val="accent2">
                  <a:lumMod val="50000"/>
                </a:schemeClr>
              </a:solidFill>
            </a:endParaRPr>
          </a:p>
        </p:txBody>
      </p:sp>
      <p:sp>
        <p:nvSpPr>
          <p:cNvPr id="2" name="Номер слайда 1"/>
          <p:cNvSpPr>
            <a:spLocks noGrp="1"/>
          </p:cNvSpPr>
          <p:nvPr>
            <p:ph type="sldNum" sz="quarter" idx="7"/>
          </p:nvPr>
        </p:nvSpPr>
        <p:spPr/>
        <p:txBody>
          <a:bodyPr/>
          <a:lstStyle/>
          <a:p>
            <a:fld id="{B6F15528-21DE-4FAA-801E-634DDDAF4B2B}" type="slidenum">
              <a:rPr lang="ru-RU" smtClean="0"/>
              <a:pPr/>
              <a:t>32</a:t>
            </a:fld>
            <a:endParaRPr lang="ru-RU"/>
          </a:p>
        </p:txBody>
      </p:sp>
    </p:spTree>
    <p:extLst>
      <p:ext uri="{BB962C8B-B14F-4D97-AF65-F5344CB8AC3E}">
        <p14:creationId xmlns:p14="http://schemas.microsoft.com/office/powerpoint/2010/main" xmlns="" val="38996660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10" name="object 24"/>
          <p:cNvSpPr txBox="1"/>
          <p:nvPr/>
        </p:nvSpPr>
        <p:spPr>
          <a:xfrm>
            <a:off x="2023428" y="1590675"/>
            <a:ext cx="16205981" cy="1243929"/>
          </a:xfrm>
          <a:prstGeom prst="rect">
            <a:avLst/>
          </a:prstGeom>
        </p:spPr>
        <p:txBody>
          <a:bodyPr vert="horz" wrap="square" lIns="0" tIns="12699" rIns="0" bIns="0" rtlCol="0">
            <a:spAutoFit/>
          </a:bodyPr>
          <a:lstStyle/>
          <a:p>
            <a:pPr marL="12065" marR="7261" defTabSz="914371">
              <a:spcBef>
                <a:spcPts val="1501"/>
              </a:spcBef>
              <a:buClr>
                <a:srgbClr val="EF5237"/>
              </a:buClr>
              <a:tabLst>
                <a:tab pos="347969" algn="l"/>
                <a:tab pos="349239" algn="l"/>
              </a:tabLst>
            </a:pPr>
            <a:r>
              <a:rPr lang="ru-RU" sz="4000" b="1" dirty="0">
                <a:solidFill>
                  <a:schemeClr val="accent2">
                    <a:lumMod val="50000"/>
                  </a:schemeClr>
                </a:solidFill>
              </a:rPr>
              <a:t>СОДЕЙСТВИЕ В ПОИСКЕ И ПОДБОРЕ ИНОСТРАННОГО ПОКУПАТЕЛЯ В СТРАНАХ АЗИИ, АРАБСКОГО МИРА, КИТАЯ</a:t>
            </a:r>
          </a:p>
        </p:txBody>
      </p:sp>
      <p:sp>
        <p:nvSpPr>
          <p:cNvPr id="9" name="object 23"/>
          <p:cNvSpPr txBox="1">
            <a:spLocks/>
          </p:cNvSpPr>
          <p:nvPr/>
        </p:nvSpPr>
        <p:spPr>
          <a:xfrm>
            <a:off x="2023429" y="944660"/>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Центр «Мой бизнес» </a:t>
            </a:r>
          </a:p>
        </p:txBody>
      </p:sp>
      <p:sp>
        <p:nvSpPr>
          <p:cNvPr id="11" name="TextBox 10">
            <a:extLst>
              <a:ext uri="{FF2B5EF4-FFF2-40B4-BE49-F238E27FC236}">
                <a16:creationId xmlns:a16="http://schemas.microsoft.com/office/drawing/2014/main" xmlns="" id="{AB86DFD1-E781-41DB-B371-A0A1752CBDB3}"/>
              </a:ext>
            </a:extLst>
          </p:cNvPr>
          <p:cNvSpPr txBox="1"/>
          <p:nvPr/>
        </p:nvSpPr>
        <p:spPr>
          <a:xfrm>
            <a:off x="1876197" y="3316303"/>
            <a:ext cx="16500442" cy="6424066"/>
          </a:xfrm>
          <a:prstGeom prst="rect">
            <a:avLst/>
          </a:prstGeom>
          <a:noFill/>
        </p:spPr>
        <p:txBody>
          <a:bodyPr wrap="square" lIns="144018" tIns="72009" rIns="144018" bIns="72009">
            <a:spAutoFit/>
          </a:bodyPr>
          <a:lstStyle/>
          <a:p>
            <a:pPr>
              <a:spcBef>
                <a:spcPts val="1200"/>
              </a:spcBef>
            </a:pPr>
            <a:r>
              <a:rPr lang="ru-RU" sz="2400" b="1" dirty="0">
                <a:solidFill>
                  <a:schemeClr val="accent2">
                    <a:lumMod val="50000"/>
                  </a:schemeClr>
                </a:solidFill>
              </a:rPr>
              <a:t>Получатели поддержки – </a:t>
            </a:r>
            <a:r>
              <a:rPr lang="ru-RU" sz="2400" i="1" dirty="0">
                <a:solidFill>
                  <a:schemeClr val="accent2">
                    <a:lumMod val="50000"/>
                  </a:schemeClr>
                </a:solidFill>
              </a:rPr>
              <a:t>субъекты МСП</a:t>
            </a:r>
          </a:p>
          <a:p>
            <a:pPr>
              <a:spcBef>
                <a:spcPts val="1200"/>
              </a:spcBef>
            </a:pPr>
            <a:r>
              <a:rPr lang="ru-RU" sz="2400" b="1" dirty="0">
                <a:solidFill>
                  <a:schemeClr val="accent2">
                    <a:lumMod val="50000"/>
                  </a:schemeClr>
                </a:solidFill>
              </a:rPr>
              <a:t>Вид поддержки: </a:t>
            </a:r>
          </a:p>
          <a:p>
            <a:r>
              <a:rPr lang="ru-RU" sz="2400" i="1" dirty="0">
                <a:solidFill>
                  <a:schemeClr val="accent2">
                    <a:lumMod val="50000"/>
                  </a:schemeClr>
                </a:solidFill>
              </a:rPr>
              <a:t>• формирование коммерческого предложения</a:t>
            </a:r>
          </a:p>
          <a:p>
            <a:r>
              <a:rPr lang="ru-RU" sz="2400" i="1" dirty="0">
                <a:solidFill>
                  <a:schemeClr val="accent2">
                    <a:lumMod val="50000"/>
                  </a:schemeClr>
                </a:solidFill>
              </a:rPr>
              <a:t>• создание сайта на иностранном языке</a:t>
            </a:r>
          </a:p>
          <a:p>
            <a:r>
              <a:rPr lang="ru-RU" sz="2400" i="1" dirty="0">
                <a:solidFill>
                  <a:schemeClr val="accent2">
                    <a:lumMod val="50000"/>
                  </a:schemeClr>
                </a:solidFill>
              </a:rPr>
              <a:t>• перевод презентационных материалов</a:t>
            </a:r>
          </a:p>
          <a:p>
            <a:r>
              <a:rPr lang="ru-RU" sz="2400" i="1" dirty="0">
                <a:solidFill>
                  <a:schemeClr val="accent2">
                    <a:lumMod val="50000"/>
                  </a:schemeClr>
                </a:solidFill>
              </a:rPr>
              <a:t>• поиск и подбор потенциальных иностранных покупателей</a:t>
            </a:r>
          </a:p>
          <a:p>
            <a:pPr>
              <a:spcBef>
                <a:spcPts val="1200"/>
              </a:spcBef>
            </a:pPr>
            <a:r>
              <a:rPr lang="ru-RU" sz="2400" b="1" dirty="0">
                <a:solidFill>
                  <a:schemeClr val="accent2">
                    <a:lumMod val="50000"/>
                  </a:schemeClr>
                </a:solidFill>
              </a:rPr>
              <a:t>Условия получения – </a:t>
            </a:r>
            <a:r>
              <a:rPr lang="ru-RU" sz="2400" i="1" dirty="0">
                <a:solidFill>
                  <a:schemeClr val="accent2">
                    <a:lumMod val="50000"/>
                  </a:schemeClr>
                </a:solidFill>
              </a:rPr>
              <a:t>бесплатно</a:t>
            </a:r>
          </a:p>
          <a:p>
            <a:pPr>
              <a:spcBef>
                <a:spcPts val="1200"/>
              </a:spcBef>
            </a:pPr>
            <a:r>
              <a:rPr lang="ru-RU" sz="2400" b="1" dirty="0">
                <a:solidFill>
                  <a:schemeClr val="accent2">
                    <a:lumMod val="50000"/>
                  </a:schemeClr>
                </a:solidFill>
              </a:rPr>
              <a:t>Срок рассмотрения заявки – </a:t>
            </a:r>
            <a:r>
              <a:rPr lang="ru-RU" sz="2400" i="1" dirty="0">
                <a:solidFill>
                  <a:schemeClr val="accent2">
                    <a:lumMod val="50000"/>
                  </a:schemeClr>
                </a:solidFill>
              </a:rPr>
              <a:t>до 3-х рабочих дней</a:t>
            </a:r>
          </a:p>
          <a:p>
            <a:pPr>
              <a:spcBef>
                <a:spcPts val="1200"/>
              </a:spcBef>
            </a:pPr>
            <a:r>
              <a:rPr lang="ru-RU" sz="2400" b="1" dirty="0">
                <a:solidFill>
                  <a:schemeClr val="accent2">
                    <a:lumMod val="50000"/>
                  </a:schemeClr>
                </a:solidFill>
              </a:rPr>
              <a:t>Контакты ответственного лица - </a:t>
            </a:r>
            <a:r>
              <a:rPr lang="ru-RU" sz="2400" i="1" dirty="0">
                <a:solidFill>
                  <a:schemeClr val="accent2">
                    <a:lumMod val="50000"/>
                  </a:schemeClr>
                </a:solidFill>
              </a:rPr>
              <a:t>Подорова Виолетта Игоревна, руководитель Центра поддержки экспорта, </a:t>
            </a:r>
            <a:r>
              <a:rPr lang="ru-RU" sz="2400" i="1" dirty="0">
                <a:solidFill>
                  <a:schemeClr val="accent2">
                    <a:lumMod val="50000"/>
                  </a:schemeClr>
                </a:solidFill>
                <a:hlinkClick r:id="rId2"/>
              </a:rPr>
              <a:t>v.i.podorova@minek.rkomi.ru</a:t>
            </a:r>
            <a:r>
              <a:rPr lang="ru-RU" sz="2400" i="1" dirty="0">
                <a:solidFill>
                  <a:schemeClr val="accent2">
                    <a:lumMod val="50000"/>
                  </a:schemeClr>
                </a:solidFill>
              </a:rPr>
              <a:t>, 8 (8212) 44-60-25 (доб. 219)</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3"/>
              </a:rPr>
              <a:t>мойбизнес11.рф</a:t>
            </a:r>
            <a:endParaRPr lang="ru-RU" sz="2400" i="1" dirty="0">
              <a:solidFill>
                <a:schemeClr val="accent2">
                  <a:lumMod val="50000"/>
                </a:schemeClr>
              </a:solidFill>
            </a:endParaRPr>
          </a:p>
          <a:p>
            <a:pPr>
              <a:spcBef>
                <a:spcPts val="1200"/>
              </a:spcBef>
            </a:pPr>
            <a:endParaRPr lang="ru-RU" sz="2200" b="1" spc="-150" dirty="0">
              <a:solidFill>
                <a:schemeClr val="accent2">
                  <a:lumMod val="50000"/>
                </a:schemeClr>
              </a:solidFill>
              <a:cs typeface="Arial"/>
            </a:endParaRPr>
          </a:p>
          <a:p>
            <a:pPr>
              <a:spcBef>
                <a:spcPts val="1200"/>
              </a:spcBef>
            </a:pPr>
            <a:endParaRPr lang="ru-RU" sz="2200" b="1" spc="-150" dirty="0">
              <a:solidFill>
                <a:srgbClr val="4C1913"/>
              </a:solidFill>
              <a:cs typeface="Arial"/>
            </a:endParaRPr>
          </a:p>
          <a:p>
            <a:pPr>
              <a:spcBef>
                <a:spcPts val="1200"/>
              </a:spcBef>
            </a:pPr>
            <a:endParaRPr lang="ru-RU" sz="2000" dirty="0"/>
          </a:p>
        </p:txBody>
      </p:sp>
      <p:sp>
        <p:nvSpPr>
          <p:cNvPr id="2" name="Номер слайда 1"/>
          <p:cNvSpPr>
            <a:spLocks noGrp="1"/>
          </p:cNvSpPr>
          <p:nvPr>
            <p:ph type="sldNum" sz="quarter" idx="7"/>
          </p:nvPr>
        </p:nvSpPr>
        <p:spPr/>
        <p:txBody>
          <a:bodyPr/>
          <a:lstStyle/>
          <a:p>
            <a:fld id="{B6F15528-21DE-4FAA-801E-634DDDAF4B2B}" type="slidenum">
              <a:rPr lang="ru-RU" smtClean="0"/>
              <a:pPr/>
              <a:t>33</a:t>
            </a:fld>
            <a:endParaRPr lang="ru-RU"/>
          </a:p>
        </p:txBody>
      </p:sp>
    </p:spTree>
    <p:extLst>
      <p:ext uri="{BB962C8B-B14F-4D97-AF65-F5344CB8AC3E}">
        <p14:creationId xmlns:p14="http://schemas.microsoft.com/office/powerpoint/2010/main" xmlns="" val="27538353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10" name="object 24"/>
          <p:cNvSpPr txBox="1"/>
          <p:nvPr/>
        </p:nvSpPr>
        <p:spPr>
          <a:xfrm>
            <a:off x="2023427" y="1712961"/>
            <a:ext cx="16205981" cy="1243929"/>
          </a:xfrm>
          <a:prstGeom prst="rect">
            <a:avLst/>
          </a:prstGeom>
        </p:spPr>
        <p:txBody>
          <a:bodyPr vert="horz" wrap="square" lIns="0" tIns="12699" rIns="0" bIns="0" rtlCol="0">
            <a:spAutoFit/>
          </a:bodyPr>
          <a:lstStyle/>
          <a:p>
            <a:pPr marL="12065" marR="7261" defTabSz="914371">
              <a:spcBef>
                <a:spcPts val="1501"/>
              </a:spcBef>
              <a:buClr>
                <a:srgbClr val="EF5237"/>
              </a:buClr>
              <a:tabLst>
                <a:tab pos="347969" algn="l"/>
                <a:tab pos="349239" algn="l"/>
              </a:tabLst>
            </a:pPr>
            <a:r>
              <a:rPr lang="ru-RU" sz="4000" b="1" dirty="0">
                <a:solidFill>
                  <a:schemeClr val="accent2">
                    <a:lumMod val="50000"/>
                  </a:schemeClr>
                </a:solidFill>
              </a:rPr>
              <a:t>СОДЕЙСТВИЕ В РАЗМЕЩЕНИИ НА МЕЖДУНАРОДНОЙ ЭЛЕКТРОННОЙ ТОРГОВОЙ ПЛОЩАДКЕ – ALIBABA, EUROPAGES, FORDAQ.COM</a:t>
            </a:r>
          </a:p>
        </p:txBody>
      </p:sp>
      <p:sp>
        <p:nvSpPr>
          <p:cNvPr id="9" name="object 23"/>
          <p:cNvSpPr txBox="1">
            <a:spLocks/>
          </p:cNvSpPr>
          <p:nvPr/>
        </p:nvSpPr>
        <p:spPr>
          <a:xfrm>
            <a:off x="2023427" y="968399"/>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Центр «Мой бизнес» </a:t>
            </a:r>
          </a:p>
        </p:txBody>
      </p:sp>
      <p:sp>
        <p:nvSpPr>
          <p:cNvPr id="11" name="TextBox 10">
            <a:extLst>
              <a:ext uri="{FF2B5EF4-FFF2-40B4-BE49-F238E27FC236}">
                <a16:creationId xmlns:a16="http://schemas.microsoft.com/office/drawing/2014/main" xmlns="" id="{AB86DFD1-E781-41DB-B371-A0A1752CBDB3}"/>
              </a:ext>
            </a:extLst>
          </p:cNvPr>
          <p:cNvSpPr txBox="1"/>
          <p:nvPr/>
        </p:nvSpPr>
        <p:spPr>
          <a:xfrm>
            <a:off x="1905000" y="3571874"/>
            <a:ext cx="17163246" cy="6331733"/>
          </a:xfrm>
          <a:prstGeom prst="rect">
            <a:avLst/>
          </a:prstGeom>
          <a:noFill/>
        </p:spPr>
        <p:txBody>
          <a:bodyPr wrap="square" lIns="144018" tIns="72009" rIns="144018" bIns="72009">
            <a:spAutoFit/>
          </a:bodyPr>
          <a:lstStyle/>
          <a:p>
            <a:pPr>
              <a:spcBef>
                <a:spcPts val="1200"/>
              </a:spcBef>
            </a:pPr>
            <a:r>
              <a:rPr lang="ru-RU" sz="2400" b="1" dirty="0">
                <a:solidFill>
                  <a:schemeClr val="accent2">
                    <a:lumMod val="50000"/>
                  </a:schemeClr>
                </a:solidFill>
              </a:rPr>
              <a:t>Получатели поддержки – </a:t>
            </a:r>
            <a:r>
              <a:rPr lang="ru-RU" sz="2400" i="1" dirty="0">
                <a:solidFill>
                  <a:schemeClr val="accent2">
                    <a:lumMod val="50000"/>
                  </a:schemeClr>
                </a:solidFill>
              </a:rPr>
              <a:t>субъекты МСП</a:t>
            </a:r>
          </a:p>
          <a:p>
            <a:pPr>
              <a:spcBef>
                <a:spcPts val="1200"/>
              </a:spcBef>
            </a:pPr>
            <a:r>
              <a:rPr lang="ru-RU" sz="2400" b="1" dirty="0">
                <a:solidFill>
                  <a:schemeClr val="accent2">
                    <a:lumMod val="50000"/>
                  </a:schemeClr>
                </a:solidFill>
              </a:rPr>
              <a:t>Вид поддержки: </a:t>
            </a:r>
          </a:p>
          <a:p>
            <a:r>
              <a:rPr lang="ru-RU" sz="2400" i="1" dirty="0">
                <a:solidFill>
                  <a:schemeClr val="accent2">
                    <a:lumMod val="50000"/>
                  </a:schemeClr>
                </a:solidFill>
              </a:rPr>
              <a:t>• подбор международной электронной торговой площадки</a:t>
            </a:r>
          </a:p>
          <a:p>
            <a:r>
              <a:rPr lang="ru-RU" sz="2400" i="1" dirty="0">
                <a:solidFill>
                  <a:schemeClr val="accent2">
                    <a:lumMod val="50000"/>
                  </a:schemeClr>
                </a:solidFill>
              </a:rPr>
              <a:t>•регистрация и (или) продвижение субъекта МСП на международной электронной торговой площадке</a:t>
            </a:r>
          </a:p>
          <a:p>
            <a:r>
              <a:rPr lang="ru-RU" sz="2400" i="1" dirty="0">
                <a:solidFill>
                  <a:schemeClr val="accent2">
                    <a:lumMod val="50000"/>
                  </a:schemeClr>
                </a:solidFill>
              </a:rPr>
              <a:t>• содействие в приведении продукции и производственного процесса в соответствие с требованиями, необходимыми для экспорта товаров</a:t>
            </a:r>
          </a:p>
          <a:p>
            <a:r>
              <a:rPr lang="ru-RU" sz="2400" dirty="0"/>
              <a:t> </a:t>
            </a:r>
            <a:r>
              <a:rPr lang="ru-RU" sz="2400" i="1" dirty="0">
                <a:solidFill>
                  <a:schemeClr val="accent2">
                    <a:lumMod val="50000"/>
                  </a:schemeClr>
                </a:solidFill>
              </a:rPr>
              <a:t>• адаптация и перевод информации, указанной на упаковке товара, других материалах, включая съемку продукта</a:t>
            </a:r>
          </a:p>
          <a:p>
            <a:pPr>
              <a:spcBef>
                <a:spcPts val="1200"/>
              </a:spcBef>
            </a:pPr>
            <a:r>
              <a:rPr lang="ru-RU" sz="2400" b="1" dirty="0">
                <a:solidFill>
                  <a:schemeClr val="accent2">
                    <a:lumMod val="50000"/>
                  </a:schemeClr>
                </a:solidFill>
              </a:rPr>
              <a:t>Условия получения – </a:t>
            </a:r>
            <a:r>
              <a:rPr lang="ru-RU" sz="2400" i="1" dirty="0">
                <a:solidFill>
                  <a:schemeClr val="accent2">
                    <a:lumMod val="50000"/>
                  </a:schemeClr>
                </a:solidFill>
              </a:rPr>
              <a:t>бесплатно</a:t>
            </a:r>
          </a:p>
          <a:p>
            <a:pPr>
              <a:spcBef>
                <a:spcPts val="1200"/>
              </a:spcBef>
            </a:pPr>
            <a:r>
              <a:rPr lang="ru-RU" sz="2400" b="1" dirty="0">
                <a:solidFill>
                  <a:schemeClr val="accent2">
                    <a:lumMod val="50000"/>
                  </a:schemeClr>
                </a:solidFill>
              </a:rPr>
              <a:t>Срок рассмотрения заявки – </a:t>
            </a:r>
            <a:r>
              <a:rPr lang="ru-RU" sz="2400" i="1" dirty="0">
                <a:solidFill>
                  <a:schemeClr val="accent2">
                    <a:lumMod val="50000"/>
                  </a:schemeClr>
                </a:solidFill>
              </a:rPr>
              <a:t>до 3-х рабочих дней </a:t>
            </a:r>
          </a:p>
          <a:p>
            <a:pPr>
              <a:spcBef>
                <a:spcPts val="1200"/>
              </a:spcBef>
            </a:pPr>
            <a:r>
              <a:rPr lang="ru-RU" sz="2400" b="1" dirty="0">
                <a:solidFill>
                  <a:schemeClr val="accent2">
                    <a:lumMod val="50000"/>
                  </a:schemeClr>
                </a:solidFill>
              </a:rPr>
              <a:t>Контакты ответственного лица - </a:t>
            </a:r>
            <a:r>
              <a:rPr lang="ru-RU" sz="2400" i="1" dirty="0">
                <a:solidFill>
                  <a:schemeClr val="accent2">
                    <a:lumMod val="50000"/>
                  </a:schemeClr>
                </a:solidFill>
              </a:rPr>
              <a:t>Кынева Александра Владимировна, заместитель руководителя Центра </a:t>
            </a:r>
            <a:br>
              <a:rPr lang="ru-RU" sz="2400" i="1" dirty="0">
                <a:solidFill>
                  <a:schemeClr val="accent2">
                    <a:lumMod val="50000"/>
                  </a:schemeClr>
                </a:solidFill>
              </a:rPr>
            </a:br>
            <a:r>
              <a:rPr lang="ru-RU" sz="2400" i="1" dirty="0">
                <a:solidFill>
                  <a:schemeClr val="accent2">
                    <a:lumMod val="50000"/>
                  </a:schemeClr>
                </a:solidFill>
              </a:rPr>
              <a:t>поддержки экспорта, </a:t>
            </a:r>
            <a:r>
              <a:rPr lang="ru-RU" sz="2400" i="1" dirty="0">
                <a:solidFill>
                  <a:schemeClr val="accent2">
                    <a:lumMod val="50000"/>
                  </a:schemeClr>
                </a:solidFill>
                <a:hlinkClick r:id="rId2"/>
              </a:rPr>
              <a:t>a.v.kyneva@minek.rkomi.ru</a:t>
            </a:r>
            <a:r>
              <a:rPr lang="ru-RU" sz="2400" i="1" dirty="0">
                <a:solidFill>
                  <a:schemeClr val="accent2">
                    <a:lumMod val="50000"/>
                  </a:schemeClr>
                </a:solidFill>
              </a:rPr>
              <a:t>, 8 (8212) 44-60-25 (доб. 214)</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3"/>
              </a:rPr>
              <a:t>мойбизнес11.рф</a:t>
            </a:r>
            <a:endParaRPr lang="ru-RU" sz="2400" i="1" dirty="0">
              <a:solidFill>
                <a:schemeClr val="accent2">
                  <a:lumMod val="50000"/>
                </a:schemeClr>
              </a:solidFill>
            </a:endParaRPr>
          </a:p>
          <a:p>
            <a:endParaRPr lang="ru-RU" sz="2200" b="1" spc="-150" dirty="0">
              <a:solidFill>
                <a:schemeClr val="accent2">
                  <a:lumMod val="50000"/>
                </a:schemeClr>
              </a:solidFill>
              <a:latin typeface="Trebuchet MS" panose="020B0603020202020204" pitchFamily="34" charset="0"/>
              <a:cs typeface="Arial"/>
            </a:endParaRPr>
          </a:p>
          <a:p>
            <a:endParaRPr lang="ru-RU" sz="2200" b="1" spc="-150" dirty="0">
              <a:solidFill>
                <a:srgbClr val="4C1913"/>
              </a:solidFill>
              <a:latin typeface="Trebuchet MS" panose="020B0603020202020204" pitchFamily="34" charset="0"/>
              <a:cs typeface="Arial"/>
            </a:endParaRPr>
          </a:p>
          <a:p>
            <a:endParaRPr lang="ru-RU" sz="2000" dirty="0"/>
          </a:p>
        </p:txBody>
      </p:sp>
      <p:sp>
        <p:nvSpPr>
          <p:cNvPr id="2" name="Номер слайда 1"/>
          <p:cNvSpPr>
            <a:spLocks noGrp="1"/>
          </p:cNvSpPr>
          <p:nvPr>
            <p:ph type="sldNum" sz="quarter" idx="7"/>
          </p:nvPr>
        </p:nvSpPr>
        <p:spPr/>
        <p:txBody>
          <a:bodyPr/>
          <a:lstStyle/>
          <a:p>
            <a:fld id="{B6F15528-21DE-4FAA-801E-634DDDAF4B2B}" type="slidenum">
              <a:rPr lang="ru-RU" smtClean="0"/>
              <a:pPr/>
              <a:t>34</a:t>
            </a:fld>
            <a:endParaRPr lang="ru-RU"/>
          </a:p>
        </p:txBody>
      </p:sp>
    </p:spTree>
    <p:extLst>
      <p:ext uri="{BB962C8B-B14F-4D97-AF65-F5344CB8AC3E}">
        <p14:creationId xmlns:p14="http://schemas.microsoft.com/office/powerpoint/2010/main" xmlns="" val="124759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10" name="object 24"/>
          <p:cNvSpPr txBox="1"/>
          <p:nvPr/>
        </p:nvSpPr>
        <p:spPr>
          <a:xfrm>
            <a:off x="2011705" y="1553654"/>
            <a:ext cx="16205981" cy="1243929"/>
          </a:xfrm>
          <a:prstGeom prst="rect">
            <a:avLst/>
          </a:prstGeom>
        </p:spPr>
        <p:txBody>
          <a:bodyPr vert="horz" wrap="square" lIns="0" tIns="12699" rIns="0" bIns="0" rtlCol="0">
            <a:spAutoFit/>
          </a:bodyPr>
          <a:lstStyle/>
          <a:p>
            <a:pPr marL="12065" marR="7261" defTabSz="914371">
              <a:spcBef>
                <a:spcPts val="1501"/>
              </a:spcBef>
              <a:buClr>
                <a:srgbClr val="EF5237"/>
              </a:buClr>
              <a:tabLst>
                <a:tab pos="347969" algn="l"/>
                <a:tab pos="349239" algn="l"/>
              </a:tabLst>
            </a:pPr>
            <a:r>
              <a:rPr lang="ru-RU" sz="4000" b="1" dirty="0">
                <a:solidFill>
                  <a:schemeClr val="accent2">
                    <a:lumMod val="50000"/>
                  </a:schemeClr>
                </a:solidFill>
              </a:rPr>
              <a:t>СТАНДАРТИЗАЦИЯ, СЕРТИФИКАЦИЯ, НЕОБХОДИМЫЕ РАЗРЕШЕНИЯ </a:t>
            </a:r>
            <a:br>
              <a:rPr lang="ru-RU" sz="4000" b="1" dirty="0">
                <a:solidFill>
                  <a:schemeClr val="accent2">
                    <a:lumMod val="50000"/>
                  </a:schemeClr>
                </a:solidFill>
              </a:rPr>
            </a:br>
            <a:r>
              <a:rPr lang="ru-RU" sz="4000" b="1" dirty="0">
                <a:solidFill>
                  <a:schemeClr val="accent2">
                    <a:lumMod val="50000"/>
                  </a:schemeClr>
                </a:solidFill>
              </a:rPr>
              <a:t>ПРИ ЭКСПОРТЕ</a:t>
            </a:r>
          </a:p>
        </p:txBody>
      </p:sp>
      <p:sp>
        <p:nvSpPr>
          <p:cNvPr id="9" name="object 23"/>
          <p:cNvSpPr txBox="1">
            <a:spLocks/>
          </p:cNvSpPr>
          <p:nvPr/>
        </p:nvSpPr>
        <p:spPr>
          <a:xfrm>
            <a:off x="1988259" y="869264"/>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Центр «Мой бизнес» </a:t>
            </a:r>
          </a:p>
        </p:txBody>
      </p:sp>
      <p:sp>
        <p:nvSpPr>
          <p:cNvPr id="11" name="TextBox 10">
            <a:extLst>
              <a:ext uri="{FF2B5EF4-FFF2-40B4-BE49-F238E27FC236}">
                <a16:creationId xmlns:a16="http://schemas.microsoft.com/office/drawing/2014/main" xmlns="" id="{AB86DFD1-E781-41DB-B371-A0A1752CBDB3}"/>
              </a:ext>
            </a:extLst>
          </p:cNvPr>
          <p:cNvSpPr txBox="1"/>
          <p:nvPr/>
        </p:nvSpPr>
        <p:spPr>
          <a:xfrm>
            <a:off x="1857801" y="3190875"/>
            <a:ext cx="17163246" cy="4608185"/>
          </a:xfrm>
          <a:prstGeom prst="rect">
            <a:avLst/>
          </a:prstGeom>
          <a:noFill/>
        </p:spPr>
        <p:txBody>
          <a:bodyPr wrap="square" lIns="144018" tIns="72009" rIns="144018" bIns="72009">
            <a:spAutoFit/>
          </a:bodyPr>
          <a:lstStyle/>
          <a:p>
            <a:pPr>
              <a:spcBef>
                <a:spcPts val="1200"/>
              </a:spcBef>
            </a:pPr>
            <a:r>
              <a:rPr lang="ru-RU" sz="2400" b="1" dirty="0">
                <a:solidFill>
                  <a:schemeClr val="accent2">
                    <a:lumMod val="50000"/>
                  </a:schemeClr>
                </a:solidFill>
              </a:rPr>
              <a:t>Получатели поддержки – </a:t>
            </a:r>
            <a:r>
              <a:rPr lang="ru-RU" sz="2400" i="1" dirty="0">
                <a:solidFill>
                  <a:schemeClr val="accent2">
                    <a:lumMod val="50000"/>
                  </a:schemeClr>
                </a:solidFill>
              </a:rPr>
              <a:t>субъекты МСП</a:t>
            </a:r>
          </a:p>
          <a:p>
            <a:pPr>
              <a:spcBef>
                <a:spcPts val="1200"/>
              </a:spcBef>
            </a:pPr>
            <a:r>
              <a:rPr lang="ru-RU" sz="2400" b="1" dirty="0">
                <a:solidFill>
                  <a:schemeClr val="accent2">
                    <a:lumMod val="50000"/>
                  </a:schemeClr>
                </a:solidFill>
              </a:rPr>
              <a:t>Условия поддержки: </a:t>
            </a:r>
            <a:r>
              <a:rPr lang="ru-RU" sz="2400" i="1" dirty="0">
                <a:solidFill>
                  <a:schemeClr val="accent2">
                    <a:lumMod val="50000"/>
                  </a:schemeClr>
                </a:solidFill>
              </a:rPr>
              <a:t>наличие заключенного экспортного контракта, для выполнения которого требуется приведение продукции и (или) производственного процесса в соответствие с требованиями, предъявляемыми на внешних рынках для экспорта</a:t>
            </a:r>
          </a:p>
          <a:p>
            <a:pPr>
              <a:spcBef>
                <a:spcPts val="1200"/>
              </a:spcBef>
            </a:pPr>
            <a:r>
              <a:rPr lang="ru-RU" sz="2400" b="1" dirty="0">
                <a:solidFill>
                  <a:schemeClr val="accent2">
                    <a:lumMod val="50000"/>
                  </a:schemeClr>
                </a:solidFill>
              </a:rPr>
              <a:t>Условия получения – </a:t>
            </a:r>
            <a:r>
              <a:rPr lang="ru-RU" sz="2400" i="1" dirty="0">
                <a:solidFill>
                  <a:schemeClr val="accent2">
                    <a:lumMod val="50000"/>
                  </a:schemeClr>
                </a:solidFill>
              </a:rPr>
              <a:t>На условиях </a:t>
            </a:r>
            <a:r>
              <a:rPr lang="ru-RU" sz="2400" i="1" dirty="0" err="1">
                <a:solidFill>
                  <a:schemeClr val="accent2">
                    <a:lumMod val="50000"/>
                  </a:schemeClr>
                </a:solidFill>
              </a:rPr>
              <a:t>софинансирования</a:t>
            </a:r>
            <a:r>
              <a:rPr lang="ru-RU" sz="2400" i="1" dirty="0">
                <a:solidFill>
                  <a:schemeClr val="accent2">
                    <a:lumMod val="50000"/>
                  </a:schemeClr>
                </a:solidFill>
              </a:rPr>
              <a:t> (расходы ЦПЭ - не более 80 % затрат, не более 1 млн. рублей </a:t>
            </a:r>
            <a:br>
              <a:rPr lang="ru-RU" sz="2400" i="1" dirty="0">
                <a:solidFill>
                  <a:schemeClr val="accent2">
                    <a:lumMod val="50000"/>
                  </a:schemeClr>
                </a:solidFill>
              </a:rPr>
            </a:br>
            <a:r>
              <a:rPr lang="ru-RU" sz="2400" i="1" dirty="0">
                <a:solidFill>
                  <a:schemeClr val="accent2">
                    <a:lumMod val="50000"/>
                  </a:schemeClr>
                </a:solidFill>
              </a:rPr>
              <a:t>на 1 субъекта МСП)</a:t>
            </a:r>
          </a:p>
          <a:p>
            <a:pPr>
              <a:spcBef>
                <a:spcPts val="1200"/>
              </a:spcBef>
            </a:pPr>
            <a:r>
              <a:rPr lang="ru-RU" sz="2400" b="1" dirty="0">
                <a:solidFill>
                  <a:schemeClr val="accent2">
                    <a:lumMod val="50000"/>
                  </a:schemeClr>
                </a:solidFill>
              </a:rPr>
              <a:t>Срок рассмотрения заявки – </a:t>
            </a:r>
            <a:r>
              <a:rPr lang="ru-RU" sz="2400" i="1" dirty="0">
                <a:solidFill>
                  <a:schemeClr val="accent2">
                    <a:lumMod val="50000"/>
                  </a:schemeClr>
                </a:solidFill>
              </a:rPr>
              <a:t>от 2 недель</a:t>
            </a:r>
          </a:p>
          <a:p>
            <a:pPr>
              <a:spcBef>
                <a:spcPts val="1200"/>
              </a:spcBef>
            </a:pPr>
            <a:r>
              <a:rPr lang="ru-RU" sz="2400" b="1" dirty="0">
                <a:solidFill>
                  <a:schemeClr val="accent2">
                    <a:lumMod val="50000"/>
                  </a:schemeClr>
                </a:solidFill>
              </a:rPr>
              <a:t>Контакты ответственного лица - </a:t>
            </a:r>
            <a:r>
              <a:rPr lang="ru-RU" sz="2400" i="1" dirty="0">
                <a:solidFill>
                  <a:schemeClr val="accent2">
                    <a:lumMod val="50000"/>
                  </a:schemeClr>
                </a:solidFill>
              </a:rPr>
              <a:t>Кынева Александра Владимировна, заместитель руководителя Центра поддержки экспорта, </a:t>
            </a:r>
            <a:r>
              <a:rPr lang="ru-RU" sz="2400" i="1" dirty="0">
                <a:solidFill>
                  <a:schemeClr val="accent2">
                    <a:lumMod val="50000"/>
                  </a:schemeClr>
                </a:solidFill>
                <a:hlinkClick r:id="rId2"/>
              </a:rPr>
              <a:t>a.v.kyneva@minek.rkomi.ru</a:t>
            </a:r>
            <a:r>
              <a:rPr lang="ru-RU" sz="2400" i="1" dirty="0">
                <a:solidFill>
                  <a:schemeClr val="accent2">
                    <a:lumMod val="50000"/>
                  </a:schemeClr>
                </a:solidFill>
              </a:rPr>
              <a:t>, 8 (8212) 44-60-25 (доб. 214)</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3"/>
              </a:rPr>
              <a:t>мойбизнес11.рф</a:t>
            </a:r>
            <a:endParaRPr lang="ru-RU" sz="2400" i="1" dirty="0">
              <a:solidFill>
                <a:schemeClr val="accent2">
                  <a:lumMod val="50000"/>
                </a:schemeClr>
              </a:solidFill>
            </a:endParaRPr>
          </a:p>
        </p:txBody>
      </p:sp>
      <p:sp>
        <p:nvSpPr>
          <p:cNvPr id="2" name="Номер слайда 1"/>
          <p:cNvSpPr>
            <a:spLocks noGrp="1"/>
          </p:cNvSpPr>
          <p:nvPr>
            <p:ph type="sldNum" sz="quarter" idx="7"/>
          </p:nvPr>
        </p:nvSpPr>
        <p:spPr/>
        <p:txBody>
          <a:bodyPr/>
          <a:lstStyle/>
          <a:p>
            <a:fld id="{B6F15528-21DE-4FAA-801E-634DDDAF4B2B}" type="slidenum">
              <a:rPr lang="ru-RU" smtClean="0"/>
              <a:pPr/>
              <a:t>35</a:t>
            </a:fld>
            <a:endParaRPr lang="ru-RU"/>
          </a:p>
        </p:txBody>
      </p:sp>
    </p:spTree>
    <p:extLst>
      <p:ext uri="{BB962C8B-B14F-4D97-AF65-F5344CB8AC3E}">
        <p14:creationId xmlns:p14="http://schemas.microsoft.com/office/powerpoint/2010/main" xmlns="" val="17141494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20" name="object 23"/>
          <p:cNvSpPr txBox="1">
            <a:spLocks/>
          </p:cNvSpPr>
          <p:nvPr/>
        </p:nvSpPr>
        <p:spPr>
          <a:xfrm>
            <a:off x="2022255" y="1740950"/>
            <a:ext cx="16041728"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dirty="0">
                <a:solidFill>
                  <a:schemeClr val="accent2">
                    <a:lumMod val="50000"/>
                  </a:schemeClr>
                </a:solidFill>
                <a:latin typeface="+mn-lt"/>
                <a:ea typeface="+mn-ea"/>
                <a:cs typeface="+mn-cs"/>
              </a:rPr>
              <a:t>КОВОРКИНГ</a:t>
            </a:r>
          </a:p>
        </p:txBody>
      </p:sp>
      <p:sp>
        <p:nvSpPr>
          <p:cNvPr id="9" name="object 23"/>
          <p:cNvSpPr txBox="1">
            <a:spLocks/>
          </p:cNvSpPr>
          <p:nvPr/>
        </p:nvSpPr>
        <p:spPr>
          <a:xfrm>
            <a:off x="2022255" y="976580"/>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Центр «Мой бизнес» </a:t>
            </a:r>
          </a:p>
        </p:txBody>
      </p:sp>
      <p:sp>
        <p:nvSpPr>
          <p:cNvPr id="3" name="Номер слайда 2"/>
          <p:cNvSpPr>
            <a:spLocks noGrp="1"/>
          </p:cNvSpPr>
          <p:nvPr>
            <p:ph type="sldNum" sz="quarter" idx="7"/>
          </p:nvPr>
        </p:nvSpPr>
        <p:spPr/>
        <p:txBody>
          <a:bodyPr/>
          <a:lstStyle/>
          <a:p>
            <a:fld id="{B6F15528-21DE-4FAA-801E-634DDDAF4B2B}" type="slidenum">
              <a:rPr lang="ru-RU" smtClean="0"/>
              <a:pPr/>
              <a:t>36</a:t>
            </a:fld>
            <a:endParaRPr lang="ru-RU"/>
          </a:p>
        </p:txBody>
      </p:sp>
      <p:sp>
        <p:nvSpPr>
          <p:cNvPr id="8" name="TextBox 7">
            <a:extLst>
              <a:ext uri="{FF2B5EF4-FFF2-40B4-BE49-F238E27FC236}">
                <a16:creationId xmlns:a16="http://schemas.microsoft.com/office/drawing/2014/main" xmlns="" id="{AB86DFD1-E781-41DB-B371-A0A1752CBDB3}"/>
              </a:ext>
            </a:extLst>
          </p:cNvPr>
          <p:cNvSpPr txBox="1"/>
          <p:nvPr/>
        </p:nvSpPr>
        <p:spPr>
          <a:xfrm>
            <a:off x="2022255" y="2805380"/>
            <a:ext cx="17163246" cy="7131952"/>
          </a:xfrm>
          <a:prstGeom prst="rect">
            <a:avLst/>
          </a:prstGeom>
          <a:noFill/>
        </p:spPr>
        <p:txBody>
          <a:bodyPr wrap="square" lIns="144018" tIns="72009" rIns="144018" bIns="72009">
            <a:spAutoFit/>
          </a:bodyPr>
          <a:lstStyle/>
          <a:p>
            <a:pPr>
              <a:spcBef>
                <a:spcPts val="1200"/>
              </a:spcBef>
            </a:pPr>
            <a:r>
              <a:rPr lang="ru-RU" sz="2400" b="1" i="1" dirty="0">
                <a:solidFill>
                  <a:schemeClr val="accent2">
                    <a:lumMod val="50000"/>
                  </a:schemeClr>
                </a:solidFill>
              </a:rPr>
              <a:t>Получатели поддержки: </a:t>
            </a:r>
            <a:r>
              <a:rPr lang="ru-RU" sz="2400" i="1" dirty="0">
                <a:solidFill>
                  <a:schemeClr val="accent2">
                    <a:lumMod val="50000"/>
                  </a:schemeClr>
                </a:solidFill>
              </a:rPr>
              <a:t>субъекты МСП, </a:t>
            </a:r>
            <a:r>
              <a:rPr lang="ru-RU" sz="2400" i="1" dirty="0" err="1">
                <a:solidFill>
                  <a:schemeClr val="accent2">
                    <a:lumMod val="50000"/>
                  </a:schemeClr>
                </a:solidFill>
              </a:rPr>
              <a:t>самозанятые</a:t>
            </a:r>
            <a:r>
              <a:rPr lang="ru-RU" sz="2400" i="1" dirty="0">
                <a:solidFill>
                  <a:schemeClr val="accent2">
                    <a:lumMod val="50000"/>
                  </a:schemeClr>
                </a:solidFill>
              </a:rPr>
              <a:t>, физические лица</a:t>
            </a:r>
          </a:p>
          <a:p>
            <a:pPr>
              <a:spcBef>
                <a:spcPts val="1200"/>
              </a:spcBef>
            </a:pPr>
            <a:r>
              <a:rPr lang="ru-RU" sz="2400" b="1" i="1" dirty="0">
                <a:solidFill>
                  <a:schemeClr val="accent2">
                    <a:lumMod val="50000"/>
                  </a:schemeClr>
                </a:solidFill>
              </a:rPr>
              <a:t>Условия получения поддержки субъектами МСП:</a:t>
            </a:r>
          </a:p>
          <a:p>
            <a:pPr marL="342900" indent="-342900">
              <a:buFont typeface="Arial" panose="020B0604020202020204" pitchFamily="34" charset="0"/>
              <a:buChar char="•"/>
            </a:pPr>
            <a:r>
              <a:rPr lang="ru-RU" sz="2400" i="1" dirty="0">
                <a:solidFill>
                  <a:schemeClr val="accent2">
                    <a:lumMod val="50000"/>
                  </a:schemeClr>
                </a:solidFill>
              </a:rPr>
              <a:t>посещение </a:t>
            </a:r>
            <a:r>
              <a:rPr lang="ru-RU" sz="2400" i="1" dirty="0" err="1">
                <a:solidFill>
                  <a:schemeClr val="accent2">
                    <a:lumMod val="50000"/>
                  </a:schemeClr>
                </a:solidFill>
              </a:rPr>
              <a:t>коворкинга</a:t>
            </a:r>
            <a:r>
              <a:rPr lang="ru-RU" sz="2400" i="1" dirty="0">
                <a:solidFill>
                  <a:schemeClr val="accent2">
                    <a:lumMod val="50000"/>
                  </a:schemeClr>
                </a:solidFill>
              </a:rPr>
              <a:t> - 100 руб./час за 1 человека</a:t>
            </a:r>
          </a:p>
          <a:p>
            <a:pPr marL="342900" indent="-342900">
              <a:buFont typeface="Arial" panose="020B0604020202020204" pitchFamily="34" charset="0"/>
              <a:buChar char="•"/>
            </a:pPr>
            <a:r>
              <a:rPr lang="ru-RU" sz="2400" i="1" dirty="0">
                <a:solidFill>
                  <a:schemeClr val="accent2">
                    <a:lumMod val="50000"/>
                  </a:schemeClr>
                </a:solidFill>
              </a:rPr>
              <a:t>печать документов - 3 руб./лист</a:t>
            </a:r>
          </a:p>
          <a:p>
            <a:pPr marL="342900" indent="-342900">
              <a:buFont typeface="Arial" panose="020B0604020202020204" pitchFamily="34" charset="0"/>
              <a:buChar char="•"/>
            </a:pPr>
            <a:r>
              <a:rPr lang="ru-RU" sz="2400" i="1" dirty="0">
                <a:solidFill>
                  <a:schemeClr val="accent2">
                    <a:lumMod val="50000"/>
                  </a:schemeClr>
                </a:solidFill>
              </a:rPr>
              <a:t>услуги переговорной комнаты - 100 руб./30 мин за 1 человека</a:t>
            </a:r>
          </a:p>
          <a:p>
            <a:pPr>
              <a:spcBef>
                <a:spcPts val="1200"/>
              </a:spcBef>
            </a:pPr>
            <a:r>
              <a:rPr lang="ru-RU" sz="2400" b="1" i="1" dirty="0">
                <a:solidFill>
                  <a:schemeClr val="accent2">
                    <a:lumMod val="50000"/>
                  </a:schemeClr>
                </a:solidFill>
              </a:rPr>
              <a:t>Абонементы:</a:t>
            </a:r>
          </a:p>
          <a:p>
            <a:pPr marL="342900" indent="-342900">
              <a:buFont typeface="Arial" panose="020B0604020202020204" pitchFamily="34" charset="0"/>
              <a:buChar char="•"/>
            </a:pPr>
            <a:r>
              <a:rPr lang="ru-RU" sz="2400" i="1" dirty="0">
                <a:solidFill>
                  <a:schemeClr val="accent2">
                    <a:lumMod val="50000"/>
                  </a:schemeClr>
                </a:solidFill>
              </a:rPr>
              <a:t>на день – 500 руб. (для социальных и начинающих предпринимателей – 300 руб.)</a:t>
            </a:r>
          </a:p>
          <a:p>
            <a:pPr marL="342900" indent="-342900">
              <a:buFont typeface="Arial" panose="020B0604020202020204" pitchFamily="34" charset="0"/>
              <a:buChar char="•"/>
            </a:pPr>
            <a:r>
              <a:rPr lang="ru-RU" sz="2400" i="1" dirty="0">
                <a:solidFill>
                  <a:schemeClr val="accent2">
                    <a:lumMod val="50000"/>
                  </a:schemeClr>
                </a:solidFill>
              </a:rPr>
              <a:t>на месяц – 5000 руб. (для социальных и начинающих предпринимателей – 3000 руб.)</a:t>
            </a:r>
          </a:p>
          <a:p>
            <a:pPr>
              <a:spcBef>
                <a:spcPts val="1200"/>
              </a:spcBef>
            </a:pPr>
            <a:r>
              <a:rPr lang="ru-RU" sz="2400" b="1" i="1" dirty="0">
                <a:solidFill>
                  <a:schemeClr val="accent2">
                    <a:lumMod val="50000"/>
                  </a:schemeClr>
                </a:solidFill>
              </a:rPr>
              <a:t>Условия получения поддержки </a:t>
            </a:r>
            <a:r>
              <a:rPr lang="ru-RU" sz="2400" b="1" i="1" dirty="0" err="1">
                <a:solidFill>
                  <a:schemeClr val="accent2">
                    <a:lumMod val="50000"/>
                  </a:schemeClr>
                </a:solidFill>
              </a:rPr>
              <a:t>самозанятыми</a:t>
            </a:r>
            <a:r>
              <a:rPr lang="ru-RU" sz="2400" b="1" i="1" dirty="0">
                <a:solidFill>
                  <a:schemeClr val="accent2">
                    <a:lumMod val="50000"/>
                  </a:schemeClr>
                </a:solidFill>
              </a:rPr>
              <a:t>: </a:t>
            </a:r>
            <a:br>
              <a:rPr lang="ru-RU" sz="2400" b="1" i="1" dirty="0">
                <a:solidFill>
                  <a:schemeClr val="accent2">
                    <a:lumMod val="50000"/>
                  </a:schemeClr>
                </a:solidFill>
              </a:rPr>
            </a:br>
            <a:r>
              <a:rPr lang="ru-RU" sz="2400" i="1" dirty="0">
                <a:solidFill>
                  <a:schemeClr val="accent2">
                    <a:lumMod val="50000"/>
                  </a:schemeClr>
                </a:solidFill>
              </a:rPr>
              <a:t>Бесплатно при подтверждении регистрации физического лица или индивидуального предпринимателя в качестве </a:t>
            </a:r>
            <a:r>
              <a:rPr lang="ru-RU" sz="2400" i="1" dirty="0" err="1">
                <a:solidFill>
                  <a:schemeClr val="accent2">
                    <a:lumMod val="50000"/>
                  </a:schemeClr>
                </a:solidFill>
              </a:rPr>
              <a:t>самозанятого</a:t>
            </a:r>
            <a:r>
              <a:rPr lang="ru-RU" sz="2400" i="1" dirty="0">
                <a:solidFill>
                  <a:schemeClr val="accent2">
                    <a:lumMod val="50000"/>
                  </a:schemeClr>
                </a:solidFill>
              </a:rPr>
              <a:t> на сайте ФНС России (проверка ИНН)</a:t>
            </a:r>
          </a:p>
          <a:p>
            <a:pPr>
              <a:spcBef>
                <a:spcPts val="1200"/>
              </a:spcBef>
            </a:pPr>
            <a:r>
              <a:rPr lang="ru-RU" sz="2400" b="1" i="1" dirty="0">
                <a:solidFill>
                  <a:schemeClr val="accent2">
                    <a:lumMod val="50000"/>
                  </a:schemeClr>
                </a:solidFill>
              </a:rPr>
              <a:t>Вид поддержки – </a:t>
            </a:r>
            <a:r>
              <a:rPr lang="ru-RU" sz="2400" i="1" dirty="0">
                <a:solidFill>
                  <a:schemeClr val="accent2">
                    <a:lumMod val="50000"/>
                  </a:schemeClr>
                </a:solidFill>
              </a:rPr>
              <a:t>рабочие места, обеспеченные интернетом</a:t>
            </a:r>
          </a:p>
          <a:p>
            <a:pPr>
              <a:spcBef>
                <a:spcPts val="1200"/>
              </a:spcBef>
            </a:pPr>
            <a:r>
              <a:rPr lang="ru-RU" sz="2400" b="1" i="1" dirty="0">
                <a:solidFill>
                  <a:schemeClr val="accent2">
                    <a:lumMod val="50000"/>
                  </a:schemeClr>
                </a:solidFill>
              </a:rPr>
              <a:t>Срок оказания – </a:t>
            </a:r>
            <a:r>
              <a:rPr lang="ru-RU" sz="2400" i="1" dirty="0">
                <a:solidFill>
                  <a:schemeClr val="accent2">
                    <a:lumMod val="50000"/>
                  </a:schemeClr>
                </a:solidFill>
              </a:rPr>
              <a:t>в день обращения</a:t>
            </a:r>
          </a:p>
          <a:p>
            <a:pPr>
              <a:spcBef>
                <a:spcPts val="1200"/>
              </a:spcBef>
            </a:pPr>
            <a:r>
              <a:rPr lang="ru-RU" sz="2400" b="1" i="1" dirty="0">
                <a:solidFill>
                  <a:schemeClr val="accent2">
                    <a:lumMod val="50000"/>
                  </a:schemeClr>
                </a:solidFill>
              </a:rPr>
              <a:t>Контакты ответственного лица -</a:t>
            </a:r>
            <a:r>
              <a:rPr lang="ru-RU" sz="2400" i="1" dirty="0">
                <a:solidFill>
                  <a:schemeClr val="accent2">
                    <a:lumMod val="50000"/>
                  </a:schemeClr>
                </a:solidFill>
              </a:rPr>
              <a:t> Чиж Максим Петрович, главный специалист общего отдела, </a:t>
            </a:r>
            <a:r>
              <a:rPr lang="ru-RU" sz="2400" i="1" dirty="0">
                <a:solidFill>
                  <a:schemeClr val="accent2">
                    <a:lumMod val="50000"/>
                  </a:schemeClr>
                </a:solidFill>
                <a:hlinkClick r:id="rId2"/>
              </a:rPr>
              <a:t>m.p.chizh@minek.rkomi.ru</a:t>
            </a:r>
            <a:r>
              <a:rPr lang="ru-RU" sz="2400" i="1" dirty="0">
                <a:solidFill>
                  <a:schemeClr val="accent2">
                    <a:lumMod val="50000"/>
                  </a:schemeClr>
                </a:solidFill>
              </a:rPr>
              <a:t>, </a:t>
            </a:r>
            <a:br>
              <a:rPr lang="ru-RU" sz="2400" i="1" dirty="0">
                <a:solidFill>
                  <a:schemeClr val="accent2">
                    <a:lumMod val="50000"/>
                  </a:schemeClr>
                </a:solidFill>
              </a:rPr>
            </a:br>
            <a:r>
              <a:rPr lang="ru-RU" sz="2400" i="1" dirty="0">
                <a:solidFill>
                  <a:schemeClr val="accent2">
                    <a:lumMod val="50000"/>
                  </a:schemeClr>
                </a:solidFill>
              </a:rPr>
              <a:t>8 (8212) 44-60-25 (доб.400)</a:t>
            </a:r>
          </a:p>
          <a:p>
            <a:pPr>
              <a:spcBef>
                <a:spcPts val="1200"/>
              </a:spcBef>
            </a:pPr>
            <a:r>
              <a:rPr lang="ru-RU" sz="2400" b="1" i="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3"/>
              </a:rPr>
              <a:t>мойбизнес11.рф</a:t>
            </a:r>
            <a:endParaRPr lang="ru-RU" sz="2400" i="1" dirty="0">
              <a:solidFill>
                <a:schemeClr val="accent2">
                  <a:lumMod val="50000"/>
                </a:schemeClr>
              </a:solidFill>
            </a:endParaRPr>
          </a:p>
        </p:txBody>
      </p:sp>
    </p:spTree>
    <p:extLst>
      <p:ext uri="{BB962C8B-B14F-4D97-AF65-F5344CB8AC3E}">
        <p14:creationId xmlns:p14="http://schemas.microsoft.com/office/powerpoint/2010/main" xmlns="" val="1540824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20" name="object 23"/>
          <p:cNvSpPr txBox="1">
            <a:spLocks/>
          </p:cNvSpPr>
          <p:nvPr/>
        </p:nvSpPr>
        <p:spPr>
          <a:xfrm>
            <a:off x="1995292" y="1666875"/>
            <a:ext cx="16041728" cy="1249189"/>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dirty="0">
                <a:solidFill>
                  <a:schemeClr val="accent2">
                    <a:lumMod val="50000"/>
                  </a:schemeClr>
                </a:solidFill>
                <a:latin typeface="+mn-lt"/>
                <a:ea typeface="+mn-ea"/>
                <a:cs typeface="+mn-cs"/>
              </a:rPr>
              <a:t>СОПРОВОЖДЕНИЕ БИЗНЕС-ПРОЕКТОВ  СМСП ПО ПРИНЦИПУ  «ОДНОГО ОКНА»</a:t>
            </a:r>
          </a:p>
        </p:txBody>
      </p:sp>
      <p:sp>
        <p:nvSpPr>
          <p:cNvPr id="9" name="object 23"/>
          <p:cNvSpPr txBox="1">
            <a:spLocks/>
          </p:cNvSpPr>
          <p:nvPr/>
        </p:nvSpPr>
        <p:spPr>
          <a:xfrm>
            <a:off x="1995292" y="1004423"/>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Центр «Мой бизнес» </a:t>
            </a:r>
          </a:p>
        </p:txBody>
      </p:sp>
      <p:sp>
        <p:nvSpPr>
          <p:cNvPr id="3" name="Номер слайда 2"/>
          <p:cNvSpPr>
            <a:spLocks noGrp="1"/>
          </p:cNvSpPr>
          <p:nvPr>
            <p:ph type="sldNum" sz="quarter" idx="7"/>
          </p:nvPr>
        </p:nvSpPr>
        <p:spPr/>
        <p:txBody>
          <a:bodyPr/>
          <a:lstStyle/>
          <a:p>
            <a:fld id="{B6F15528-21DE-4FAA-801E-634DDDAF4B2B}" type="slidenum">
              <a:rPr lang="ru-RU" smtClean="0"/>
              <a:pPr/>
              <a:t>37</a:t>
            </a:fld>
            <a:endParaRPr lang="ru-RU"/>
          </a:p>
        </p:txBody>
      </p:sp>
      <p:sp>
        <p:nvSpPr>
          <p:cNvPr id="8" name="object 2"/>
          <p:cNvSpPr txBox="1"/>
          <p:nvPr/>
        </p:nvSpPr>
        <p:spPr>
          <a:xfrm>
            <a:off x="1995293" y="3333205"/>
            <a:ext cx="16510000" cy="5593839"/>
          </a:xfrm>
          <a:prstGeom prst="rect">
            <a:avLst/>
          </a:prstGeom>
        </p:spPr>
        <p:txBody>
          <a:bodyPr vert="horz" wrap="square" lIns="0" tIns="137160" rIns="0" bIns="0"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ct val="100000"/>
              </a:lnSpc>
              <a:spcBef>
                <a:spcPts val="1080"/>
              </a:spcBef>
            </a:pPr>
            <a:r>
              <a:rPr sz="2400" b="1" i="1" dirty="0">
                <a:solidFill>
                  <a:srgbClr val="4C1913"/>
                </a:solidFill>
                <a:cs typeface="Calibri"/>
              </a:rPr>
              <a:t>Получатели поддержки: </a:t>
            </a:r>
            <a:r>
              <a:rPr sz="2400" i="1" dirty="0" err="1">
                <a:solidFill>
                  <a:srgbClr val="632523"/>
                </a:solidFill>
                <a:cs typeface="Calibri"/>
              </a:rPr>
              <a:t>субъекты</a:t>
            </a:r>
            <a:r>
              <a:rPr sz="2400" i="1" dirty="0">
                <a:solidFill>
                  <a:srgbClr val="632523"/>
                </a:solidFill>
                <a:cs typeface="Calibri"/>
              </a:rPr>
              <a:t> МСП</a:t>
            </a:r>
            <a:endParaRPr lang="ru-RU" sz="2400" i="1" dirty="0">
              <a:solidFill>
                <a:srgbClr val="632523"/>
              </a:solidFill>
              <a:cs typeface="Calibri"/>
            </a:endParaRPr>
          </a:p>
          <a:p>
            <a:pPr marL="12700">
              <a:lnSpc>
                <a:spcPct val="100000"/>
              </a:lnSpc>
              <a:spcBef>
                <a:spcPts val="1080"/>
              </a:spcBef>
            </a:pPr>
            <a:r>
              <a:rPr sz="2400" b="1" i="1" dirty="0" err="1">
                <a:solidFill>
                  <a:srgbClr val="632523"/>
                </a:solidFill>
                <a:cs typeface="Calibri"/>
              </a:rPr>
              <a:t>Условия</a:t>
            </a:r>
            <a:r>
              <a:rPr sz="2400" b="1" i="1" dirty="0">
                <a:solidFill>
                  <a:srgbClr val="632523"/>
                </a:solidFill>
                <a:cs typeface="Calibri"/>
              </a:rPr>
              <a:t> получения поддержки субъектами МСП:</a:t>
            </a:r>
            <a:endParaRPr lang="ru-RU" sz="2400" b="1" i="1" dirty="0">
              <a:solidFill>
                <a:srgbClr val="632523"/>
              </a:solidFill>
              <a:cs typeface="Calibri"/>
            </a:endParaRPr>
          </a:p>
          <a:p>
            <a:pPr marL="355600" indent="-342900">
              <a:lnSpc>
                <a:spcPct val="100000"/>
              </a:lnSpc>
              <a:buFont typeface="Arial" panose="020B0604020202020204" pitchFamily="34" charset="0"/>
              <a:buChar char="•"/>
            </a:pPr>
            <a:r>
              <a:rPr lang="ru-RU" sz="2400" i="1" dirty="0">
                <a:solidFill>
                  <a:srgbClr val="632523"/>
                </a:solidFill>
                <a:cs typeface="Calibri"/>
              </a:rPr>
              <a:t>Проект не предусматривает осуществление деятельности, противоречащей законодательству РФ</a:t>
            </a:r>
          </a:p>
          <a:p>
            <a:pPr marL="355600" indent="-342900">
              <a:lnSpc>
                <a:spcPct val="100000"/>
              </a:lnSpc>
              <a:buFont typeface="Arial" panose="020B0604020202020204" pitchFamily="34" charset="0"/>
              <a:buChar char="•"/>
            </a:pPr>
            <a:r>
              <a:rPr lang="ru-RU" sz="2400" i="1" dirty="0">
                <a:solidFill>
                  <a:srgbClr val="632523"/>
                </a:solidFill>
                <a:cs typeface="Calibri"/>
              </a:rPr>
              <a:t>Реализация проекта на территории Республики Коми</a:t>
            </a:r>
          </a:p>
          <a:p>
            <a:pPr marL="355600" indent="-342900">
              <a:lnSpc>
                <a:spcPct val="100000"/>
              </a:lnSpc>
              <a:buFont typeface="Arial" panose="020B0604020202020204" pitchFamily="34" charset="0"/>
              <a:buChar char="•"/>
            </a:pPr>
            <a:r>
              <a:rPr lang="ru-RU" sz="2400" i="1" dirty="0">
                <a:solidFill>
                  <a:srgbClr val="632523"/>
                </a:solidFill>
                <a:cs typeface="Calibri"/>
              </a:rPr>
              <a:t>Инициаторы проекта и (или) инвесторы не находятся на стадии банкротства, ликвидации, реорганизации</a:t>
            </a:r>
          </a:p>
          <a:p>
            <a:pPr marL="12700">
              <a:lnSpc>
                <a:spcPct val="100000"/>
              </a:lnSpc>
              <a:spcBef>
                <a:spcPts val="1080"/>
              </a:spcBef>
            </a:pPr>
            <a:r>
              <a:rPr sz="2400" b="1" i="1" dirty="0" err="1">
                <a:solidFill>
                  <a:srgbClr val="632523"/>
                </a:solidFill>
                <a:cs typeface="Calibri"/>
              </a:rPr>
              <a:t>Вид</a:t>
            </a:r>
            <a:r>
              <a:rPr sz="2400" b="1" i="1" dirty="0">
                <a:solidFill>
                  <a:srgbClr val="632523"/>
                </a:solidFill>
                <a:cs typeface="Calibri"/>
              </a:rPr>
              <a:t> </a:t>
            </a:r>
            <a:r>
              <a:rPr sz="2400" b="1" i="1" dirty="0" err="1">
                <a:solidFill>
                  <a:srgbClr val="632523"/>
                </a:solidFill>
                <a:cs typeface="Calibri"/>
              </a:rPr>
              <a:t>поддержки</a:t>
            </a:r>
            <a:r>
              <a:rPr sz="2400" b="1" i="1" dirty="0">
                <a:solidFill>
                  <a:srgbClr val="632523"/>
                </a:solidFill>
                <a:cs typeface="Calibri"/>
              </a:rPr>
              <a:t> </a:t>
            </a:r>
            <a:r>
              <a:rPr lang="ru-RU" sz="2400" b="1" i="1" dirty="0">
                <a:solidFill>
                  <a:srgbClr val="632523"/>
                </a:solidFill>
                <a:cs typeface="Calibri"/>
              </a:rPr>
              <a:t>:</a:t>
            </a:r>
            <a:br>
              <a:rPr lang="ru-RU" sz="2400" b="1" i="1" dirty="0">
                <a:solidFill>
                  <a:srgbClr val="632523"/>
                </a:solidFill>
                <a:cs typeface="Calibri"/>
              </a:rPr>
            </a:br>
            <a:r>
              <a:rPr lang="ru-RU" sz="2400" i="1" dirty="0">
                <a:solidFill>
                  <a:srgbClr val="632523"/>
                </a:solidFill>
                <a:cs typeface="Calibri"/>
              </a:rPr>
              <a:t>бесплатное сопровождение Проекта СМСП от бизнес-идеи до стадии инвестиционного проекта, реализуемых на территории Республики Коми, по принципу «одного окна» во взаимодействии с органами исполнительной власти Республики Коми, органами местного самоуправления, институтами развития.</a:t>
            </a:r>
          </a:p>
          <a:p>
            <a:pPr marL="12700">
              <a:lnSpc>
                <a:spcPct val="100000"/>
              </a:lnSpc>
              <a:spcBef>
                <a:spcPts val="980"/>
              </a:spcBef>
            </a:pPr>
            <a:r>
              <a:rPr sz="2400" b="1" i="1" dirty="0" err="1">
                <a:solidFill>
                  <a:srgbClr val="632523"/>
                </a:solidFill>
                <a:cs typeface="Calibri"/>
              </a:rPr>
              <a:t>Срок</a:t>
            </a:r>
            <a:r>
              <a:rPr sz="2400" b="1" i="1" dirty="0">
                <a:solidFill>
                  <a:srgbClr val="632523"/>
                </a:solidFill>
                <a:cs typeface="Calibri"/>
              </a:rPr>
              <a:t> оказания </a:t>
            </a:r>
            <a:r>
              <a:rPr sz="2400" i="1" dirty="0">
                <a:solidFill>
                  <a:srgbClr val="632523"/>
                </a:solidFill>
                <a:cs typeface="Calibri"/>
              </a:rPr>
              <a:t>– </a:t>
            </a:r>
            <a:r>
              <a:rPr lang="ru-RU" sz="2400" i="1" dirty="0">
                <a:solidFill>
                  <a:srgbClr val="632523"/>
                </a:solidFill>
                <a:cs typeface="Calibri"/>
              </a:rPr>
              <a:t>проверка заявки осуществляется в течение 3-х рабочих дней с момента регистрации</a:t>
            </a:r>
          </a:p>
          <a:p>
            <a:pPr marL="12700">
              <a:lnSpc>
                <a:spcPct val="100000"/>
              </a:lnSpc>
              <a:spcBef>
                <a:spcPts val="980"/>
              </a:spcBef>
            </a:pPr>
            <a:r>
              <a:rPr sz="2400" b="1" i="1" dirty="0" err="1">
                <a:solidFill>
                  <a:srgbClr val="632523"/>
                </a:solidFill>
                <a:cs typeface="Calibri"/>
              </a:rPr>
              <a:t>Контакты</a:t>
            </a:r>
            <a:r>
              <a:rPr sz="2400" b="1" i="1" dirty="0">
                <a:solidFill>
                  <a:srgbClr val="632523"/>
                </a:solidFill>
                <a:cs typeface="Calibri"/>
              </a:rPr>
              <a:t> </a:t>
            </a:r>
            <a:r>
              <a:rPr sz="2400" b="1" i="1" dirty="0" err="1">
                <a:solidFill>
                  <a:srgbClr val="632523"/>
                </a:solidFill>
                <a:cs typeface="Calibri"/>
              </a:rPr>
              <a:t>ответственного</a:t>
            </a:r>
            <a:r>
              <a:rPr sz="2400" b="1" i="1" dirty="0">
                <a:solidFill>
                  <a:srgbClr val="632523"/>
                </a:solidFill>
                <a:cs typeface="Calibri"/>
              </a:rPr>
              <a:t> </a:t>
            </a:r>
            <a:r>
              <a:rPr sz="2400" b="1" i="1" dirty="0" err="1">
                <a:solidFill>
                  <a:srgbClr val="632523"/>
                </a:solidFill>
                <a:cs typeface="Calibri"/>
              </a:rPr>
              <a:t>лица</a:t>
            </a:r>
            <a:r>
              <a:rPr lang="ru-RU" sz="2400" b="1" i="1" dirty="0">
                <a:solidFill>
                  <a:srgbClr val="632523"/>
                </a:solidFill>
                <a:cs typeface="Calibri"/>
              </a:rPr>
              <a:t> - </a:t>
            </a:r>
            <a:r>
              <a:rPr lang="ru-RU" sz="2400" i="1" dirty="0">
                <a:solidFill>
                  <a:srgbClr val="632523"/>
                </a:solidFill>
                <a:cs typeface="Calibri"/>
              </a:rPr>
              <a:t>Носков Сергей Александрович</a:t>
            </a:r>
            <a:r>
              <a:rPr sz="2400" i="1" dirty="0">
                <a:solidFill>
                  <a:srgbClr val="632523"/>
                </a:solidFill>
                <a:cs typeface="Calibri"/>
              </a:rPr>
              <a:t>, </a:t>
            </a:r>
            <a:r>
              <a:rPr lang="ru-RU" sz="2400" i="1" dirty="0">
                <a:solidFill>
                  <a:srgbClr val="632523"/>
                </a:solidFill>
                <a:cs typeface="Calibri"/>
              </a:rPr>
              <a:t>руководитель отдела сопровождения инвестиционных проектов </a:t>
            </a:r>
            <a:r>
              <a:rPr lang="en-US" sz="2400" i="1" dirty="0">
                <a:solidFill>
                  <a:srgbClr val="632523"/>
                </a:solidFill>
                <a:cs typeface="Calibri"/>
                <a:hlinkClick r:id="rId2"/>
              </a:rPr>
              <a:t>s.a.noskov@minek.rkomi.ru</a:t>
            </a:r>
            <a:r>
              <a:rPr lang="ru-RU" sz="2400" i="1" dirty="0">
                <a:solidFill>
                  <a:srgbClr val="632523"/>
                </a:solidFill>
                <a:cs typeface="Calibri"/>
              </a:rPr>
              <a:t> </a:t>
            </a:r>
            <a:r>
              <a:rPr sz="2400" i="1" dirty="0">
                <a:solidFill>
                  <a:srgbClr val="632523"/>
                </a:solidFill>
                <a:cs typeface="Calibri"/>
              </a:rPr>
              <a:t>, </a:t>
            </a:r>
            <a:r>
              <a:rPr lang="ru-RU" sz="2400" i="1" dirty="0">
                <a:solidFill>
                  <a:srgbClr val="632523"/>
                </a:solidFill>
                <a:cs typeface="Calibri"/>
              </a:rPr>
              <a:t>8 </a:t>
            </a:r>
            <a:r>
              <a:rPr sz="2400" i="1" dirty="0">
                <a:solidFill>
                  <a:srgbClr val="632523"/>
                </a:solidFill>
                <a:cs typeface="Calibri"/>
              </a:rPr>
              <a:t>(8212) 44</a:t>
            </a:r>
            <a:r>
              <a:rPr lang="ru-RU" sz="2400" i="1" dirty="0">
                <a:solidFill>
                  <a:srgbClr val="632523"/>
                </a:solidFill>
                <a:cs typeface="Calibri"/>
              </a:rPr>
              <a:t>-</a:t>
            </a:r>
            <a:r>
              <a:rPr sz="2400" i="1" dirty="0">
                <a:solidFill>
                  <a:srgbClr val="632523"/>
                </a:solidFill>
                <a:cs typeface="Calibri"/>
              </a:rPr>
              <a:t>60</a:t>
            </a:r>
            <a:r>
              <a:rPr lang="ru-RU" sz="2400" i="1" dirty="0">
                <a:solidFill>
                  <a:srgbClr val="632523"/>
                </a:solidFill>
                <a:cs typeface="Calibri"/>
              </a:rPr>
              <a:t>-</a:t>
            </a:r>
            <a:r>
              <a:rPr sz="2400" i="1" dirty="0">
                <a:solidFill>
                  <a:srgbClr val="632523"/>
                </a:solidFill>
                <a:cs typeface="Calibri"/>
              </a:rPr>
              <a:t>25 (</a:t>
            </a:r>
            <a:r>
              <a:rPr sz="2400" i="1" dirty="0" err="1">
                <a:solidFill>
                  <a:srgbClr val="632523"/>
                </a:solidFill>
                <a:cs typeface="Calibri"/>
              </a:rPr>
              <a:t>доб</a:t>
            </a:r>
            <a:r>
              <a:rPr sz="2400" i="1" dirty="0">
                <a:solidFill>
                  <a:srgbClr val="632523"/>
                </a:solidFill>
                <a:cs typeface="Calibri"/>
              </a:rPr>
              <a:t>.</a:t>
            </a:r>
            <a:r>
              <a:rPr lang="ru-RU" sz="2400" i="1" dirty="0">
                <a:solidFill>
                  <a:srgbClr val="632523"/>
                </a:solidFill>
                <a:cs typeface="Calibri"/>
              </a:rPr>
              <a:t>301</a:t>
            </a:r>
            <a:r>
              <a:rPr sz="2400" i="1" dirty="0">
                <a:solidFill>
                  <a:srgbClr val="632523"/>
                </a:solidFill>
                <a:cs typeface="Calibri"/>
              </a:rPr>
              <a:t>)</a:t>
            </a:r>
            <a:endParaRPr sz="2400" i="1" dirty="0">
              <a:cs typeface="Calibri"/>
            </a:endParaRPr>
          </a:p>
          <a:p>
            <a:pPr marL="12700">
              <a:lnSpc>
                <a:spcPct val="100000"/>
              </a:lnSpc>
              <a:spcBef>
                <a:spcPts val="935"/>
              </a:spcBef>
            </a:pPr>
            <a:r>
              <a:rPr sz="2400" b="1" i="1" dirty="0">
                <a:solidFill>
                  <a:srgbClr val="632523"/>
                </a:solidFill>
                <a:cs typeface="Calibri"/>
              </a:rPr>
              <a:t>Информация о поддержке </a:t>
            </a:r>
            <a:r>
              <a:rPr sz="2400" i="1" dirty="0">
                <a:solidFill>
                  <a:srgbClr val="632523"/>
                </a:solidFill>
                <a:cs typeface="Calibri"/>
              </a:rPr>
              <a:t>- </a:t>
            </a:r>
            <a:r>
              <a:rPr sz="2400" i="1" dirty="0" err="1">
                <a:solidFill>
                  <a:srgbClr val="632523"/>
                </a:solidFill>
                <a:cs typeface="Calibri"/>
              </a:rPr>
              <a:t>сайт</a:t>
            </a:r>
            <a:r>
              <a:rPr sz="2400" i="1" dirty="0">
                <a:solidFill>
                  <a:srgbClr val="632523"/>
                </a:solidFill>
                <a:cs typeface="Calibri"/>
              </a:rPr>
              <a:t> </a:t>
            </a:r>
            <a:r>
              <a:rPr lang="ru-RU" sz="2400" i="1" dirty="0">
                <a:solidFill>
                  <a:srgbClr val="632523"/>
                </a:solidFill>
                <a:cs typeface="Calibri"/>
                <a:hlinkClick r:id="rId3"/>
              </a:rPr>
              <a:t>Официальный инвестиционный портал Республики Коми</a:t>
            </a:r>
            <a:endParaRPr sz="2400" i="1" dirty="0">
              <a:cs typeface="Calibri"/>
            </a:endParaRPr>
          </a:p>
        </p:txBody>
      </p:sp>
    </p:spTree>
    <p:extLst>
      <p:ext uri="{BB962C8B-B14F-4D97-AF65-F5344CB8AC3E}">
        <p14:creationId xmlns:p14="http://schemas.microsoft.com/office/powerpoint/2010/main" xmlns="" val="22101796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3" name="Номер слайда 2"/>
          <p:cNvSpPr>
            <a:spLocks noGrp="1"/>
          </p:cNvSpPr>
          <p:nvPr>
            <p:ph type="sldNum" sz="quarter" idx="7"/>
          </p:nvPr>
        </p:nvSpPr>
        <p:spPr/>
        <p:txBody>
          <a:bodyPr/>
          <a:lstStyle/>
          <a:p>
            <a:fld id="{B6F15528-21DE-4FAA-801E-634DDDAF4B2B}" type="slidenum">
              <a:rPr lang="ru-RU" smtClean="0"/>
              <a:pPr/>
              <a:t>38</a:t>
            </a:fld>
            <a:endParaRPr lang="ru-RU"/>
          </a:p>
        </p:txBody>
      </p:sp>
      <p:sp>
        <p:nvSpPr>
          <p:cNvPr id="10" name="object 3"/>
          <p:cNvSpPr txBox="1">
            <a:spLocks noGrp="1"/>
          </p:cNvSpPr>
          <p:nvPr/>
        </p:nvSpPr>
        <p:spPr>
          <a:xfrm>
            <a:off x="1972237" y="828675"/>
            <a:ext cx="16497299" cy="1859483"/>
          </a:xfrm>
          <a:prstGeom prst="rect">
            <a:avLst/>
          </a:prstGeom>
        </p:spPr>
        <p:txBody>
          <a:bodyPr vert="horz" wrap="square" lIns="0" tIns="12700" rIns="0" bIns="0" rtlCol="0">
            <a:spAutoFit/>
          </a:bodyPr>
          <a:lstStyle>
            <a:lvl1pPr>
              <a:defRPr sz="4000" b="1" i="0">
                <a:solidFill>
                  <a:srgbClr val="EF5237"/>
                </a:solidFill>
                <a:latin typeface="Calibri"/>
                <a:ea typeface="+mj-ea"/>
                <a:cs typeface="Calibri"/>
              </a:defRPr>
            </a:lvl1pPr>
          </a:lstStyle>
          <a:p>
            <a:pPr marL="12700" marR="5080">
              <a:spcBef>
                <a:spcPts val="100"/>
              </a:spcBef>
            </a:pPr>
            <a:r>
              <a:rPr spc="-204" dirty="0"/>
              <a:t>Ц</a:t>
            </a:r>
            <a:r>
              <a:rPr spc="-175" dirty="0"/>
              <a:t>е</a:t>
            </a:r>
            <a:r>
              <a:rPr spc="-180" dirty="0"/>
              <a:t>нт</a:t>
            </a:r>
            <a:r>
              <a:rPr dirty="0"/>
              <a:t>р</a:t>
            </a:r>
            <a:r>
              <a:rPr spc="-350" dirty="0"/>
              <a:t> </a:t>
            </a:r>
            <a:r>
              <a:rPr spc="-180" dirty="0"/>
              <a:t>«</a:t>
            </a:r>
            <a:r>
              <a:rPr spc="-175" dirty="0"/>
              <a:t>М</a:t>
            </a:r>
            <a:r>
              <a:rPr spc="-180" dirty="0"/>
              <a:t>о</a:t>
            </a:r>
            <a:r>
              <a:rPr dirty="0"/>
              <a:t>й</a:t>
            </a:r>
            <a:r>
              <a:rPr spc="-355" dirty="0"/>
              <a:t> </a:t>
            </a:r>
            <a:r>
              <a:rPr spc="-175" dirty="0"/>
              <a:t>б</a:t>
            </a:r>
            <a:r>
              <a:rPr spc="-180" dirty="0"/>
              <a:t>изнес</a:t>
            </a:r>
            <a:r>
              <a:rPr dirty="0"/>
              <a:t>» </a:t>
            </a:r>
            <a:r>
              <a:rPr lang="ru-RU" dirty="0"/>
              <a:t/>
            </a:r>
            <a:br>
              <a:rPr lang="ru-RU" dirty="0"/>
            </a:br>
            <a:r>
              <a:rPr lang="ru-RU" spc="-15" dirty="0">
                <a:solidFill>
                  <a:srgbClr val="632523"/>
                </a:solidFill>
              </a:rPr>
              <a:t>СОПРОВОЖДЕНИЕ И РЕАЛИЗАЦИЯ ИНВЕСТИЦИОННЫХ ПРОЕКТОВ НА ТЕРРИТОРИИ АРКТИЧЕСКОЙ ЗОНЫ РЕСПУБЛИКИ КОМИ</a:t>
            </a:r>
          </a:p>
        </p:txBody>
      </p:sp>
      <p:sp>
        <p:nvSpPr>
          <p:cNvPr id="11" name="object 2"/>
          <p:cNvSpPr txBox="1"/>
          <p:nvPr/>
        </p:nvSpPr>
        <p:spPr>
          <a:xfrm>
            <a:off x="2023428" y="3038475"/>
            <a:ext cx="16510000" cy="6922408"/>
          </a:xfrm>
          <a:prstGeom prst="rect">
            <a:avLst/>
          </a:prstGeom>
        </p:spPr>
        <p:txBody>
          <a:bodyPr vert="horz" wrap="square" lIns="0" tIns="137160" rIns="0" bIns="0"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ct val="100000"/>
              </a:lnSpc>
              <a:spcBef>
                <a:spcPts val="1080"/>
              </a:spcBef>
            </a:pPr>
            <a:r>
              <a:rPr sz="2400" b="1" i="1" dirty="0">
                <a:solidFill>
                  <a:srgbClr val="4C1913"/>
                </a:solidFill>
                <a:latin typeface="Calibri"/>
                <a:cs typeface="Calibri"/>
              </a:rPr>
              <a:t>Получатели поддержки: </a:t>
            </a:r>
            <a:r>
              <a:rPr sz="2400" i="1" dirty="0" err="1">
                <a:solidFill>
                  <a:srgbClr val="632523"/>
                </a:solidFill>
                <a:latin typeface="Calibri"/>
                <a:cs typeface="Calibri"/>
              </a:rPr>
              <a:t>субъекты</a:t>
            </a:r>
            <a:r>
              <a:rPr sz="2400" i="1" dirty="0">
                <a:solidFill>
                  <a:srgbClr val="632523"/>
                </a:solidFill>
                <a:latin typeface="Calibri"/>
                <a:cs typeface="Calibri"/>
              </a:rPr>
              <a:t> МСП</a:t>
            </a:r>
            <a:endParaRPr lang="ru-RU" sz="2400" i="1" dirty="0">
              <a:solidFill>
                <a:srgbClr val="632523"/>
              </a:solidFill>
              <a:latin typeface="Calibri"/>
              <a:cs typeface="Calibri"/>
            </a:endParaRPr>
          </a:p>
          <a:p>
            <a:pPr marL="12700">
              <a:lnSpc>
                <a:spcPct val="100000"/>
              </a:lnSpc>
              <a:spcBef>
                <a:spcPts val="1080"/>
              </a:spcBef>
            </a:pPr>
            <a:r>
              <a:rPr sz="2400" b="1" i="1" dirty="0" err="1">
                <a:solidFill>
                  <a:srgbClr val="632523"/>
                </a:solidFill>
                <a:latin typeface="Calibri"/>
                <a:cs typeface="Calibri"/>
              </a:rPr>
              <a:t>Условия</a:t>
            </a:r>
            <a:r>
              <a:rPr sz="2400" b="1" i="1" dirty="0">
                <a:solidFill>
                  <a:srgbClr val="632523"/>
                </a:solidFill>
                <a:latin typeface="Calibri"/>
                <a:cs typeface="Calibri"/>
              </a:rPr>
              <a:t> получения поддержки субъектами МСП:</a:t>
            </a:r>
            <a:endParaRPr lang="ru-RU" sz="2400" b="1" i="1" dirty="0">
              <a:solidFill>
                <a:srgbClr val="632523"/>
              </a:solidFill>
              <a:latin typeface="Calibri"/>
              <a:cs typeface="Calibri"/>
            </a:endParaRPr>
          </a:p>
          <a:p>
            <a:pPr marL="355600" indent="-342900">
              <a:buFont typeface="Arial" panose="020B0604020202020204" pitchFamily="34" charset="0"/>
              <a:buChar char="•"/>
            </a:pPr>
            <a:r>
              <a:rPr lang="ru-RU" sz="2400" i="1" dirty="0">
                <a:solidFill>
                  <a:srgbClr val="663300"/>
                </a:solidFill>
                <a:cs typeface="Calibri"/>
              </a:rPr>
              <a:t>Статус резидента могут получить коммерческие организации и индивидуальные предприниматели, регистрация которых осуществлена на территории Арктической зоны РФ.</a:t>
            </a:r>
          </a:p>
          <a:p>
            <a:pPr marL="355600" indent="-342900">
              <a:buFont typeface="Arial" panose="020B0604020202020204" pitchFamily="34" charset="0"/>
              <a:buChar char="•"/>
            </a:pPr>
            <a:r>
              <a:rPr lang="ru-RU" sz="2400" i="1" dirty="0">
                <a:solidFill>
                  <a:srgbClr val="663300"/>
                </a:solidFill>
                <a:cs typeface="Calibri"/>
              </a:rPr>
              <a:t>Минимальный объем капитальных вложений в инвестиционный проект должен составлять не менее 1 000 000 рублей (без учета НДС).</a:t>
            </a:r>
          </a:p>
          <a:p>
            <a:pPr marL="355600" indent="-342900">
              <a:buFont typeface="Arial" panose="020B0604020202020204" pitchFamily="34" charset="0"/>
              <a:buChar char="•"/>
            </a:pPr>
            <a:r>
              <a:rPr lang="ru-RU" sz="2400" i="1" dirty="0">
                <a:solidFill>
                  <a:srgbClr val="663300"/>
                </a:solidFill>
                <a:cs typeface="Calibri"/>
              </a:rPr>
              <a:t>Инвестиционный проект или направление деятельности должно являться новым для Заявителя на момент подачи Заявки.</a:t>
            </a:r>
          </a:p>
          <a:p>
            <a:pPr marL="355600" indent="-342900">
              <a:buFont typeface="Arial" panose="020B0604020202020204" pitchFamily="34" charset="0"/>
              <a:buChar char="•"/>
            </a:pPr>
            <a:r>
              <a:rPr lang="ru-RU" sz="2400" i="1" dirty="0">
                <a:solidFill>
                  <a:srgbClr val="663300"/>
                </a:solidFill>
                <a:cs typeface="Calibri"/>
              </a:rPr>
              <a:t>Заявитель не должен находиться в процессе реорганизации, ликвидации, банкротства.</a:t>
            </a:r>
          </a:p>
          <a:p>
            <a:pPr marL="12700">
              <a:lnSpc>
                <a:spcPct val="100000"/>
              </a:lnSpc>
              <a:spcBef>
                <a:spcPts val="985"/>
              </a:spcBef>
            </a:pPr>
            <a:r>
              <a:rPr sz="2400" b="1" i="1" dirty="0" err="1">
                <a:solidFill>
                  <a:srgbClr val="632523"/>
                </a:solidFill>
                <a:latin typeface="Calibri"/>
                <a:cs typeface="Calibri"/>
              </a:rPr>
              <a:t>Вид</a:t>
            </a:r>
            <a:r>
              <a:rPr sz="2400" b="1" i="1" dirty="0">
                <a:solidFill>
                  <a:srgbClr val="632523"/>
                </a:solidFill>
                <a:latin typeface="Calibri"/>
                <a:cs typeface="Calibri"/>
              </a:rPr>
              <a:t> </a:t>
            </a:r>
            <a:r>
              <a:rPr sz="2400" b="1" i="1" dirty="0" err="1">
                <a:solidFill>
                  <a:srgbClr val="632523"/>
                </a:solidFill>
                <a:latin typeface="Calibri"/>
                <a:cs typeface="Calibri"/>
              </a:rPr>
              <a:t>поддержки</a:t>
            </a:r>
            <a:r>
              <a:rPr lang="ru-RU" sz="2400" b="1" i="1" dirty="0">
                <a:solidFill>
                  <a:srgbClr val="632523"/>
                </a:solidFill>
                <a:latin typeface="Calibri"/>
                <a:cs typeface="Calibri"/>
              </a:rPr>
              <a:t>:</a:t>
            </a:r>
            <a:r>
              <a:rPr sz="2400" b="1" i="1" dirty="0">
                <a:solidFill>
                  <a:srgbClr val="632523"/>
                </a:solidFill>
                <a:latin typeface="Calibri"/>
                <a:cs typeface="Calibri"/>
              </a:rPr>
              <a:t> </a:t>
            </a:r>
            <a:r>
              <a:rPr lang="ru-RU" sz="2400" b="1" i="1" dirty="0">
                <a:solidFill>
                  <a:srgbClr val="632523"/>
                </a:solidFill>
                <a:latin typeface="Calibri"/>
                <a:cs typeface="Calibri"/>
              </a:rPr>
              <a:t/>
            </a:r>
            <a:br>
              <a:rPr lang="ru-RU" sz="2400" b="1" i="1" dirty="0">
                <a:solidFill>
                  <a:srgbClr val="632523"/>
                </a:solidFill>
                <a:latin typeface="Calibri"/>
                <a:cs typeface="Calibri"/>
              </a:rPr>
            </a:br>
            <a:r>
              <a:rPr lang="ru-RU" sz="2400" i="1" dirty="0">
                <a:solidFill>
                  <a:srgbClr val="632523"/>
                </a:solidFill>
                <a:cs typeface="Calibri"/>
              </a:rPr>
              <a:t>взаимодействие с индивидуальными предпринимателями или юридическими лицами, намеревающимися приобрести статус резидента Арктической зоны Российской Федерации в рамках подготовки (написание бизнес-плана инвестиционного проекта) и подачи заявки на заключение соглашения об осуществлении инвестиционной деятельности в Арктической зоне Российской Федерации.</a:t>
            </a:r>
          </a:p>
          <a:p>
            <a:pPr marL="12700" marR="608965">
              <a:lnSpc>
                <a:spcPts val="2660"/>
              </a:lnSpc>
              <a:spcBef>
                <a:spcPts val="1255"/>
              </a:spcBef>
            </a:pPr>
            <a:r>
              <a:rPr sz="2400" b="1" i="1" dirty="0" err="1">
                <a:solidFill>
                  <a:srgbClr val="632523"/>
                </a:solidFill>
                <a:latin typeface="Calibri"/>
                <a:cs typeface="Calibri"/>
              </a:rPr>
              <a:t>Контакты</a:t>
            </a:r>
            <a:r>
              <a:rPr sz="2400" b="1" i="1" dirty="0">
                <a:solidFill>
                  <a:srgbClr val="632523"/>
                </a:solidFill>
                <a:latin typeface="Calibri"/>
                <a:cs typeface="Calibri"/>
              </a:rPr>
              <a:t> </a:t>
            </a:r>
            <a:r>
              <a:rPr sz="2400" b="1" i="1" dirty="0" err="1">
                <a:solidFill>
                  <a:srgbClr val="632523"/>
                </a:solidFill>
                <a:latin typeface="Calibri"/>
                <a:cs typeface="Calibri"/>
              </a:rPr>
              <a:t>ответственного</a:t>
            </a:r>
            <a:r>
              <a:rPr sz="2400" b="1" i="1" dirty="0">
                <a:solidFill>
                  <a:srgbClr val="632523"/>
                </a:solidFill>
                <a:latin typeface="Calibri"/>
                <a:cs typeface="Calibri"/>
              </a:rPr>
              <a:t> </a:t>
            </a:r>
            <a:r>
              <a:rPr sz="2400" b="1" i="1" dirty="0" err="1">
                <a:solidFill>
                  <a:srgbClr val="632523"/>
                </a:solidFill>
                <a:latin typeface="Calibri"/>
                <a:cs typeface="Calibri"/>
              </a:rPr>
              <a:t>лица</a:t>
            </a:r>
            <a:r>
              <a:rPr lang="ru-RU" sz="2400" b="1" i="1" dirty="0">
                <a:solidFill>
                  <a:srgbClr val="632523"/>
                </a:solidFill>
                <a:latin typeface="Calibri"/>
                <a:cs typeface="Calibri"/>
              </a:rPr>
              <a:t> - </a:t>
            </a:r>
            <a:r>
              <a:rPr lang="ru-RU" sz="2400" i="1" dirty="0">
                <a:solidFill>
                  <a:srgbClr val="632523"/>
                </a:solidFill>
                <a:latin typeface="Calibri"/>
                <a:cs typeface="Calibri"/>
              </a:rPr>
              <a:t>Носков Сергей Александрович</a:t>
            </a:r>
            <a:r>
              <a:rPr sz="2400" i="1" dirty="0">
                <a:solidFill>
                  <a:srgbClr val="632523"/>
                </a:solidFill>
                <a:latin typeface="Calibri"/>
                <a:cs typeface="Calibri"/>
              </a:rPr>
              <a:t>, </a:t>
            </a:r>
            <a:r>
              <a:rPr lang="ru-RU" sz="2400" i="1" dirty="0">
                <a:solidFill>
                  <a:srgbClr val="632523"/>
                </a:solidFill>
                <a:cs typeface="Calibri"/>
              </a:rPr>
              <a:t>руководитель отдела сопровождения инвестиционных проектов </a:t>
            </a:r>
            <a:r>
              <a:rPr lang="en-US" sz="2400" i="1" dirty="0">
                <a:solidFill>
                  <a:srgbClr val="632523"/>
                </a:solidFill>
                <a:cs typeface="Calibri"/>
                <a:hlinkClick r:id="rId2"/>
              </a:rPr>
              <a:t>s.a.noskov@minek.rkomi.ru</a:t>
            </a:r>
            <a:r>
              <a:rPr lang="ru-RU" sz="2400" i="1" dirty="0">
                <a:solidFill>
                  <a:srgbClr val="632523"/>
                </a:solidFill>
                <a:cs typeface="Calibri"/>
              </a:rPr>
              <a:t> </a:t>
            </a:r>
            <a:r>
              <a:rPr sz="2400" i="1" dirty="0">
                <a:solidFill>
                  <a:srgbClr val="632523"/>
                </a:solidFill>
                <a:latin typeface="Calibri"/>
                <a:cs typeface="Calibri"/>
              </a:rPr>
              <a:t>, </a:t>
            </a:r>
            <a:r>
              <a:rPr lang="ru-RU" sz="2400" i="1" dirty="0">
                <a:solidFill>
                  <a:srgbClr val="632523"/>
                </a:solidFill>
                <a:latin typeface="Calibri"/>
                <a:cs typeface="Calibri"/>
              </a:rPr>
              <a:t>8 </a:t>
            </a:r>
            <a:r>
              <a:rPr sz="2400" i="1" dirty="0">
                <a:solidFill>
                  <a:srgbClr val="632523"/>
                </a:solidFill>
                <a:latin typeface="Calibri"/>
                <a:cs typeface="Calibri"/>
              </a:rPr>
              <a:t>(8212) 44</a:t>
            </a:r>
            <a:r>
              <a:rPr lang="ru-RU" sz="2400" i="1" dirty="0">
                <a:solidFill>
                  <a:srgbClr val="632523"/>
                </a:solidFill>
                <a:latin typeface="Calibri"/>
                <a:cs typeface="Calibri"/>
              </a:rPr>
              <a:t>-</a:t>
            </a:r>
            <a:r>
              <a:rPr sz="2400" i="1" dirty="0">
                <a:solidFill>
                  <a:srgbClr val="632523"/>
                </a:solidFill>
                <a:latin typeface="Calibri"/>
                <a:cs typeface="Calibri"/>
              </a:rPr>
              <a:t>60</a:t>
            </a:r>
            <a:r>
              <a:rPr lang="ru-RU" sz="2400" i="1" dirty="0">
                <a:solidFill>
                  <a:srgbClr val="632523"/>
                </a:solidFill>
                <a:latin typeface="Calibri"/>
                <a:cs typeface="Calibri"/>
              </a:rPr>
              <a:t>-</a:t>
            </a:r>
            <a:r>
              <a:rPr sz="2400" i="1" dirty="0">
                <a:solidFill>
                  <a:srgbClr val="632523"/>
                </a:solidFill>
                <a:latin typeface="Calibri"/>
                <a:cs typeface="Calibri"/>
              </a:rPr>
              <a:t>25 (</a:t>
            </a:r>
            <a:r>
              <a:rPr sz="2400" i="1" dirty="0" err="1">
                <a:solidFill>
                  <a:srgbClr val="632523"/>
                </a:solidFill>
                <a:latin typeface="Calibri"/>
                <a:cs typeface="Calibri"/>
              </a:rPr>
              <a:t>доб</a:t>
            </a:r>
            <a:r>
              <a:rPr sz="2400" i="1" dirty="0">
                <a:solidFill>
                  <a:srgbClr val="632523"/>
                </a:solidFill>
                <a:latin typeface="Calibri"/>
                <a:cs typeface="Calibri"/>
              </a:rPr>
              <a:t>.</a:t>
            </a:r>
            <a:r>
              <a:rPr lang="ru-RU" sz="2400" i="1" dirty="0">
                <a:solidFill>
                  <a:srgbClr val="632523"/>
                </a:solidFill>
                <a:latin typeface="Calibri"/>
                <a:cs typeface="Calibri"/>
              </a:rPr>
              <a:t>301</a:t>
            </a:r>
            <a:r>
              <a:rPr sz="2400" i="1" dirty="0">
                <a:solidFill>
                  <a:srgbClr val="632523"/>
                </a:solidFill>
                <a:latin typeface="Calibri"/>
                <a:cs typeface="Calibri"/>
              </a:rPr>
              <a:t>)</a:t>
            </a:r>
            <a:endParaRPr sz="2400" i="1" dirty="0">
              <a:latin typeface="Calibri"/>
              <a:cs typeface="Calibri"/>
            </a:endParaRPr>
          </a:p>
          <a:p>
            <a:pPr marL="12700">
              <a:lnSpc>
                <a:spcPct val="100000"/>
              </a:lnSpc>
              <a:spcBef>
                <a:spcPts val="935"/>
              </a:spcBef>
            </a:pPr>
            <a:r>
              <a:rPr sz="2400" b="1" i="1" dirty="0">
                <a:solidFill>
                  <a:srgbClr val="632523"/>
                </a:solidFill>
                <a:latin typeface="Calibri"/>
                <a:cs typeface="Calibri"/>
              </a:rPr>
              <a:t>Информация о </a:t>
            </a:r>
            <a:r>
              <a:rPr sz="2400" b="1" i="1" dirty="0" err="1">
                <a:solidFill>
                  <a:srgbClr val="632523"/>
                </a:solidFill>
                <a:latin typeface="Calibri"/>
                <a:cs typeface="Calibri"/>
              </a:rPr>
              <a:t>поддержке</a:t>
            </a:r>
            <a:r>
              <a:rPr sz="2400" b="1" i="1" dirty="0">
                <a:solidFill>
                  <a:srgbClr val="632523"/>
                </a:solidFill>
                <a:latin typeface="Calibri"/>
                <a:cs typeface="Calibri"/>
              </a:rPr>
              <a:t> </a:t>
            </a:r>
            <a:r>
              <a:rPr lang="ru-RU" sz="2400" i="1" dirty="0">
                <a:solidFill>
                  <a:srgbClr val="632523"/>
                </a:solidFill>
                <a:latin typeface="Calibri"/>
                <a:cs typeface="Calibri"/>
              </a:rPr>
              <a:t>–</a:t>
            </a:r>
            <a:r>
              <a:rPr sz="2400" i="1" dirty="0">
                <a:solidFill>
                  <a:srgbClr val="632523"/>
                </a:solidFill>
                <a:latin typeface="Calibri"/>
                <a:cs typeface="Calibri"/>
              </a:rPr>
              <a:t> </a:t>
            </a:r>
            <a:r>
              <a:rPr lang="ru-RU" sz="2400" i="1" dirty="0">
                <a:solidFill>
                  <a:srgbClr val="632523"/>
                </a:solidFill>
                <a:latin typeface="Calibri"/>
                <a:cs typeface="Calibri"/>
                <a:hlinkClick r:id="rId3"/>
              </a:rPr>
              <a:t>Инвестиционный портал Арктической зоны России</a:t>
            </a:r>
            <a:endParaRPr sz="2400" i="1" dirty="0">
              <a:latin typeface="Calibri"/>
              <a:cs typeface="Calibri"/>
            </a:endParaRPr>
          </a:p>
        </p:txBody>
      </p:sp>
    </p:spTree>
    <p:extLst>
      <p:ext uri="{BB962C8B-B14F-4D97-AF65-F5344CB8AC3E}">
        <p14:creationId xmlns:p14="http://schemas.microsoft.com/office/powerpoint/2010/main" xmlns="" val="20711361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3" name="Номер слайда 2"/>
          <p:cNvSpPr>
            <a:spLocks noGrp="1"/>
          </p:cNvSpPr>
          <p:nvPr>
            <p:ph type="sldNum" sz="quarter" idx="7"/>
          </p:nvPr>
        </p:nvSpPr>
        <p:spPr/>
        <p:txBody>
          <a:bodyPr/>
          <a:lstStyle/>
          <a:p>
            <a:fld id="{B6F15528-21DE-4FAA-801E-634DDDAF4B2B}" type="slidenum">
              <a:rPr lang="ru-RU" smtClean="0"/>
              <a:pPr/>
              <a:t>39</a:t>
            </a:fld>
            <a:endParaRPr lang="ru-RU"/>
          </a:p>
        </p:txBody>
      </p:sp>
      <p:sp>
        <p:nvSpPr>
          <p:cNvPr id="10" name="object 3"/>
          <p:cNvSpPr txBox="1">
            <a:spLocks noGrp="1"/>
          </p:cNvSpPr>
          <p:nvPr/>
        </p:nvSpPr>
        <p:spPr>
          <a:xfrm>
            <a:off x="1998027" y="828675"/>
            <a:ext cx="16497299" cy="1859483"/>
          </a:xfrm>
          <a:prstGeom prst="rect">
            <a:avLst/>
          </a:prstGeom>
        </p:spPr>
        <p:txBody>
          <a:bodyPr vert="horz" wrap="square" lIns="0" tIns="12700" rIns="0" bIns="0" rtlCol="0">
            <a:spAutoFit/>
          </a:bodyPr>
          <a:lstStyle>
            <a:lvl1pPr>
              <a:defRPr sz="4000" b="1" i="0">
                <a:solidFill>
                  <a:srgbClr val="EF5237"/>
                </a:solidFill>
                <a:latin typeface="Calibri"/>
                <a:ea typeface="+mj-ea"/>
                <a:cs typeface="Calibri"/>
              </a:defRPr>
            </a:lvl1pPr>
          </a:lstStyle>
          <a:p>
            <a:pPr marL="12700" marR="5080">
              <a:spcBef>
                <a:spcPts val="100"/>
              </a:spcBef>
            </a:pPr>
            <a:r>
              <a:rPr spc="-204" dirty="0"/>
              <a:t>Ц</a:t>
            </a:r>
            <a:r>
              <a:rPr spc="-175" dirty="0"/>
              <a:t>е</a:t>
            </a:r>
            <a:r>
              <a:rPr spc="-180" dirty="0"/>
              <a:t>нт</a:t>
            </a:r>
            <a:r>
              <a:rPr dirty="0"/>
              <a:t>р</a:t>
            </a:r>
            <a:r>
              <a:rPr spc="-350" dirty="0"/>
              <a:t> </a:t>
            </a:r>
            <a:r>
              <a:rPr spc="-180" dirty="0"/>
              <a:t>«</a:t>
            </a:r>
            <a:r>
              <a:rPr spc="-175" dirty="0"/>
              <a:t>М</a:t>
            </a:r>
            <a:r>
              <a:rPr spc="-180" dirty="0"/>
              <a:t>о</a:t>
            </a:r>
            <a:r>
              <a:rPr dirty="0"/>
              <a:t>й</a:t>
            </a:r>
            <a:r>
              <a:rPr spc="-355" dirty="0"/>
              <a:t> </a:t>
            </a:r>
            <a:r>
              <a:rPr spc="-175" dirty="0"/>
              <a:t>б</a:t>
            </a:r>
            <a:r>
              <a:rPr spc="-180" dirty="0"/>
              <a:t>изнес</a:t>
            </a:r>
            <a:r>
              <a:rPr dirty="0"/>
              <a:t>» </a:t>
            </a:r>
            <a:r>
              <a:rPr lang="ru-RU" dirty="0"/>
              <a:t/>
            </a:r>
            <a:br>
              <a:rPr lang="ru-RU" dirty="0"/>
            </a:br>
            <a:r>
              <a:rPr lang="ru-RU" spc="-15" dirty="0">
                <a:solidFill>
                  <a:srgbClr val="632523"/>
                </a:solidFill>
              </a:rPr>
              <a:t>ФИНАНСОВЫЙ, УПРАВЛЕНЧЕСКИЙ, ТЕХНИЧЕСКИЙ АУДИТ И ЭКСПЕРТНОЕ СОПРОВОЖДЕНИЕ ПРОИЗВОДСТВЕННЫХ ПРЕДПРИЯТИЙ</a:t>
            </a:r>
          </a:p>
        </p:txBody>
      </p:sp>
      <p:sp>
        <p:nvSpPr>
          <p:cNvPr id="11" name="object 2"/>
          <p:cNvSpPr txBox="1"/>
          <p:nvPr/>
        </p:nvSpPr>
        <p:spPr>
          <a:xfrm>
            <a:off x="2023428" y="3080532"/>
            <a:ext cx="16510000" cy="5686172"/>
          </a:xfrm>
          <a:prstGeom prst="rect">
            <a:avLst/>
          </a:prstGeom>
        </p:spPr>
        <p:txBody>
          <a:bodyPr vert="horz" wrap="square" lIns="0" tIns="137160" rIns="0" bIns="0"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ct val="100000"/>
              </a:lnSpc>
              <a:spcBef>
                <a:spcPts val="1080"/>
              </a:spcBef>
            </a:pPr>
            <a:r>
              <a:rPr sz="2400" b="1" dirty="0">
                <a:solidFill>
                  <a:srgbClr val="4C1913"/>
                </a:solidFill>
                <a:cs typeface="Calibri"/>
              </a:rPr>
              <a:t>Получатели поддержки: </a:t>
            </a:r>
            <a:r>
              <a:rPr lang="ru-RU" sz="2400" b="1" dirty="0">
                <a:solidFill>
                  <a:srgbClr val="4C1913"/>
                </a:solidFill>
                <a:cs typeface="Calibri"/>
              </a:rPr>
              <a:t> </a:t>
            </a:r>
            <a:r>
              <a:rPr sz="2400" dirty="0" err="1">
                <a:solidFill>
                  <a:srgbClr val="632523"/>
                </a:solidFill>
                <a:cs typeface="Calibri"/>
              </a:rPr>
              <a:t>субъекты</a:t>
            </a:r>
            <a:r>
              <a:rPr sz="2400" dirty="0">
                <a:solidFill>
                  <a:srgbClr val="632523"/>
                </a:solidFill>
                <a:cs typeface="Calibri"/>
              </a:rPr>
              <a:t> МСП</a:t>
            </a:r>
            <a:r>
              <a:rPr lang="ru-RU" sz="2400" dirty="0">
                <a:solidFill>
                  <a:srgbClr val="632523"/>
                </a:solidFill>
                <a:cs typeface="Calibri"/>
              </a:rPr>
              <a:t> </a:t>
            </a:r>
          </a:p>
          <a:p>
            <a:pPr marL="12700">
              <a:lnSpc>
                <a:spcPct val="100000"/>
              </a:lnSpc>
              <a:spcBef>
                <a:spcPts val="1080"/>
              </a:spcBef>
            </a:pPr>
            <a:r>
              <a:rPr sz="2400" b="1" dirty="0" err="1">
                <a:solidFill>
                  <a:srgbClr val="632523"/>
                </a:solidFill>
                <a:cs typeface="Calibri"/>
              </a:rPr>
              <a:t>Условия</a:t>
            </a:r>
            <a:r>
              <a:rPr sz="2400" b="1" dirty="0">
                <a:solidFill>
                  <a:srgbClr val="632523"/>
                </a:solidFill>
                <a:cs typeface="Calibri"/>
              </a:rPr>
              <a:t> получения поддержки субъектами МСП:</a:t>
            </a:r>
            <a:endParaRPr lang="ru-RU" sz="2400" b="1" dirty="0">
              <a:solidFill>
                <a:srgbClr val="632523"/>
              </a:solidFill>
              <a:cs typeface="Calibri"/>
            </a:endParaRPr>
          </a:p>
          <a:p>
            <a:pPr marL="12700"/>
            <a:r>
              <a:rPr lang="ru-RU" sz="2400" dirty="0">
                <a:solidFill>
                  <a:srgbClr val="663300"/>
                </a:solidFill>
                <a:cs typeface="Calibri"/>
              </a:rPr>
              <a:t>Субъект малого и среднего предпринимательства является производственным предприятием</a:t>
            </a:r>
          </a:p>
          <a:p>
            <a:pPr marL="12700"/>
            <a:endParaRPr lang="ru-RU" sz="2400" b="1" dirty="0">
              <a:solidFill>
                <a:srgbClr val="632523"/>
              </a:solidFill>
              <a:cs typeface="Calibri"/>
            </a:endParaRPr>
          </a:p>
          <a:p>
            <a:pPr marL="12700"/>
            <a:r>
              <a:rPr sz="2400" b="1" dirty="0" err="1">
                <a:solidFill>
                  <a:srgbClr val="632523"/>
                </a:solidFill>
                <a:cs typeface="Calibri"/>
              </a:rPr>
              <a:t>Вид</a:t>
            </a:r>
            <a:r>
              <a:rPr sz="2400" b="1" dirty="0">
                <a:solidFill>
                  <a:srgbClr val="632523"/>
                </a:solidFill>
                <a:cs typeface="Calibri"/>
              </a:rPr>
              <a:t> </a:t>
            </a:r>
            <a:r>
              <a:rPr sz="2400" b="1" dirty="0" err="1">
                <a:solidFill>
                  <a:srgbClr val="632523"/>
                </a:solidFill>
                <a:cs typeface="Calibri"/>
              </a:rPr>
              <a:t>поддержки</a:t>
            </a:r>
            <a:r>
              <a:rPr lang="ru-RU" sz="2400" b="1" dirty="0">
                <a:solidFill>
                  <a:srgbClr val="632523"/>
                </a:solidFill>
                <a:cs typeface="Calibri"/>
              </a:rPr>
              <a:t>:</a:t>
            </a:r>
            <a:r>
              <a:rPr lang="ru-RU" sz="2400" dirty="0">
                <a:solidFill>
                  <a:srgbClr val="632523"/>
                </a:solidFill>
                <a:cs typeface="Calibri"/>
              </a:rPr>
              <a:t> </a:t>
            </a:r>
          </a:p>
          <a:p>
            <a:pPr marL="355600" indent="-342900">
              <a:buFont typeface="Arial" panose="020B0604020202020204" pitchFamily="34" charset="0"/>
              <a:buChar char="•"/>
            </a:pPr>
            <a:r>
              <a:rPr lang="ru-RU" sz="2400" dirty="0">
                <a:solidFill>
                  <a:srgbClr val="663300"/>
                </a:solidFill>
                <a:cs typeface="Calibri"/>
              </a:rPr>
              <a:t>Проведение финансового или управленческого аудита на предприятиях МСП</a:t>
            </a:r>
          </a:p>
          <a:p>
            <a:pPr marL="355600" indent="-342900">
              <a:buFont typeface="Arial" panose="020B0604020202020204" pitchFamily="34" charset="0"/>
              <a:buChar char="•"/>
            </a:pPr>
            <a:r>
              <a:rPr lang="ru-RU" sz="2400" dirty="0">
                <a:solidFill>
                  <a:srgbClr val="663300"/>
                </a:solidFill>
                <a:cs typeface="Calibri"/>
              </a:rPr>
              <a:t>Проведение технических аудитов (технологического / энергетического / экологического / других видов аудита производства) на предприятиях МСП</a:t>
            </a:r>
          </a:p>
          <a:p>
            <a:pPr marL="355600" indent="-342900">
              <a:buFont typeface="Arial" panose="020B0604020202020204" pitchFamily="34" charset="0"/>
              <a:buChar char="•"/>
            </a:pPr>
            <a:r>
              <a:rPr lang="ru-RU" sz="2400" dirty="0">
                <a:solidFill>
                  <a:srgbClr val="663300"/>
                </a:solidFill>
                <a:cs typeface="Calibri"/>
              </a:rPr>
              <a:t>Экспертное сопровождение рекомендации по результатам проведенных технических аудитов, реализации программ развития и модернизации, инвестиционных проектов, программ коммерциализации, </a:t>
            </a:r>
            <a:r>
              <a:rPr lang="ru-RU" sz="2400" dirty="0" err="1">
                <a:solidFill>
                  <a:srgbClr val="663300"/>
                </a:solidFill>
                <a:cs typeface="Calibri"/>
              </a:rPr>
              <a:t>импортозамещения</a:t>
            </a:r>
            <a:r>
              <a:rPr lang="ru-RU" sz="2400" dirty="0">
                <a:solidFill>
                  <a:srgbClr val="663300"/>
                </a:solidFill>
                <a:cs typeface="Calibri"/>
              </a:rPr>
              <a:t>, реализации антикризисных мероприятий, мероприятий по повышению производительности труда и </a:t>
            </a:r>
            <a:r>
              <a:rPr lang="ru-RU" sz="2400" dirty="0" err="1">
                <a:solidFill>
                  <a:srgbClr val="663300"/>
                </a:solidFill>
                <a:cs typeface="Calibri"/>
              </a:rPr>
              <a:t>цифровизации</a:t>
            </a:r>
            <a:r>
              <a:rPr lang="ru-RU" sz="2400" dirty="0">
                <a:solidFill>
                  <a:srgbClr val="663300"/>
                </a:solidFill>
                <a:cs typeface="Calibri"/>
              </a:rPr>
              <a:t> производства</a:t>
            </a:r>
          </a:p>
          <a:p>
            <a:pPr marL="12700" marR="608965">
              <a:lnSpc>
                <a:spcPts val="2660"/>
              </a:lnSpc>
              <a:spcBef>
                <a:spcPts val="1255"/>
              </a:spcBef>
            </a:pPr>
            <a:r>
              <a:rPr sz="2400" b="1" dirty="0" err="1">
                <a:solidFill>
                  <a:srgbClr val="632523"/>
                </a:solidFill>
                <a:cs typeface="Calibri"/>
              </a:rPr>
              <a:t>Контакты</a:t>
            </a:r>
            <a:r>
              <a:rPr sz="2400" b="1" dirty="0">
                <a:solidFill>
                  <a:srgbClr val="632523"/>
                </a:solidFill>
                <a:cs typeface="Calibri"/>
              </a:rPr>
              <a:t> </a:t>
            </a:r>
            <a:r>
              <a:rPr sz="2400" b="1" dirty="0" err="1">
                <a:solidFill>
                  <a:srgbClr val="632523"/>
                </a:solidFill>
                <a:cs typeface="Calibri"/>
              </a:rPr>
              <a:t>ответственного</a:t>
            </a:r>
            <a:r>
              <a:rPr sz="2400" b="1" dirty="0">
                <a:solidFill>
                  <a:srgbClr val="632523"/>
                </a:solidFill>
                <a:cs typeface="Calibri"/>
              </a:rPr>
              <a:t> </a:t>
            </a:r>
            <a:r>
              <a:rPr sz="2400" b="1" dirty="0" err="1">
                <a:solidFill>
                  <a:srgbClr val="632523"/>
                </a:solidFill>
                <a:cs typeface="Calibri"/>
              </a:rPr>
              <a:t>лица</a:t>
            </a:r>
            <a:r>
              <a:rPr lang="ru-RU" sz="2400" b="1" dirty="0">
                <a:solidFill>
                  <a:srgbClr val="632523"/>
                </a:solidFill>
                <a:cs typeface="Calibri"/>
              </a:rPr>
              <a:t> - </a:t>
            </a:r>
            <a:r>
              <a:rPr lang="ru-RU" sz="2400" dirty="0">
                <a:solidFill>
                  <a:srgbClr val="632523"/>
                </a:solidFill>
                <a:cs typeface="Calibri"/>
              </a:rPr>
              <a:t>Паранин Николай Владимирович, руководитель Центра инжиниринга, </a:t>
            </a:r>
            <a:r>
              <a:rPr lang="en-US" sz="2400" dirty="0">
                <a:hlinkClick r:id="rId2"/>
              </a:rPr>
              <a:t>n.v.paranin@minek.rkomi.ru</a:t>
            </a:r>
            <a:r>
              <a:rPr lang="ru-RU" sz="2400" dirty="0"/>
              <a:t>, </a:t>
            </a:r>
            <a:r>
              <a:rPr lang="ru-RU" sz="2400" dirty="0">
                <a:solidFill>
                  <a:srgbClr val="632523"/>
                </a:solidFill>
                <a:cs typeface="Calibri"/>
              </a:rPr>
              <a:t>8 (8212) 44-60-25 (доб.300)</a:t>
            </a:r>
          </a:p>
          <a:p>
            <a:pPr>
              <a:spcBef>
                <a:spcPts val="1200"/>
              </a:spcBef>
            </a:pPr>
            <a:r>
              <a:rPr sz="2400" b="1" dirty="0" err="1">
                <a:solidFill>
                  <a:srgbClr val="632523"/>
                </a:solidFill>
                <a:cs typeface="Calibri"/>
              </a:rPr>
              <a:t>Информация</a:t>
            </a:r>
            <a:r>
              <a:rPr sz="2400" b="1" dirty="0">
                <a:solidFill>
                  <a:srgbClr val="632523"/>
                </a:solidFill>
                <a:cs typeface="Calibri"/>
              </a:rPr>
              <a:t> о </a:t>
            </a:r>
            <a:r>
              <a:rPr sz="2400" b="1" dirty="0" err="1">
                <a:solidFill>
                  <a:srgbClr val="632523"/>
                </a:solidFill>
                <a:cs typeface="Calibri"/>
              </a:rPr>
              <a:t>поддержке</a:t>
            </a:r>
            <a:r>
              <a:rPr sz="2400" b="1" dirty="0">
                <a:solidFill>
                  <a:srgbClr val="632523"/>
                </a:solidFill>
                <a:cs typeface="Calibri"/>
              </a:rPr>
              <a:t> </a:t>
            </a:r>
            <a:r>
              <a:rPr lang="ru-RU" sz="2400" dirty="0">
                <a:solidFill>
                  <a:srgbClr val="632523"/>
                </a:solidFill>
                <a:cs typeface="Calibri"/>
              </a:rPr>
              <a:t>–</a:t>
            </a:r>
            <a:r>
              <a:rPr sz="2400" dirty="0">
                <a:solidFill>
                  <a:srgbClr val="632523"/>
                </a:solidFill>
                <a:cs typeface="Calibri"/>
              </a:rPr>
              <a:t> </a:t>
            </a:r>
            <a:r>
              <a:rPr lang="ru-RU" sz="2400" dirty="0">
                <a:solidFill>
                  <a:srgbClr val="632523"/>
                </a:solidFill>
                <a:cs typeface="Calibri"/>
              </a:rPr>
              <a:t>сайт </a:t>
            </a:r>
            <a:r>
              <a:rPr lang="ru-RU" sz="2400" dirty="0">
                <a:solidFill>
                  <a:schemeClr val="accent2">
                    <a:lumMod val="50000"/>
                  </a:schemeClr>
                </a:solidFill>
                <a:hlinkClick r:id="rId3"/>
              </a:rPr>
              <a:t>мойбизнес11.рф</a:t>
            </a:r>
            <a:endParaRPr lang="ru-RU" sz="2400" dirty="0">
              <a:solidFill>
                <a:schemeClr val="accent2">
                  <a:lumMod val="50000"/>
                </a:schemeClr>
              </a:solidFill>
            </a:endParaRPr>
          </a:p>
        </p:txBody>
      </p:sp>
    </p:spTree>
    <p:extLst>
      <p:ext uri="{BB962C8B-B14F-4D97-AF65-F5344CB8AC3E}">
        <p14:creationId xmlns:p14="http://schemas.microsoft.com/office/powerpoint/2010/main" xmlns="" val="4151587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6" y="7286242"/>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22"/>
          <p:cNvSpPr/>
          <p:nvPr/>
        </p:nvSpPr>
        <p:spPr>
          <a:xfrm>
            <a:off x="2023427" y="574806"/>
            <a:ext cx="1499870"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23"/>
          <p:cNvSpPr txBox="1">
            <a:spLocks/>
          </p:cNvSpPr>
          <p:nvPr/>
        </p:nvSpPr>
        <p:spPr>
          <a:xfrm>
            <a:off x="2023427" y="1133475"/>
            <a:ext cx="15731173" cy="627480"/>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3600" spc="-175" dirty="0">
                <a:solidFill>
                  <a:srgbClr val="EF5237"/>
                </a:solidFill>
                <a:latin typeface="Trebuchet MS" panose="020B0603020202020204" pitchFamily="34" charset="0"/>
              </a:rPr>
              <a:t>АО «</a:t>
            </a:r>
            <a:r>
              <a:rPr lang="ru-RU" sz="4000" spc="-175" dirty="0">
                <a:solidFill>
                  <a:srgbClr val="EF5237"/>
                </a:solidFill>
                <a:latin typeface="+mn-lt"/>
              </a:rPr>
              <a:t>Микрокредитная</a:t>
            </a:r>
            <a:r>
              <a:rPr lang="ru-RU" sz="3600" spc="-175" dirty="0">
                <a:solidFill>
                  <a:srgbClr val="EF5237"/>
                </a:solidFill>
                <a:latin typeface="Trebuchet MS" panose="020B0603020202020204" pitchFamily="34" charset="0"/>
              </a:rPr>
              <a:t> компания Республики Коми»</a:t>
            </a:r>
          </a:p>
        </p:txBody>
      </p:sp>
      <p:sp>
        <p:nvSpPr>
          <p:cNvPr id="19" name="object 24"/>
          <p:cNvSpPr txBox="1"/>
          <p:nvPr/>
        </p:nvSpPr>
        <p:spPr>
          <a:xfrm>
            <a:off x="2002325" y="1777516"/>
            <a:ext cx="16205981" cy="628376"/>
          </a:xfrm>
          <a:prstGeom prst="rect">
            <a:avLst/>
          </a:prstGeom>
        </p:spPr>
        <p:txBody>
          <a:bodyPr vert="horz" wrap="square" lIns="0" tIns="12699" rIns="0" bIns="0" rtlCol="0">
            <a:spAutoFit/>
          </a:bodyPr>
          <a:lstStyle/>
          <a:p>
            <a:pPr marL="12065" marR="7261" defTabSz="914371">
              <a:spcBef>
                <a:spcPts val="1501"/>
              </a:spcBef>
              <a:buClr>
                <a:srgbClr val="EF5237"/>
              </a:buClr>
              <a:tabLst>
                <a:tab pos="347969" algn="l"/>
                <a:tab pos="349239" algn="l"/>
              </a:tabLst>
            </a:pPr>
            <a:r>
              <a:rPr lang="ru-RU" sz="4000" b="1" spc="-175" dirty="0">
                <a:solidFill>
                  <a:srgbClr val="4C1913"/>
                </a:solidFill>
                <a:ea typeface="+mj-ea"/>
                <a:cs typeface="Trebuchet MS"/>
              </a:rPr>
              <a:t>МИКРОЗАЙМ</a:t>
            </a:r>
            <a:r>
              <a:rPr lang="ru-RU" sz="4000" b="1" dirty="0">
                <a:solidFill>
                  <a:schemeClr val="accent2">
                    <a:lumMod val="50000"/>
                  </a:schemeClr>
                </a:solidFill>
              </a:rPr>
              <a:t> </a:t>
            </a:r>
            <a:r>
              <a:rPr lang="ru-RU" sz="4000" b="1" spc="-175" dirty="0">
                <a:solidFill>
                  <a:srgbClr val="4C1913"/>
                </a:solidFill>
                <a:ea typeface="+mj-ea"/>
                <a:cs typeface="Trebuchet MS"/>
              </a:rPr>
              <a:t>ПО ПРОГРАММЕ «БИЗНЕС-ИНВЕСТ»</a:t>
            </a:r>
          </a:p>
        </p:txBody>
      </p:sp>
      <p:sp>
        <p:nvSpPr>
          <p:cNvPr id="21" name="object 24"/>
          <p:cNvSpPr txBox="1"/>
          <p:nvPr/>
        </p:nvSpPr>
        <p:spPr>
          <a:xfrm>
            <a:off x="2023427" y="2886075"/>
            <a:ext cx="16112174" cy="6999351"/>
          </a:xfrm>
          <a:prstGeom prst="rect">
            <a:avLst/>
          </a:prstGeom>
        </p:spPr>
        <p:txBody>
          <a:bodyPr vert="horz" wrap="square" lIns="0" tIns="12699" rIns="0" bIns="0" rtlCol="0">
            <a:spAutoFit/>
          </a:bodyPr>
          <a:lstStyle/>
          <a:p>
            <a:pPr>
              <a:spcBef>
                <a:spcPts val="1200"/>
              </a:spcBef>
            </a:pPr>
            <a:r>
              <a:rPr lang="ru-RU" sz="2400" b="1" dirty="0">
                <a:solidFill>
                  <a:schemeClr val="accent2">
                    <a:lumMod val="50000"/>
                  </a:schemeClr>
                </a:solidFill>
              </a:rPr>
              <a:t>Получатели поддержки  </a:t>
            </a:r>
            <a:r>
              <a:rPr lang="ru-RU" sz="2400" dirty="0">
                <a:solidFill>
                  <a:schemeClr val="accent2">
                    <a:lumMod val="50000"/>
                  </a:schemeClr>
                </a:solidFill>
              </a:rPr>
              <a:t>- </a:t>
            </a:r>
            <a:r>
              <a:rPr lang="ru-RU" sz="2400" i="1" dirty="0">
                <a:solidFill>
                  <a:schemeClr val="accent2">
                    <a:lumMod val="50000"/>
                  </a:schemeClr>
                </a:solidFill>
              </a:rPr>
              <a:t>субъекты МСП</a:t>
            </a:r>
          </a:p>
          <a:p>
            <a:pPr>
              <a:spcBef>
                <a:spcPts val="1200"/>
              </a:spcBef>
            </a:pPr>
            <a:r>
              <a:rPr lang="ru-RU" sz="2400" b="1" dirty="0">
                <a:solidFill>
                  <a:schemeClr val="accent2">
                    <a:lumMod val="50000"/>
                  </a:schemeClr>
                </a:solidFill>
              </a:rPr>
              <a:t>Условия получения поддержки </a:t>
            </a:r>
            <a:r>
              <a:rPr lang="ru-RU" sz="2400" dirty="0">
                <a:solidFill>
                  <a:schemeClr val="accent2">
                    <a:lumMod val="50000"/>
                  </a:schemeClr>
                </a:solidFill>
              </a:rPr>
              <a:t>– </a:t>
            </a:r>
            <a:r>
              <a:rPr lang="ru-RU" sz="2400" i="1" dirty="0">
                <a:solidFill>
                  <a:schemeClr val="accent2">
                    <a:lumMod val="50000"/>
                  </a:schemeClr>
                </a:solidFill>
              </a:rPr>
              <a:t>регистрация и осуществление деятельности на территории Республики Коми, с даты регистрации которых до даты обращения за получением </a:t>
            </a:r>
            <a:r>
              <a:rPr lang="ru-RU" sz="2400" i="1" dirty="0" err="1">
                <a:solidFill>
                  <a:schemeClr val="accent2">
                    <a:lumMod val="50000"/>
                  </a:schemeClr>
                </a:solidFill>
              </a:rPr>
              <a:t>микрозайма</a:t>
            </a:r>
            <a:r>
              <a:rPr lang="ru-RU" sz="2400" i="1" dirty="0">
                <a:solidFill>
                  <a:schemeClr val="accent2">
                    <a:lumMod val="50000"/>
                  </a:schemeClr>
                </a:solidFill>
              </a:rPr>
              <a:t> прошло не менее 12 месяцев; отсутствие просроченной задолженности по налогам, сборам и иным обязательным платежам, превышающей 50 000 рублей; отсутствие задолженности перед персоналом, срок невыплаты которой составляет более 3 месяцев; отсутствие просроченной задолженности по кредитным  договорам, договорам займа перед кредитными и </a:t>
            </a:r>
            <a:r>
              <a:rPr lang="ru-RU" sz="2400" i="1" dirty="0" err="1">
                <a:solidFill>
                  <a:schemeClr val="accent2">
                    <a:lumMod val="50000"/>
                  </a:schemeClr>
                </a:solidFill>
              </a:rPr>
              <a:t>некредитными</a:t>
            </a:r>
            <a:r>
              <a:rPr lang="ru-RU" sz="2400" i="1" dirty="0">
                <a:solidFill>
                  <a:schemeClr val="accent2">
                    <a:lumMod val="50000"/>
                  </a:schemeClr>
                </a:solidFill>
              </a:rPr>
              <a:t> финансовыми организациями; неприменение процедуры несостоятельности (банкротства)</a:t>
            </a:r>
          </a:p>
          <a:p>
            <a:pPr>
              <a:spcBef>
                <a:spcPts val="1200"/>
              </a:spcBef>
            </a:pPr>
            <a:r>
              <a:rPr lang="ru-RU" sz="2400" b="1" dirty="0">
                <a:solidFill>
                  <a:schemeClr val="accent2">
                    <a:lumMod val="50000"/>
                  </a:schemeClr>
                </a:solidFill>
              </a:rPr>
              <a:t>Целевое использование </a:t>
            </a:r>
            <a:r>
              <a:rPr lang="ru-RU" sz="2400" i="1" dirty="0">
                <a:solidFill>
                  <a:schemeClr val="accent2">
                    <a:lumMod val="50000"/>
                  </a:schemeClr>
                </a:solidFill>
              </a:rPr>
              <a:t>- приобретение основных средств, строительство, капитальный ремонт, реконструкция и/или модернизация нежилых помещений, зданий, сооружений и других объектов основных средств, используемых для предпринимательской деятельности, либо приобретение оборудования</a:t>
            </a:r>
          </a:p>
          <a:p>
            <a:pPr>
              <a:spcBef>
                <a:spcPts val="1200"/>
              </a:spcBef>
            </a:pPr>
            <a:r>
              <a:rPr lang="ru-RU" sz="2400" b="1" dirty="0">
                <a:solidFill>
                  <a:schemeClr val="accent2">
                    <a:lumMod val="50000"/>
                  </a:schemeClr>
                </a:solidFill>
              </a:rPr>
              <a:t>Размер поддержки </a:t>
            </a:r>
            <a:r>
              <a:rPr lang="ru-RU" sz="2400" dirty="0">
                <a:solidFill>
                  <a:schemeClr val="accent2">
                    <a:lumMod val="50000"/>
                  </a:schemeClr>
                </a:solidFill>
              </a:rPr>
              <a:t>– </a:t>
            </a:r>
            <a:r>
              <a:rPr lang="ru-RU" sz="2400" i="1" dirty="0">
                <a:solidFill>
                  <a:schemeClr val="accent2">
                    <a:lumMod val="50000"/>
                  </a:schemeClr>
                </a:solidFill>
              </a:rPr>
              <a:t>от 50 000 рублей до 5 000 000 рублей на срок до 36 месяцев</a:t>
            </a:r>
          </a:p>
          <a:p>
            <a:pPr>
              <a:spcBef>
                <a:spcPts val="1200"/>
              </a:spcBef>
            </a:pPr>
            <a:r>
              <a:rPr lang="ru-RU" sz="2400" b="1" dirty="0">
                <a:solidFill>
                  <a:schemeClr val="accent2">
                    <a:lumMod val="50000"/>
                  </a:schemeClr>
                </a:solidFill>
              </a:rPr>
              <a:t>Процентная ставка – </a:t>
            </a:r>
            <a:r>
              <a:rPr lang="ru-RU" sz="2400" i="1" dirty="0">
                <a:solidFill>
                  <a:schemeClr val="accent2">
                    <a:lumMod val="50000"/>
                  </a:schemeClr>
                </a:solidFill>
              </a:rPr>
              <a:t>6% годовых</a:t>
            </a:r>
          </a:p>
          <a:p>
            <a:pPr>
              <a:spcBef>
                <a:spcPts val="1200"/>
              </a:spcBef>
            </a:pPr>
            <a:r>
              <a:rPr lang="ru-RU" sz="2400" b="1" dirty="0">
                <a:solidFill>
                  <a:schemeClr val="accent2">
                    <a:lumMod val="50000"/>
                  </a:schemeClr>
                </a:solidFill>
              </a:rPr>
              <a:t>Срок рассмотрения заявки </a:t>
            </a:r>
            <a:r>
              <a:rPr lang="ru-RU" sz="2400" i="1" dirty="0">
                <a:solidFill>
                  <a:schemeClr val="accent2">
                    <a:lumMod val="50000"/>
                  </a:schemeClr>
                </a:solidFill>
              </a:rPr>
              <a:t>– </a:t>
            </a:r>
            <a:r>
              <a:rPr lang="ru-RU" sz="2400" i="1" dirty="0">
                <a:solidFill>
                  <a:srgbClr val="C0504D">
                    <a:lumMod val="50000"/>
                  </a:srgbClr>
                </a:solidFill>
              </a:rPr>
              <a:t>7 рабочих дней с даты ее регистрации</a:t>
            </a:r>
          </a:p>
          <a:p>
            <a:pPr>
              <a:spcBef>
                <a:spcPts val="1200"/>
              </a:spcBef>
            </a:pPr>
            <a:r>
              <a:rPr lang="ru-RU" sz="2400" b="1" dirty="0">
                <a:solidFill>
                  <a:schemeClr val="accent2">
                    <a:lumMod val="50000"/>
                  </a:schemeClr>
                </a:solidFill>
              </a:rPr>
              <a:t>Контакты ответственного лица </a:t>
            </a:r>
            <a:r>
              <a:rPr lang="ru-RU" sz="2400" dirty="0">
                <a:solidFill>
                  <a:schemeClr val="accent2">
                    <a:lumMod val="50000"/>
                  </a:schemeClr>
                </a:solidFill>
              </a:rPr>
              <a:t>– </a:t>
            </a:r>
            <a:r>
              <a:rPr lang="ru-RU" sz="2400" i="1" dirty="0" err="1">
                <a:solidFill>
                  <a:schemeClr val="accent2">
                    <a:lumMod val="50000"/>
                  </a:schemeClr>
                </a:solidFill>
              </a:rPr>
              <a:t>Клецун</a:t>
            </a:r>
            <a:r>
              <a:rPr lang="ru-RU" sz="2400" i="1" dirty="0">
                <a:solidFill>
                  <a:schemeClr val="accent2">
                    <a:lumMod val="50000"/>
                  </a:schemeClr>
                </a:solidFill>
              </a:rPr>
              <a:t> Евгения Валерьевна, начальник отдела по работе с клиентами, </a:t>
            </a:r>
            <a:r>
              <a:rPr lang="en-US" sz="2400" i="1" dirty="0">
                <a:solidFill>
                  <a:schemeClr val="accent2">
                    <a:lumMod val="50000"/>
                  </a:schemeClr>
                </a:solidFill>
                <a:hlinkClick r:id="rId2"/>
              </a:rPr>
              <a:t>e.v.kletsun@mbrk.rkomi.ru</a:t>
            </a:r>
            <a:r>
              <a:rPr lang="ru-RU" sz="2400" i="1" dirty="0">
                <a:solidFill>
                  <a:schemeClr val="accent2">
                    <a:lumMod val="50000"/>
                  </a:schemeClr>
                </a:solidFill>
              </a:rPr>
              <a:t>,  8 (8212) 401-200 (доб. 203)</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3"/>
              </a:rPr>
              <a:t>мойбизнес11.рф</a:t>
            </a:r>
            <a:endParaRPr lang="ru-RU" sz="2400" i="1" dirty="0">
              <a:solidFill>
                <a:schemeClr val="accent2">
                  <a:lumMod val="50000"/>
                </a:schemeClr>
              </a:solidFill>
            </a:endParaRPr>
          </a:p>
        </p:txBody>
      </p:sp>
      <p:sp>
        <p:nvSpPr>
          <p:cNvPr id="2" name="Номер слайда 1"/>
          <p:cNvSpPr>
            <a:spLocks noGrp="1"/>
          </p:cNvSpPr>
          <p:nvPr>
            <p:ph type="sldNum" sz="quarter" idx="7"/>
          </p:nvPr>
        </p:nvSpPr>
        <p:spPr/>
        <p:txBody>
          <a:bodyPr/>
          <a:lstStyle/>
          <a:p>
            <a:fld id="{B6F15528-21DE-4FAA-801E-634DDDAF4B2B}" type="slidenum">
              <a:rPr lang="ru-RU" smtClean="0"/>
              <a:pPr/>
              <a:t>4</a:t>
            </a:fld>
            <a:endParaRPr lang="ru-RU"/>
          </a:p>
        </p:txBody>
      </p:sp>
    </p:spTree>
    <p:extLst>
      <p:ext uri="{BB962C8B-B14F-4D97-AF65-F5344CB8AC3E}">
        <p14:creationId xmlns:p14="http://schemas.microsoft.com/office/powerpoint/2010/main" xmlns="" val="13133688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3" name="Номер слайда 2"/>
          <p:cNvSpPr>
            <a:spLocks noGrp="1"/>
          </p:cNvSpPr>
          <p:nvPr>
            <p:ph type="sldNum" sz="quarter" idx="7"/>
          </p:nvPr>
        </p:nvSpPr>
        <p:spPr/>
        <p:txBody>
          <a:bodyPr/>
          <a:lstStyle/>
          <a:p>
            <a:fld id="{B6F15528-21DE-4FAA-801E-634DDDAF4B2B}" type="slidenum">
              <a:rPr lang="ru-RU" smtClean="0"/>
              <a:pPr/>
              <a:t>40</a:t>
            </a:fld>
            <a:endParaRPr lang="ru-RU"/>
          </a:p>
        </p:txBody>
      </p:sp>
      <p:sp>
        <p:nvSpPr>
          <p:cNvPr id="10" name="object 3"/>
          <p:cNvSpPr txBox="1">
            <a:spLocks noGrp="1"/>
          </p:cNvSpPr>
          <p:nvPr/>
        </p:nvSpPr>
        <p:spPr>
          <a:xfrm>
            <a:off x="1998027" y="904875"/>
            <a:ext cx="16497299" cy="1243930"/>
          </a:xfrm>
          <a:prstGeom prst="rect">
            <a:avLst/>
          </a:prstGeom>
        </p:spPr>
        <p:txBody>
          <a:bodyPr vert="horz" wrap="square" lIns="0" tIns="12700" rIns="0" bIns="0" rtlCol="0">
            <a:spAutoFit/>
          </a:bodyPr>
          <a:lstStyle>
            <a:lvl1pPr>
              <a:defRPr sz="4000" b="1" i="0">
                <a:solidFill>
                  <a:srgbClr val="EF5237"/>
                </a:solidFill>
                <a:latin typeface="Calibri"/>
                <a:ea typeface="+mj-ea"/>
                <a:cs typeface="Calibri"/>
              </a:defRPr>
            </a:lvl1pPr>
          </a:lstStyle>
          <a:p>
            <a:pPr marL="12700" marR="5080">
              <a:spcBef>
                <a:spcPts val="100"/>
              </a:spcBef>
            </a:pPr>
            <a:r>
              <a:rPr spc="-204" dirty="0"/>
              <a:t>Ц</a:t>
            </a:r>
            <a:r>
              <a:rPr spc="-175" dirty="0"/>
              <a:t>е</a:t>
            </a:r>
            <a:r>
              <a:rPr spc="-180" dirty="0"/>
              <a:t>нт</a:t>
            </a:r>
            <a:r>
              <a:rPr dirty="0"/>
              <a:t>р</a:t>
            </a:r>
            <a:r>
              <a:rPr spc="-350" dirty="0"/>
              <a:t> </a:t>
            </a:r>
            <a:r>
              <a:rPr spc="-180" dirty="0"/>
              <a:t>«</a:t>
            </a:r>
            <a:r>
              <a:rPr spc="-175" dirty="0"/>
              <a:t>М</a:t>
            </a:r>
            <a:r>
              <a:rPr spc="-180" dirty="0"/>
              <a:t>о</a:t>
            </a:r>
            <a:r>
              <a:rPr dirty="0"/>
              <a:t>й</a:t>
            </a:r>
            <a:r>
              <a:rPr spc="-355" dirty="0"/>
              <a:t> </a:t>
            </a:r>
            <a:r>
              <a:rPr spc="-175" dirty="0"/>
              <a:t>б</a:t>
            </a:r>
            <a:r>
              <a:rPr spc="-180" dirty="0"/>
              <a:t>изнес</a:t>
            </a:r>
            <a:r>
              <a:rPr dirty="0"/>
              <a:t>» </a:t>
            </a:r>
            <a:r>
              <a:rPr lang="ru-RU" dirty="0"/>
              <a:t/>
            </a:r>
            <a:br>
              <a:rPr lang="ru-RU" dirty="0"/>
            </a:br>
            <a:r>
              <a:rPr lang="ru-RU" spc="-15" dirty="0">
                <a:solidFill>
                  <a:srgbClr val="632523"/>
                </a:solidFill>
              </a:rPr>
              <a:t>РАЗРАБОТКА ПРОГРАММ МОДЕРНИЗАЦИИ И ТЕХНИЧЕСКИХ РЕШЕНИЙ</a:t>
            </a:r>
          </a:p>
        </p:txBody>
      </p:sp>
      <p:sp>
        <p:nvSpPr>
          <p:cNvPr id="11" name="object 2"/>
          <p:cNvSpPr txBox="1"/>
          <p:nvPr/>
        </p:nvSpPr>
        <p:spPr>
          <a:xfrm>
            <a:off x="2042185" y="2733675"/>
            <a:ext cx="16510000" cy="5355312"/>
          </a:xfrm>
          <a:prstGeom prst="rect">
            <a:avLst/>
          </a:prstGeom>
        </p:spPr>
        <p:txBody>
          <a:bodyPr vert="horz" wrap="square" lIns="0" tIns="137160" rIns="0" bIns="0"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ct val="100000"/>
              </a:lnSpc>
              <a:spcBef>
                <a:spcPts val="1080"/>
              </a:spcBef>
            </a:pPr>
            <a:r>
              <a:rPr sz="2400" b="1" i="1" dirty="0">
                <a:solidFill>
                  <a:srgbClr val="4C1913"/>
                </a:solidFill>
                <a:cs typeface="Calibri"/>
              </a:rPr>
              <a:t>Получатели поддержки: </a:t>
            </a:r>
            <a:r>
              <a:rPr lang="ru-RU" sz="2400" b="1" i="1" dirty="0">
                <a:solidFill>
                  <a:srgbClr val="4C1913"/>
                </a:solidFill>
                <a:cs typeface="Calibri"/>
              </a:rPr>
              <a:t> </a:t>
            </a:r>
            <a:r>
              <a:rPr sz="2400" i="1" dirty="0" err="1">
                <a:solidFill>
                  <a:srgbClr val="632523"/>
                </a:solidFill>
                <a:cs typeface="Calibri"/>
              </a:rPr>
              <a:t>субъекты</a:t>
            </a:r>
            <a:r>
              <a:rPr sz="2400" i="1" dirty="0">
                <a:solidFill>
                  <a:srgbClr val="632523"/>
                </a:solidFill>
                <a:cs typeface="Calibri"/>
              </a:rPr>
              <a:t> МСП</a:t>
            </a:r>
            <a:r>
              <a:rPr lang="ru-RU" sz="2400" i="1" dirty="0">
                <a:solidFill>
                  <a:srgbClr val="632523"/>
                </a:solidFill>
                <a:cs typeface="Calibri"/>
              </a:rPr>
              <a:t> </a:t>
            </a:r>
          </a:p>
          <a:p>
            <a:pPr marL="12700">
              <a:lnSpc>
                <a:spcPct val="100000"/>
              </a:lnSpc>
              <a:spcBef>
                <a:spcPts val="1080"/>
              </a:spcBef>
            </a:pPr>
            <a:r>
              <a:rPr sz="2400" b="1" i="1" dirty="0" err="1">
                <a:solidFill>
                  <a:srgbClr val="632523"/>
                </a:solidFill>
                <a:cs typeface="Calibri"/>
              </a:rPr>
              <a:t>Условия</a:t>
            </a:r>
            <a:r>
              <a:rPr sz="2400" b="1" i="1" dirty="0">
                <a:solidFill>
                  <a:srgbClr val="632523"/>
                </a:solidFill>
                <a:cs typeface="Calibri"/>
              </a:rPr>
              <a:t> получения поддержки субъектами МСП:</a:t>
            </a:r>
            <a:endParaRPr lang="ru-RU" sz="2400" b="1" i="1" dirty="0">
              <a:solidFill>
                <a:srgbClr val="632523"/>
              </a:solidFill>
              <a:cs typeface="Calibri"/>
            </a:endParaRPr>
          </a:p>
          <a:p>
            <a:pPr marL="12700"/>
            <a:r>
              <a:rPr lang="ru-RU" sz="2400" i="1" dirty="0">
                <a:solidFill>
                  <a:srgbClr val="663300"/>
                </a:solidFill>
                <a:cs typeface="Calibri"/>
              </a:rPr>
              <a:t>Субъект малого и среднего предпринимательства является производственным предприятием</a:t>
            </a:r>
          </a:p>
          <a:p>
            <a:pPr marL="12700"/>
            <a:endParaRPr lang="ru-RU" sz="2400" b="1" i="1" dirty="0">
              <a:solidFill>
                <a:srgbClr val="632523"/>
              </a:solidFill>
              <a:cs typeface="Calibri"/>
            </a:endParaRPr>
          </a:p>
          <a:p>
            <a:pPr marL="12700"/>
            <a:r>
              <a:rPr sz="2400" b="1" i="1" dirty="0" err="1">
                <a:solidFill>
                  <a:srgbClr val="632523"/>
                </a:solidFill>
                <a:cs typeface="Calibri"/>
              </a:rPr>
              <a:t>Вид</a:t>
            </a:r>
            <a:r>
              <a:rPr sz="2400" b="1" i="1" dirty="0">
                <a:solidFill>
                  <a:srgbClr val="632523"/>
                </a:solidFill>
                <a:cs typeface="Calibri"/>
              </a:rPr>
              <a:t> </a:t>
            </a:r>
            <a:r>
              <a:rPr sz="2400" b="1" i="1" dirty="0" err="1">
                <a:solidFill>
                  <a:srgbClr val="632523"/>
                </a:solidFill>
                <a:cs typeface="Calibri"/>
              </a:rPr>
              <a:t>поддержки</a:t>
            </a:r>
            <a:r>
              <a:rPr sz="2400" b="1" i="1" dirty="0">
                <a:solidFill>
                  <a:srgbClr val="632523"/>
                </a:solidFill>
                <a:cs typeface="Calibri"/>
              </a:rPr>
              <a:t> </a:t>
            </a:r>
            <a:r>
              <a:rPr lang="ru-RU" sz="2400" b="1" i="1" dirty="0">
                <a:solidFill>
                  <a:srgbClr val="632523"/>
                </a:solidFill>
                <a:cs typeface="Calibri"/>
              </a:rPr>
              <a:t>:</a:t>
            </a:r>
            <a:r>
              <a:rPr sz="2400" b="1" i="1" dirty="0">
                <a:solidFill>
                  <a:srgbClr val="632523"/>
                </a:solidFill>
                <a:cs typeface="Calibri"/>
              </a:rPr>
              <a:t> </a:t>
            </a:r>
            <a:r>
              <a:rPr lang="ru-RU" sz="2400" i="1" dirty="0">
                <a:solidFill>
                  <a:srgbClr val="632523"/>
                </a:solidFill>
                <a:cs typeface="Calibri"/>
              </a:rPr>
              <a:t> </a:t>
            </a:r>
          </a:p>
          <a:p>
            <a:pPr marL="355600" indent="-342900">
              <a:buFont typeface="Arial" panose="020B0604020202020204" pitchFamily="34" charset="0"/>
              <a:buChar char="•"/>
            </a:pPr>
            <a:r>
              <a:rPr lang="ru-RU" sz="2400" i="1" dirty="0">
                <a:solidFill>
                  <a:srgbClr val="663300"/>
                </a:solidFill>
                <a:cs typeface="Calibri"/>
              </a:rPr>
              <a:t>Разработка программ модернизации / развития / технического перевооружения производства для предприятия, увеличение производства</a:t>
            </a:r>
          </a:p>
          <a:p>
            <a:pPr marL="355600" indent="-342900">
              <a:buFont typeface="Arial" panose="020B0604020202020204" pitchFamily="34" charset="0"/>
              <a:buChar char="•"/>
            </a:pPr>
            <a:r>
              <a:rPr lang="ru-RU" sz="2400" i="1" dirty="0">
                <a:solidFill>
                  <a:srgbClr val="663300"/>
                </a:solidFill>
                <a:cs typeface="Calibri"/>
              </a:rPr>
              <a:t>Разработка технических решений (проектов, планов) по внедрению </a:t>
            </a:r>
            <a:r>
              <a:rPr lang="ru-RU" sz="2400" i="1" dirty="0" err="1">
                <a:solidFill>
                  <a:srgbClr val="663300"/>
                </a:solidFill>
                <a:cs typeface="Calibri"/>
              </a:rPr>
              <a:t>цифровизации</a:t>
            </a:r>
            <a:r>
              <a:rPr lang="ru-RU" sz="2400" i="1" dirty="0">
                <a:solidFill>
                  <a:srgbClr val="663300"/>
                </a:solidFill>
                <a:cs typeface="Calibri"/>
              </a:rPr>
              <a:t> производственных процессов</a:t>
            </a:r>
          </a:p>
          <a:p>
            <a:pPr marL="355600" indent="-342900">
              <a:buFont typeface="Arial" panose="020B0604020202020204" pitchFamily="34" charset="0"/>
              <a:buChar char="•"/>
            </a:pPr>
            <a:r>
              <a:rPr lang="ru-RU" sz="2400" i="1" dirty="0">
                <a:solidFill>
                  <a:srgbClr val="663300"/>
                </a:solidFill>
                <a:cs typeface="Calibri"/>
              </a:rPr>
              <a:t>Разработка технических решений (проектов, планов) по внедрению </a:t>
            </a:r>
            <a:r>
              <a:rPr lang="ru-RU" sz="2400" i="1" dirty="0" err="1">
                <a:solidFill>
                  <a:srgbClr val="663300"/>
                </a:solidFill>
                <a:cs typeface="Calibri"/>
              </a:rPr>
              <a:t>цифровизации</a:t>
            </a:r>
            <a:r>
              <a:rPr lang="ru-RU" sz="2400" i="1" dirty="0">
                <a:solidFill>
                  <a:srgbClr val="663300"/>
                </a:solidFill>
                <a:cs typeface="Calibri"/>
              </a:rPr>
              <a:t> производственных процессов</a:t>
            </a:r>
          </a:p>
          <a:p>
            <a:pPr marL="12700"/>
            <a:endParaRPr lang="ru-RU" sz="2400" i="1" dirty="0">
              <a:solidFill>
                <a:srgbClr val="663300"/>
              </a:solidFill>
              <a:cs typeface="Calibri"/>
            </a:endParaRPr>
          </a:p>
          <a:p>
            <a:pPr marL="12700" marR="608965">
              <a:lnSpc>
                <a:spcPts val="2660"/>
              </a:lnSpc>
              <a:spcBef>
                <a:spcPts val="1255"/>
              </a:spcBef>
            </a:pPr>
            <a:r>
              <a:rPr sz="2400" b="1" i="1" dirty="0" err="1">
                <a:solidFill>
                  <a:srgbClr val="632523"/>
                </a:solidFill>
                <a:cs typeface="Calibri"/>
              </a:rPr>
              <a:t>Контакты</a:t>
            </a:r>
            <a:r>
              <a:rPr sz="2400" b="1" i="1" dirty="0">
                <a:solidFill>
                  <a:srgbClr val="632523"/>
                </a:solidFill>
                <a:cs typeface="Calibri"/>
              </a:rPr>
              <a:t> </a:t>
            </a:r>
            <a:r>
              <a:rPr sz="2400" b="1" i="1" dirty="0" err="1">
                <a:solidFill>
                  <a:srgbClr val="632523"/>
                </a:solidFill>
                <a:cs typeface="Calibri"/>
              </a:rPr>
              <a:t>ответственного</a:t>
            </a:r>
            <a:r>
              <a:rPr sz="2400" b="1" i="1" dirty="0">
                <a:solidFill>
                  <a:srgbClr val="632523"/>
                </a:solidFill>
                <a:cs typeface="Calibri"/>
              </a:rPr>
              <a:t> </a:t>
            </a:r>
            <a:r>
              <a:rPr sz="2400" b="1" i="1" dirty="0" err="1">
                <a:solidFill>
                  <a:srgbClr val="632523"/>
                </a:solidFill>
                <a:cs typeface="Calibri"/>
              </a:rPr>
              <a:t>лица</a:t>
            </a:r>
            <a:r>
              <a:rPr lang="ru-RU" sz="2400" b="1" dirty="0">
                <a:solidFill>
                  <a:srgbClr val="632523"/>
                </a:solidFill>
                <a:cs typeface="Calibri"/>
              </a:rPr>
              <a:t>лица - </a:t>
            </a:r>
            <a:r>
              <a:rPr lang="ru-RU" sz="2400" dirty="0">
                <a:solidFill>
                  <a:srgbClr val="632523"/>
                </a:solidFill>
                <a:cs typeface="Calibri"/>
              </a:rPr>
              <a:t>Паранин Николай Владимирович, руководитель Центра инжиниринга, </a:t>
            </a:r>
            <a:r>
              <a:rPr lang="ru-RU" sz="2400" dirty="0">
                <a:hlinkClick r:id="rId2"/>
              </a:rPr>
              <a:t>n.v.paranin@minek.rkomi.ru</a:t>
            </a:r>
            <a:r>
              <a:rPr lang="ru-RU" sz="2400" dirty="0"/>
              <a:t>, </a:t>
            </a:r>
            <a:r>
              <a:rPr lang="ru-RU" sz="2400" dirty="0">
                <a:solidFill>
                  <a:srgbClr val="632523"/>
                </a:solidFill>
                <a:cs typeface="Calibri"/>
              </a:rPr>
              <a:t>8 (8212) 44-60-25 (доб.300)</a:t>
            </a:r>
          </a:p>
          <a:p>
            <a:pPr>
              <a:spcBef>
                <a:spcPts val="1200"/>
              </a:spcBef>
            </a:pPr>
            <a:r>
              <a:rPr lang="ru-RU" sz="2400" b="1" dirty="0">
                <a:solidFill>
                  <a:srgbClr val="632523"/>
                </a:solidFill>
                <a:cs typeface="Calibri"/>
              </a:rPr>
              <a:t>Информация о поддержке </a:t>
            </a:r>
            <a:r>
              <a:rPr lang="ru-RU" sz="2400" dirty="0">
                <a:solidFill>
                  <a:srgbClr val="632523"/>
                </a:solidFill>
                <a:cs typeface="Calibri"/>
              </a:rPr>
              <a:t>– сайт </a:t>
            </a:r>
            <a:r>
              <a:rPr lang="ru-RU" sz="2400" dirty="0">
                <a:solidFill>
                  <a:schemeClr val="accent2">
                    <a:lumMod val="50000"/>
                  </a:schemeClr>
                </a:solidFill>
                <a:hlinkClick r:id="rId3"/>
              </a:rPr>
              <a:t>мойбизнес11.рф</a:t>
            </a:r>
            <a:endParaRPr lang="ru-RU" sz="2400" dirty="0">
              <a:solidFill>
                <a:schemeClr val="accent2">
                  <a:lumMod val="50000"/>
                </a:schemeClr>
              </a:solidFill>
            </a:endParaRPr>
          </a:p>
        </p:txBody>
      </p:sp>
    </p:spTree>
    <p:extLst>
      <p:ext uri="{BB962C8B-B14F-4D97-AF65-F5344CB8AC3E}">
        <p14:creationId xmlns:p14="http://schemas.microsoft.com/office/powerpoint/2010/main" xmlns="" val="40940718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17" name="object 24"/>
          <p:cNvSpPr txBox="1"/>
          <p:nvPr/>
        </p:nvSpPr>
        <p:spPr>
          <a:xfrm>
            <a:off x="1903024" y="3168477"/>
            <a:ext cx="16280642" cy="6437659"/>
          </a:xfrm>
          <a:prstGeom prst="rect">
            <a:avLst/>
          </a:prstGeom>
        </p:spPr>
        <p:txBody>
          <a:bodyPr vert="horz" wrap="square" lIns="0" tIns="12699" rIns="0" bIns="0" rtlCol="0">
            <a:spAutoFit/>
          </a:bodyPr>
          <a:lstStyle/>
          <a:p>
            <a:pPr marR="7261">
              <a:spcBef>
                <a:spcPts val="1200"/>
              </a:spcBef>
              <a:buClr>
                <a:srgbClr val="EF5237"/>
              </a:buClr>
              <a:tabLst>
                <a:tab pos="347969" algn="l"/>
                <a:tab pos="349239" algn="l"/>
              </a:tabLst>
            </a:pPr>
            <a:r>
              <a:rPr lang="ru-RU" sz="2400" b="1" i="1" dirty="0">
                <a:solidFill>
                  <a:schemeClr val="accent2">
                    <a:lumMod val="50000"/>
                  </a:schemeClr>
                </a:solidFill>
              </a:rPr>
              <a:t>Получатели поддержки </a:t>
            </a:r>
            <a:r>
              <a:rPr lang="ru-RU" sz="2400" i="1" dirty="0">
                <a:solidFill>
                  <a:schemeClr val="accent2">
                    <a:lumMod val="50000"/>
                  </a:schemeClr>
                </a:solidFill>
              </a:rPr>
              <a:t>– субъекты МСП</a:t>
            </a:r>
          </a:p>
          <a:p>
            <a:pPr marL="12064" marR="7261" defTabSz="914371">
              <a:spcBef>
                <a:spcPts val="1501"/>
              </a:spcBef>
              <a:buClr>
                <a:srgbClr val="EF5237"/>
              </a:buClr>
              <a:tabLst>
                <a:tab pos="347969" algn="l"/>
                <a:tab pos="349239" algn="l"/>
              </a:tabLst>
            </a:pPr>
            <a:r>
              <a:rPr lang="ru-RU" sz="2400" b="1" i="1" dirty="0">
                <a:solidFill>
                  <a:schemeClr val="accent2">
                    <a:lumMod val="50000"/>
                  </a:schemeClr>
                </a:solidFill>
              </a:rPr>
              <a:t>Условия получения </a:t>
            </a:r>
            <a:r>
              <a:rPr lang="ru-RU" sz="2400" i="1" dirty="0">
                <a:solidFill>
                  <a:schemeClr val="accent2">
                    <a:lumMod val="50000"/>
                  </a:schemeClr>
                </a:solidFill>
              </a:rPr>
              <a:t>- наличие субъекта МСП в едином реестре субъектов МСП, соответствие 1 из категорий</a:t>
            </a:r>
          </a:p>
          <a:p>
            <a:pPr marR="7261" indent="-342900">
              <a:buFont typeface="Arial" panose="020B0604020202020204" pitchFamily="34" charset="0"/>
              <a:buChar char="•"/>
              <a:tabLst>
                <a:tab pos="347969" algn="l"/>
                <a:tab pos="349239" algn="l"/>
              </a:tabLst>
            </a:pPr>
            <a:r>
              <a:rPr lang="ru-RU" sz="2400" i="1" dirty="0">
                <a:solidFill>
                  <a:schemeClr val="accent2">
                    <a:lumMod val="50000"/>
                  </a:schemeClr>
                </a:solidFill>
              </a:rPr>
              <a:t>Категория 1 - трудоустройство социально – незащищенных категорий населения</a:t>
            </a:r>
          </a:p>
          <a:p>
            <a:pPr marR="7261" indent="-342900">
              <a:buFont typeface="Arial" panose="020B0604020202020204" pitchFamily="34" charset="0"/>
              <a:buChar char="•"/>
              <a:tabLst>
                <a:tab pos="347969" algn="l"/>
                <a:tab pos="349239" algn="l"/>
              </a:tabLst>
            </a:pPr>
            <a:r>
              <a:rPr lang="ru-RU" sz="2400" i="1" dirty="0">
                <a:solidFill>
                  <a:schemeClr val="accent2">
                    <a:lumMod val="50000"/>
                  </a:schemeClr>
                </a:solidFill>
              </a:rPr>
              <a:t>Категория 2 - реализация товаров и услуг социально – незащищенных категорий населения</a:t>
            </a:r>
          </a:p>
          <a:p>
            <a:pPr marR="7261" indent="-342900">
              <a:buFont typeface="Arial" panose="020B0604020202020204" pitchFamily="34" charset="0"/>
              <a:buChar char="•"/>
              <a:tabLst>
                <a:tab pos="347969" algn="l"/>
                <a:tab pos="349239" algn="l"/>
              </a:tabLst>
            </a:pPr>
            <a:r>
              <a:rPr lang="ru-RU" sz="2400" i="1" dirty="0">
                <a:solidFill>
                  <a:schemeClr val="accent2">
                    <a:lumMod val="50000"/>
                  </a:schemeClr>
                </a:solidFill>
              </a:rPr>
              <a:t>Категория 3 - производство товаров и услуг для социально-незащищенных категорий населения</a:t>
            </a:r>
          </a:p>
          <a:p>
            <a:pPr marR="7261" indent="-342900">
              <a:buFont typeface="Arial" panose="020B0604020202020204" pitchFamily="34" charset="0"/>
              <a:buChar char="•"/>
              <a:tabLst>
                <a:tab pos="347969" algn="l"/>
                <a:tab pos="349239" algn="l"/>
              </a:tabLst>
            </a:pPr>
            <a:r>
              <a:rPr lang="ru-RU" sz="2400" i="1" dirty="0">
                <a:solidFill>
                  <a:schemeClr val="accent2">
                    <a:lumMod val="50000"/>
                  </a:schemeClr>
                </a:solidFill>
              </a:rPr>
              <a:t>Категория 4 - деятельность, направленная на достижение общественно полезных целей и решение социальных проблем</a:t>
            </a:r>
          </a:p>
          <a:p>
            <a:pPr marR="7261">
              <a:spcBef>
                <a:spcPts val="1200"/>
              </a:spcBef>
              <a:buClr>
                <a:srgbClr val="EF5237"/>
              </a:buClr>
              <a:tabLst>
                <a:tab pos="347969" algn="l"/>
                <a:tab pos="349239" algn="l"/>
              </a:tabLst>
            </a:pPr>
            <a:r>
              <a:rPr lang="ru-RU" sz="2400" b="1" i="1" dirty="0">
                <a:solidFill>
                  <a:schemeClr val="accent2">
                    <a:lumMod val="50000"/>
                  </a:schemeClr>
                </a:solidFill>
              </a:rPr>
              <a:t>Вид поддержки </a:t>
            </a:r>
            <a:r>
              <a:rPr lang="ru-RU" sz="2400" i="1" dirty="0">
                <a:solidFill>
                  <a:schemeClr val="accent2">
                    <a:lumMod val="50000"/>
                  </a:schemeClr>
                </a:solidFill>
              </a:rPr>
              <a:t>– включение сведений об отнесении субъекта МСП к социальному предприятию в единый реестр субъектов МСП</a:t>
            </a:r>
          </a:p>
          <a:p>
            <a:pPr marL="12064" marR="7261" defTabSz="914371">
              <a:spcBef>
                <a:spcPts val="1501"/>
              </a:spcBef>
              <a:buClr>
                <a:srgbClr val="EF5237"/>
              </a:buClr>
              <a:tabLst>
                <a:tab pos="347969" algn="l"/>
                <a:tab pos="349239" algn="l"/>
              </a:tabLst>
            </a:pPr>
            <a:r>
              <a:rPr lang="ru-RU" sz="2400" b="1" i="1" dirty="0">
                <a:solidFill>
                  <a:schemeClr val="accent2">
                    <a:lumMod val="50000"/>
                  </a:schemeClr>
                </a:solidFill>
              </a:rPr>
              <a:t>Срок оказания </a:t>
            </a:r>
            <a:r>
              <a:rPr lang="ru-RU" sz="2400" i="1" dirty="0">
                <a:solidFill>
                  <a:schemeClr val="accent2">
                    <a:lumMod val="50000"/>
                  </a:schemeClr>
                </a:solidFill>
              </a:rPr>
              <a:t>– в течении 30 дней со дня подачи заявления</a:t>
            </a:r>
          </a:p>
          <a:p>
            <a:pPr marR="7261">
              <a:spcBef>
                <a:spcPts val="1200"/>
              </a:spcBef>
              <a:buClr>
                <a:srgbClr val="EF5237"/>
              </a:buClr>
              <a:tabLst>
                <a:tab pos="347969" algn="l"/>
                <a:tab pos="349239" algn="l"/>
              </a:tabLst>
            </a:pPr>
            <a:r>
              <a:rPr lang="ru-RU" sz="2400" b="1" i="1" dirty="0">
                <a:solidFill>
                  <a:schemeClr val="accent2">
                    <a:lumMod val="50000"/>
                  </a:schemeClr>
                </a:solidFill>
                <a:cs typeface="Arial"/>
              </a:rPr>
              <a:t>Контакты ответственного </a:t>
            </a:r>
            <a:r>
              <a:rPr lang="ru-RU" sz="2400" b="1" i="1" dirty="0">
                <a:solidFill>
                  <a:schemeClr val="accent2">
                    <a:lumMod val="50000"/>
                  </a:schemeClr>
                </a:solidFill>
              </a:rPr>
              <a:t>лица </a:t>
            </a:r>
            <a:r>
              <a:rPr lang="ru-RU" sz="2400" i="1" dirty="0">
                <a:solidFill>
                  <a:schemeClr val="accent2">
                    <a:lumMod val="50000"/>
                  </a:schemeClr>
                </a:solidFill>
              </a:rPr>
              <a:t>– Шатунова Юлия Викторовна, руководитель Центра инноваций социальной сферы, </a:t>
            </a:r>
            <a:r>
              <a:rPr lang="en-US" sz="2400" i="1" dirty="0">
                <a:solidFill>
                  <a:schemeClr val="accent2">
                    <a:lumMod val="50000"/>
                  </a:schemeClr>
                </a:solidFill>
                <a:hlinkClick r:id="rId2"/>
              </a:rPr>
              <a:t>y.v.shatunova@minek.rkomi.ru</a:t>
            </a:r>
            <a:r>
              <a:rPr lang="ru-RU" sz="2400" i="1" dirty="0">
                <a:solidFill>
                  <a:schemeClr val="accent2">
                    <a:lumMod val="50000"/>
                  </a:schemeClr>
                </a:solidFill>
              </a:rPr>
              <a:t>, 8 (8212)44-60-25 (доб.216)</a:t>
            </a:r>
          </a:p>
          <a:p>
            <a:pPr marL="12065" marR="7261" defTabSz="914371">
              <a:spcBef>
                <a:spcPts val="1501"/>
              </a:spcBef>
              <a:buClr>
                <a:srgbClr val="EF5237"/>
              </a:buClr>
              <a:tabLst>
                <a:tab pos="347969" algn="l"/>
                <a:tab pos="349239" algn="l"/>
              </a:tabLst>
            </a:pPr>
            <a:r>
              <a:rPr lang="ru-RU" sz="2400" b="1" i="1" dirty="0">
                <a:solidFill>
                  <a:schemeClr val="accent2">
                    <a:lumMod val="50000"/>
                  </a:schemeClr>
                </a:solidFill>
              </a:rPr>
              <a:t>Информация о поддержке </a:t>
            </a:r>
            <a:r>
              <a:rPr lang="ru-RU" sz="2400" i="1" dirty="0">
                <a:solidFill>
                  <a:schemeClr val="accent2">
                    <a:lumMod val="50000"/>
                  </a:schemeClr>
                </a:solidFill>
              </a:rPr>
              <a:t>- Порядок признания СМСП социальным предприятием регламентирован </a:t>
            </a:r>
            <a:br>
              <a:rPr lang="ru-RU" sz="2400" i="1" dirty="0">
                <a:solidFill>
                  <a:schemeClr val="accent2">
                    <a:lumMod val="50000"/>
                  </a:schemeClr>
                </a:solidFill>
              </a:rPr>
            </a:br>
            <a:r>
              <a:rPr lang="ru-RU" sz="2400" i="1" dirty="0">
                <a:solidFill>
                  <a:schemeClr val="accent2">
                    <a:lumMod val="50000"/>
                  </a:schemeClr>
                </a:solidFill>
              </a:rPr>
              <a:t>Приказом Министерства экономического развития Российской Федерации №773 от 29.11.2019, </a:t>
            </a:r>
            <a:br>
              <a:rPr lang="ru-RU" sz="2400" i="1" dirty="0">
                <a:solidFill>
                  <a:schemeClr val="accent2">
                    <a:lumMod val="50000"/>
                  </a:schemeClr>
                </a:solidFill>
              </a:rPr>
            </a:br>
            <a:r>
              <a:rPr lang="ru-RU" sz="2400" i="1" dirty="0">
                <a:solidFill>
                  <a:schemeClr val="accent2">
                    <a:lumMod val="50000"/>
                  </a:schemeClr>
                </a:solidFill>
              </a:rPr>
              <a:t>сайт </a:t>
            </a:r>
            <a:r>
              <a:rPr lang="ru-RU" sz="2400" i="1" dirty="0">
                <a:solidFill>
                  <a:schemeClr val="accent2">
                    <a:lumMod val="50000"/>
                  </a:schemeClr>
                </a:solidFill>
                <a:hlinkClick r:id="rId3"/>
              </a:rPr>
              <a:t>мойбизнес11.рф</a:t>
            </a:r>
            <a:r>
              <a:rPr lang="ru-RU" sz="2400" i="1" dirty="0">
                <a:solidFill>
                  <a:schemeClr val="accent2">
                    <a:lumMod val="50000"/>
                  </a:schemeClr>
                </a:solidFill>
              </a:rPr>
              <a:t>, официальное сообщество «</a:t>
            </a:r>
            <a:r>
              <a:rPr lang="ru-RU" sz="2400" i="1" dirty="0" err="1">
                <a:solidFill>
                  <a:schemeClr val="accent2">
                    <a:lumMod val="50000"/>
                  </a:schemeClr>
                </a:solidFill>
              </a:rPr>
              <a:t>ВКонтакте</a:t>
            </a:r>
            <a:r>
              <a:rPr lang="ru-RU" sz="2400" i="1" dirty="0">
                <a:solidFill>
                  <a:schemeClr val="accent2">
                    <a:lumMod val="50000"/>
                  </a:schemeClr>
                </a:solidFill>
              </a:rPr>
              <a:t>» </a:t>
            </a:r>
            <a:r>
              <a:rPr lang="ru-RU" sz="2400" i="1" dirty="0">
                <a:solidFill>
                  <a:schemeClr val="accent2">
                    <a:lumMod val="50000"/>
                  </a:schemeClr>
                </a:solidFill>
                <a:hlinkClick r:id="rId4"/>
              </a:rPr>
              <a:t>«Мой бизнес Коми» </a:t>
            </a:r>
            <a:endParaRPr lang="ru-RU" sz="2400" i="1" dirty="0">
              <a:solidFill>
                <a:schemeClr val="accent2">
                  <a:lumMod val="50000"/>
                </a:schemeClr>
              </a:solidFill>
            </a:endParaRPr>
          </a:p>
        </p:txBody>
      </p:sp>
      <p:sp>
        <p:nvSpPr>
          <p:cNvPr id="20" name="object 23"/>
          <p:cNvSpPr txBox="1">
            <a:spLocks/>
          </p:cNvSpPr>
          <p:nvPr/>
        </p:nvSpPr>
        <p:spPr>
          <a:xfrm>
            <a:off x="1903024" y="2158881"/>
            <a:ext cx="19202397"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dirty="0">
                <a:solidFill>
                  <a:schemeClr val="accent2">
                    <a:lumMod val="50000"/>
                  </a:schemeClr>
                </a:solidFill>
                <a:latin typeface="+mn-lt"/>
                <a:ea typeface="+mn-ea"/>
                <a:cs typeface="+mn-cs"/>
              </a:rPr>
              <a:t>ПОЛУЧЕНИЕ СТАТУСА СОЦИАЛЬНОГО ПРЕДПРИЯТИЯ</a:t>
            </a:r>
          </a:p>
        </p:txBody>
      </p:sp>
      <p:sp>
        <p:nvSpPr>
          <p:cNvPr id="19" name="object 24">
            <a:extLst>
              <a:ext uri="{FF2B5EF4-FFF2-40B4-BE49-F238E27FC236}">
                <a16:creationId xmlns:a16="http://schemas.microsoft.com/office/drawing/2014/main" xmlns="" id="{F0D892EC-CA00-4BC7-99F3-C3262CCAB952}"/>
              </a:ext>
            </a:extLst>
          </p:cNvPr>
          <p:cNvSpPr txBox="1"/>
          <p:nvPr/>
        </p:nvSpPr>
        <p:spPr>
          <a:xfrm>
            <a:off x="6172200" y="9439275"/>
            <a:ext cx="13653911" cy="751487"/>
          </a:xfrm>
          <a:prstGeom prst="rect">
            <a:avLst/>
          </a:prstGeom>
        </p:spPr>
        <p:txBody>
          <a:bodyPr vert="horz" wrap="square" lIns="0" tIns="12699" rIns="0" bIns="0" rtlCol="0">
            <a:spAutoFit/>
          </a:bodyPr>
          <a:lstStyle/>
          <a:p>
            <a:pPr marL="12064" marR="7261" defTabSz="914371">
              <a:spcBef>
                <a:spcPts val="1501"/>
              </a:spcBef>
              <a:buClr>
                <a:srgbClr val="EF5237"/>
              </a:buClr>
              <a:tabLst>
                <a:tab pos="347969" algn="l"/>
                <a:tab pos="349239" algn="l"/>
              </a:tabLst>
            </a:pPr>
            <a:r>
              <a:rPr lang="ru-RU" sz="2400" b="1" spc="-150" dirty="0">
                <a:solidFill>
                  <a:srgbClr val="4C1913"/>
                </a:solidFill>
                <a:latin typeface="Trebuchet MS" panose="020B0603020202020204" pitchFamily="34" charset="0"/>
                <a:cs typeface="Arial"/>
              </a:rPr>
              <a:t/>
            </a:r>
            <a:br>
              <a:rPr lang="ru-RU" sz="2400" b="1" spc="-150" dirty="0">
                <a:solidFill>
                  <a:srgbClr val="4C1913"/>
                </a:solidFill>
                <a:latin typeface="Trebuchet MS" panose="020B0603020202020204" pitchFamily="34" charset="0"/>
                <a:cs typeface="Arial"/>
              </a:rPr>
            </a:br>
            <a:endParaRPr lang="ru-RU" sz="2400" spc="-150" dirty="0">
              <a:solidFill>
                <a:srgbClr val="4C1913"/>
              </a:solidFill>
              <a:latin typeface="Trebuchet MS" panose="020B0603020202020204" pitchFamily="34" charset="0"/>
              <a:cs typeface="Arial"/>
            </a:endParaRPr>
          </a:p>
        </p:txBody>
      </p:sp>
      <p:sp>
        <p:nvSpPr>
          <p:cNvPr id="8" name="object 23"/>
          <p:cNvSpPr txBox="1">
            <a:spLocks/>
          </p:cNvSpPr>
          <p:nvPr/>
        </p:nvSpPr>
        <p:spPr>
          <a:xfrm>
            <a:off x="1884881" y="909692"/>
            <a:ext cx="19617373" cy="1249189"/>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Министерство экономического развития и промышленности </a:t>
            </a:r>
            <a:br>
              <a:rPr lang="ru-RU" sz="4000" spc="-175" dirty="0">
                <a:solidFill>
                  <a:srgbClr val="EF5237"/>
                </a:solidFill>
                <a:latin typeface="+mn-lt"/>
              </a:rPr>
            </a:br>
            <a:r>
              <a:rPr lang="ru-RU" sz="4000" spc="-175" dirty="0">
                <a:solidFill>
                  <a:srgbClr val="EF5237"/>
                </a:solidFill>
                <a:latin typeface="+mn-lt"/>
              </a:rPr>
              <a:t>Республики Коми</a:t>
            </a:r>
          </a:p>
        </p:txBody>
      </p:sp>
      <p:sp>
        <p:nvSpPr>
          <p:cNvPr id="2" name="Номер слайда 1"/>
          <p:cNvSpPr>
            <a:spLocks noGrp="1"/>
          </p:cNvSpPr>
          <p:nvPr>
            <p:ph type="sldNum" sz="quarter" idx="7"/>
          </p:nvPr>
        </p:nvSpPr>
        <p:spPr/>
        <p:txBody>
          <a:bodyPr/>
          <a:lstStyle/>
          <a:p>
            <a:fld id="{B6F15528-21DE-4FAA-801E-634DDDAF4B2B}" type="slidenum">
              <a:rPr lang="ru-RU" smtClean="0"/>
              <a:pPr/>
              <a:t>41</a:t>
            </a:fld>
            <a:endParaRPr lang="ru-RU"/>
          </a:p>
        </p:txBody>
      </p:sp>
      <p:sp>
        <p:nvSpPr>
          <p:cNvPr id="10" name="object 24">
            <a:extLst>
              <a:ext uri="{FF2B5EF4-FFF2-40B4-BE49-F238E27FC236}">
                <a16:creationId xmlns:a16="http://schemas.microsoft.com/office/drawing/2014/main" xmlns="" id="{F0D892EC-CA00-4BC7-99F3-C3262CCAB952}"/>
              </a:ext>
            </a:extLst>
          </p:cNvPr>
          <p:cNvSpPr txBox="1"/>
          <p:nvPr/>
        </p:nvSpPr>
        <p:spPr>
          <a:xfrm>
            <a:off x="6324600" y="9591675"/>
            <a:ext cx="13653911" cy="751487"/>
          </a:xfrm>
          <a:prstGeom prst="rect">
            <a:avLst/>
          </a:prstGeom>
        </p:spPr>
        <p:txBody>
          <a:bodyPr vert="horz" wrap="square" lIns="0" tIns="12699" rIns="0" bIns="0" rtlCol="0">
            <a:spAutoFit/>
          </a:bodyPr>
          <a:lstStyle/>
          <a:p>
            <a:pPr marL="12064" marR="7261" defTabSz="914371">
              <a:spcBef>
                <a:spcPts val="1501"/>
              </a:spcBef>
              <a:buClr>
                <a:srgbClr val="EF5237"/>
              </a:buClr>
              <a:tabLst>
                <a:tab pos="347969" algn="l"/>
                <a:tab pos="349239" algn="l"/>
              </a:tabLst>
            </a:pPr>
            <a:r>
              <a:rPr lang="ru-RU" sz="2400" b="1" spc="-150" dirty="0">
                <a:solidFill>
                  <a:srgbClr val="4C1913"/>
                </a:solidFill>
                <a:latin typeface="Trebuchet MS" panose="020B0603020202020204" pitchFamily="34" charset="0"/>
                <a:cs typeface="Arial"/>
              </a:rPr>
              <a:t/>
            </a:r>
            <a:br>
              <a:rPr lang="ru-RU" sz="2400" b="1" spc="-150" dirty="0">
                <a:solidFill>
                  <a:srgbClr val="4C1913"/>
                </a:solidFill>
                <a:latin typeface="Trebuchet MS" panose="020B0603020202020204" pitchFamily="34" charset="0"/>
                <a:cs typeface="Arial"/>
              </a:rPr>
            </a:br>
            <a:endParaRPr lang="ru-RU" sz="2400" spc="-150" dirty="0">
              <a:solidFill>
                <a:srgbClr val="4C1913"/>
              </a:solidFill>
              <a:latin typeface="Trebuchet MS" panose="020B0603020202020204" pitchFamily="34" charset="0"/>
              <a:cs typeface="Arial"/>
            </a:endParaRPr>
          </a:p>
        </p:txBody>
      </p:sp>
    </p:spTree>
    <p:extLst>
      <p:ext uri="{BB962C8B-B14F-4D97-AF65-F5344CB8AC3E}">
        <p14:creationId xmlns:p14="http://schemas.microsoft.com/office/powerpoint/2010/main" xmlns="" val="30330169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17" name="object 24"/>
          <p:cNvSpPr txBox="1"/>
          <p:nvPr/>
        </p:nvSpPr>
        <p:spPr>
          <a:xfrm>
            <a:off x="1918153" y="2886075"/>
            <a:ext cx="16280642" cy="5737467"/>
          </a:xfrm>
          <a:prstGeom prst="rect">
            <a:avLst/>
          </a:prstGeom>
        </p:spPr>
        <p:txBody>
          <a:bodyPr vert="horz" wrap="square" lIns="0" tIns="12699" rIns="0" bIns="0" rtlCol="0">
            <a:spAutoFit/>
          </a:bodyPr>
          <a:lstStyle/>
          <a:p>
            <a:pPr marR="7261">
              <a:spcBef>
                <a:spcPts val="1200"/>
              </a:spcBef>
              <a:buClr>
                <a:srgbClr val="EF5237"/>
              </a:buClr>
              <a:tabLst>
                <a:tab pos="347969" algn="l"/>
                <a:tab pos="349239" algn="l"/>
              </a:tabLst>
            </a:pPr>
            <a:r>
              <a:rPr lang="ru-RU" sz="2400" b="1" dirty="0">
                <a:solidFill>
                  <a:schemeClr val="accent2">
                    <a:lumMod val="50000"/>
                  </a:schemeClr>
                </a:solidFill>
              </a:rPr>
              <a:t>Получатели поддержки </a:t>
            </a:r>
            <a:r>
              <a:rPr lang="ru-RU" sz="2400" i="1" dirty="0">
                <a:solidFill>
                  <a:schemeClr val="accent2">
                    <a:lumMod val="50000"/>
                  </a:schemeClr>
                </a:solidFill>
              </a:rPr>
              <a:t>– субъекты МСП, имеющие статус социального предприятия</a:t>
            </a:r>
          </a:p>
          <a:p>
            <a:pPr marL="12064" marR="7261" defTabSz="914371">
              <a:spcBef>
                <a:spcPts val="1200"/>
              </a:spcBef>
              <a:buClr>
                <a:srgbClr val="EF5237"/>
              </a:buClr>
              <a:tabLst>
                <a:tab pos="347969" algn="l"/>
                <a:tab pos="349239" algn="l"/>
              </a:tabLst>
            </a:pPr>
            <a:r>
              <a:rPr lang="ru-RU" sz="2400" b="1" dirty="0">
                <a:solidFill>
                  <a:schemeClr val="accent2">
                    <a:lumMod val="50000"/>
                  </a:schemeClr>
                </a:solidFill>
              </a:rPr>
              <a:t>Условия получения:</a:t>
            </a:r>
          </a:p>
          <a:p>
            <a:pPr marL="342900" lvl="0" indent="-342900">
              <a:buFont typeface="Arial" panose="020B0604020202020204" pitchFamily="34" charset="0"/>
              <a:buChar char="•"/>
            </a:pPr>
            <a:r>
              <a:rPr lang="ru-RU" sz="2400" i="1" dirty="0">
                <a:solidFill>
                  <a:schemeClr val="accent2">
                    <a:lumMod val="50000"/>
                  </a:schemeClr>
                </a:solidFill>
              </a:rPr>
              <a:t>прохождение акселерационных образовательных программ на базе Центра «Мой бизнес» </a:t>
            </a:r>
          </a:p>
          <a:p>
            <a:pPr marL="342900" lvl="0" indent="-342900">
              <a:buFont typeface="Arial" panose="020B0604020202020204" pitchFamily="34" charset="0"/>
              <a:buChar char="•"/>
            </a:pPr>
            <a:r>
              <a:rPr lang="ru-RU" sz="2400" i="1" dirty="0">
                <a:solidFill>
                  <a:schemeClr val="accent2">
                    <a:lumMod val="50000"/>
                  </a:schemeClr>
                </a:solidFill>
              </a:rPr>
              <a:t>обеспечение условий </a:t>
            </a:r>
            <a:r>
              <a:rPr lang="ru-RU" sz="2400" i="1" dirty="0" err="1">
                <a:solidFill>
                  <a:schemeClr val="accent2">
                    <a:lumMod val="50000"/>
                  </a:schemeClr>
                </a:solidFill>
              </a:rPr>
              <a:t>софинансирования</a:t>
            </a:r>
            <a:r>
              <a:rPr lang="ru-RU" sz="2400" i="1" dirty="0">
                <a:solidFill>
                  <a:schemeClr val="accent2">
                    <a:lumMod val="50000"/>
                  </a:schemeClr>
                </a:solidFill>
              </a:rPr>
              <a:t> - не менее 50% от стоимости социального проекта</a:t>
            </a:r>
          </a:p>
          <a:p>
            <a:pPr lvl="0">
              <a:spcBef>
                <a:spcPts val="1200"/>
              </a:spcBef>
            </a:pPr>
            <a:r>
              <a:rPr lang="ru-RU" sz="2400" b="1" dirty="0">
                <a:solidFill>
                  <a:schemeClr val="accent2">
                    <a:lumMod val="50000"/>
                  </a:schemeClr>
                </a:solidFill>
              </a:rPr>
              <a:t>Размер поддержки – </a:t>
            </a:r>
            <a:r>
              <a:rPr lang="ru-RU" sz="2400" i="1" dirty="0">
                <a:solidFill>
                  <a:schemeClr val="accent2">
                    <a:lumMod val="50000"/>
                  </a:schemeClr>
                </a:solidFill>
              </a:rPr>
              <a:t>зависит от территории ведения бизнеса</a:t>
            </a:r>
          </a:p>
          <a:p>
            <a:pPr marL="342900" lvl="0" indent="-342900">
              <a:buFont typeface="Arial" panose="020B0604020202020204" pitchFamily="34" charset="0"/>
              <a:buChar char="•"/>
            </a:pPr>
            <a:r>
              <a:rPr lang="ru-RU" sz="2400" i="1" dirty="0">
                <a:solidFill>
                  <a:schemeClr val="accent2">
                    <a:lumMod val="50000"/>
                  </a:schemeClr>
                </a:solidFill>
              </a:rPr>
              <a:t>от 100 тыс. до 500 тыс. рублей – на территории Республики Коми;</a:t>
            </a:r>
          </a:p>
          <a:p>
            <a:pPr marL="342900" lvl="0" indent="-342900">
              <a:buFont typeface="Arial" panose="020B0604020202020204" pitchFamily="34" charset="0"/>
              <a:buChar char="•"/>
            </a:pPr>
            <a:r>
              <a:rPr lang="ru-RU" sz="2400" i="1" dirty="0">
                <a:solidFill>
                  <a:schemeClr val="accent2">
                    <a:lumMod val="50000"/>
                  </a:schemeClr>
                </a:solidFill>
              </a:rPr>
              <a:t>до 1 млн рублей – на Арктических территориях Республики Коми (г. Воркута, г. Инта, г. Усинск, </a:t>
            </a:r>
            <a:r>
              <a:rPr lang="ru-RU" sz="2400" i="1" dirty="0" err="1">
                <a:solidFill>
                  <a:schemeClr val="accent2">
                    <a:lumMod val="50000"/>
                  </a:schemeClr>
                </a:solidFill>
              </a:rPr>
              <a:t>Усть-Цилемский</a:t>
            </a:r>
            <a:r>
              <a:rPr lang="ru-RU" sz="2400" i="1" dirty="0">
                <a:solidFill>
                  <a:schemeClr val="accent2">
                    <a:lumMod val="50000"/>
                  </a:schemeClr>
                </a:solidFill>
              </a:rPr>
              <a:t> район)</a:t>
            </a:r>
          </a:p>
          <a:p>
            <a:pPr marL="12064" marR="7261" defTabSz="914371">
              <a:spcBef>
                <a:spcPts val="1200"/>
              </a:spcBef>
              <a:buClr>
                <a:srgbClr val="EF5237"/>
              </a:buClr>
              <a:tabLst>
                <a:tab pos="347969" algn="l"/>
                <a:tab pos="349239" algn="l"/>
              </a:tabLst>
            </a:pPr>
            <a:r>
              <a:rPr lang="ru-RU" sz="2400" b="1" dirty="0">
                <a:solidFill>
                  <a:schemeClr val="accent2">
                    <a:lumMod val="50000"/>
                  </a:schemeClr>
                </a:solidFill>
              </a:rPr>
              <a:t>Срок рассмотрения </a:t>
            </a:r>
            <a:r>
              <a:rPr lang="ru-RU" sz="2400" i="1" dirty="0">
                <a:solidFill>
                  <a:schemeClr val="accent2">
                    <a:lumMod val="50000"/>
                  </a:schemeClr>
                </a:solidFill>
              </a:rPr>
              <a:t>– в сроки, установленные Министерством</a:t>
            </a:r>
          </a:p>
          <a:p>
            <a:pPr marL="12064" marR="7261" defTabSz="914371">
              <a:spcBef>
                <a:spcPts val="1200"/>
              </a:spcBef>
              <a:buClr>
                <a:srgbClr val="EF5237"/>
              </a:buClr>
              <a:tabLst>
                <a:tab pos="347969" algn="l"/>
                <a:tab pos="349239" algn="l"/>
              </a:tabLst>
            </a:pPr>
            <a:r>
              <a:rPr lang="ru-RU" sz="2400" b="1" dirty="0">
                <a:solidFill>
                  <a:schemeClr val="accent2">
                    <a:lumMod val="50000"/>
                  </a:schemeClr>
                </a:solidFill>
              </a:rPr>
              <a:t>Контакты ответственного лица </a:t>
            </a:r>
            <a:r>
              <a:rPr lang="ru-RU" sz="2400" i="1" dirty="0">
                <a:solidFill>
                  <a:schemeClr val="accent2">
                    <a:lumMod val="50000"/>
                  </a:schemeClr>
                </a:solidFill>
              </a:rPr>
              <a:t>– </a:t>
            </a:r>
            <a:r>
              <a:rPr lang="ru-RU" sz="2400" i="1" dirty="0" smtClean="0">
                <a:solidFill>
                  <a:schemeClr val="accent2">
                    <a:lumMod val="50000"/>
                  </a:schemeClr>
                </a:solidFill>
              </a:rPr>
              <a:t>Жилина Галина Михайловна, 8 </a:t>
            </a:r>
            <a:r>
              <a:rPr lang="ru-RU" sz="2400" i="1" dirty="0">
                <a:solidFill>
                  <a:schemeClr val="accent2">
                    <a:lumMod val="50000"/>
                  </a:schemeClr>
                </a:solidFill>
              </a:rPr>
              <a:t>(8212) 255-367</a:t>
            </a:r>
          </a:p>
          <a:p>
            <a:pPr marR="7261">
              <a:spcBef>
                <a:spcPts val="1200"/>
              </a:spcBef>
              <a:buClr>
                <a:srgbClr val="EF5237"/>
              </a:buClr>
              <a:tabLst>
                <a:tab pos="347969" algn="l"/>
                <a:tab pos="349239" algn="l"/>
              </a:tabLst>
            </a:pPr>
            <a:r>
              <a:rPr lang="ru-RU" sz="2400" b="1" dirty="0">
                <a:solidFill>
                  <a:schemeClr val="accent2">
                    <a:lumMod val="50000"/>
                  </a:schemeClr>
                </a:solidFill>
              </a:rPr>
              <a:t>Информация о поддержке </a:t>
            </a:r>
            <a:r>
              <a:rPr lang="ru-RU" sz="2400" i="1" dirty="0">
                <a:solidFill>
                  <a:schemeClr val="accent2">
                    <a:lumMod val="50000"/>
                  </a:schemeClr>
                </a:solidFill>
              </a:rPr>
              <a:t>– сайт </a:t>
            </a:r>
            <a:r>
              <a:rPr lang="ru-RU" sz="2400" i="1" dirty="0">
                <a:solidFill>
                  <a:schemeClr val="accent2">
                    <a:lumMod val="50000"/>
                  </a:schemeClr>
                </a:solidFill>
                <a:hlinkClick r:id="rId2"/>
              </a:rPr>
              <a:t>мойбизнес11.рф</a:t>
            </a:r>
            <a:r>
              <a:rPr lang="ru-RU" sz="2400" i="1" dirty="0">
                <a:solidFill>
                  <a:schemeClr val="accent2">
                    <a:lumMod val="50000"/>
                  </a:schemeClr>
                </a:solidFill>
              </a:rPr>
              <a:t>, приложение 2.15 к постановлению </a:t>
            </a:r>
            <a:br>
              <a:rPr lang="ru-RU" sz="2400" i="1" dirty="0">
                <a:solidFill>
                  <a:schemeClr val="accent2">
                    <a:lumMod val="50000"/>
                  </a:schemeClr>
                </a:solidFill>
              </a:rPr>
            </a:br>
            <a:r>
              <a:rPr lang="ru-RU" sz="2400" i="1" dirty="0">
                <a:solidFill>
                  <a:schemeClr val="accent2">
                    <a:lumMod val="50000"/>
                  </a:schemeClr>
                </a:solidFill>
              </a:rPr>
              <a:t>Правительства Республики Коми от 31.10.2019 №521</a:t>
            </a:r>
          </a:p>
          <a:p>
            <a:pPr marR="7261">
              <a:spcBef>
                <a:spcPts val="1200"/>
              </a:spcBef>
              <a:buClr>
                <a:srgbClr val="EF5237"/>
              </a:buClr>
              <a:tabLst>
                <a:tab pos="347969" algn="l"/>
                <a:tab pos="349239" algn="l"/>
              </a:tabLst>
            </a:pPr>
            <a:endParaRPr lang="ru-RU" sz="2400" spc="-150" dirty="0">
              <a:cs typeface="Arial"/>
            </a:endParaRPr>
          </a:p>
        </p:txBody>
      </p:sp>
      <p:sp>
        <p:nvSpPr>
          <p:cNvPr id="20" name="object 23"/>
          <p:cNvSpPr txBox="1">
            <a:spLocks/>
          </p:cNvSpPr>
          <p:nvPr/>
        </p:nvSpPr>
        <p:spPr>
          <a:xfrm>
            <a:off x="1919127" y="1525578"/>
            <a:ext cx="14435773" cy="62132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dirty="0">
                <a:solidFill>
                  <a:schemeClr val="accent2">
                    <a:lumMod val="50000"/>
                  </a:schemeClr>
                </a:solidFill>
                <a:latin typeface="+mn-lt"/>
                <a:ea typeface="+mn-ea"/>
                <a:cs typeface="+mn-cs"/>
              </a:rPr>
              <a:t>ГРАНТЫ В ФОРМЕ СУБСИДИЙ СОЦИАЛЬНЫМ ПРЕДПРИЯТИЯМ</a:t>
            </a:r>
          </a:p>
        </p:txBody>
      </p:sp>
      <p:sp>
        <p:nvSpPr>
          <p:cNvPr id="2" name="Номер слайда 1"/>
          <p:cNvSpPr>
            <a:spLocks noGrp="1"/>
          </p:cNvSpPr>
          <p:nvPr>
            <p:ph type="sldNum" sz="quarter" idx="7"/>
          </p:nvPr>
        </p:nvSpPr>
        <p:spPr/>
        <p:txBody>
          <a:bodyPr/>
          <a:lstStyle/>
          <a:p>
            <a:fld id="{B6F15528-21DE-4FAA-801E-634DDDAF4B2B}" type="slidenum">
              <a:rPr lang="ru-RU" smtClean="0"/>
              <a:pPr/>
              <a:t>42</a:t>
            </a:fld>
            <a:endParaRPr lang="ru-RU"/>
          </a:p>
        </p:txBody>
      </p:sp>
      <p:sp>
        <p:nvSpPr>
          <p:cNvPr id="10" name="object 23"/>
          <p:cNvSpPr txBox="1">
            <a:spLocks/>
          </p:cNvSpPr>
          <p:nvPr/>
        </p:nvSpPr>
        <p:spPr>
          <a:xfrm>
            <a:off x="1932667" y="891255"/>
            <a:ext cx="20285084"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Министерство экономического развития и промышленности Республики Коми</a:t>
            </a:r>
          </a:p>
        </p:txBody>
      </p:sp>
    </p:spTree>
    <p:extLst>
      <p:ext uri="{BB962C8B-B14F-4D97-AF65-F5344CB8AC3E}">
        <p14:creationId xmlns:p14="http://schemas.microsoft.com/office/powerpoint/2010/main" xmlns="" val="27712335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17" name="object 24"/>
          <p:cNvSpPr txBox="1"/>
          <p:nvPr/>
        </p:nvSpPr>
        <p:spPr>
          <a:xfrm>
            <a:off x="1994399" y="1629231"/>
            <a:ext cx="16322684" cy="628376"/>
          </a:xfrm>
          <a:prstGeom prst="rect">
            <a:avLst/>
          </a:prstGeom>
        </p:spPr>
        <p:txBody>
          <a:bodyPr vert="horz" wrap="square" lIns="0" tIns="12699" rIns="0" bIns="0" rtlCol="0">
            <a:spAutoFit/>
          </a:bodyPr>
          <a:lstStyle/>
          <a:p>
            <a:pPr marL="12064" marR="7261" defTabSz="914371">
              <a:spcBef>
                <a:spcPts val="1501"/>
              </a:spcBef>
              <a:buClr>
                <a:srgbClr val="EF5237"/>
              </a:buClr>
              <a:tabLst>
                <a:tab pos="347969" algn="l"/>
                <a:tab pos="349239" algn="l"/>
              </a:tabLst>
            </a:pPr>
            <a:r>
              <a:rPr lang="ru-RU" sz="4000" b="1" dirty="0">
                <a:solidFill>
                  <a:schemeClr val="accent2">
                    <a:lumMod val="50000"/>
                  </a:schemeClr>
                </a:solidFill>
              </a:rPr>
              <a:t>СУБСИДИИ СУБЪЕКТАМ МСП В УСЛОВИЯХ </a:t>
            </a:r>
            <a:r>
              <a:rPr lang="en-US" sz="4000" b="1" dirty="0">
                <a:solidFill>
                  <a:schemeClr val="accent2">
                    <a:lumMod val="50000"/>
                  </a:schemeClr>
                </a:solidFill>
              </a:rPr>
              <a:t>COVID</a:t>
            </a:r>
            <a:r>
              <a:rPr lang="ru-RU" sz="4000" b="1" dirty="0">
                <a:solidFill>
                  <a:schemeClr val="accent2">
                    <a:lumMod val="50000"/>
                  </a:schemeClr>
                </a:solidFill>
              </a:rPr>
              <a:t>-</a:t>
            </a:r>
            <a:r>
              <a:rPr lang="en-US" sz="4000" b="1" dirty="0">
                <a:solidFill>
                  <a:schemeClr val="accent2">
                    <a:lumMod val="50000"/>
                  </a:schemeClr>
                </a:solidFill>
              </a:rPr>
              <a:t>19</a:t>
            </a:r>
            <a:r>
              <a:rPr lang="ru-RU" sz="4000" b="1" dirty="0">
                <a:solidFill>
                  <a:schemeClr val="accent2">
                    <a:lumMod val="50000"/>
                  </a:schemeClr>
                </a:solidFill>
              </a:rPr>
              <a:t> </a:t>
            </a:r>
            <a:r>
              <a:rPr lang="en-US" sz="4000" b="1" dirty="0">
                <a:solidFill>
                  <a:schemeClr val="accent2">
                    <a:lumMod val="50000"/>
                  </a:schemeClr>
                </a:solidFill>
              </a:rPr>
              <a:t> </a:t>
            </a:r>
            <a:r>
              <a:rPr lang="ru-RU" sz="4000" b="1" dirty="0">
                <a:solidFill>
                  <a:schemeClr val="accent2">
                    <a:lumMod val="50000"/>
                  </a:schemeClr>
                </a:solidFill>
              </a:rPr>
              <a:t> </a:t>
            </a:r>
          </a:p>
        </p:txBody>
      </p:sp>
      <p:sp>
        <p:nvSpPr>
          <p:cNvPr id="20" name="object 23"/>
          <p:cNvSpPr txBox="1">
            <a:spLocks/>
          </p:cNvSpPr>
          <p:nvPr/>
        </p:nvSpPr>
        <p:spPr>
          <a:xfrm>
            <a:off x="1994399" y="960664"/>
            <a:ext cx="20285084"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Министерство экономического развития и промышленности Республики Коми</a:t>
            </a:r>
          </a:p>
        </p:txBody>
      </p:sp>
      <p:sp>
        <p:nvSpPr>
          <p:cNvPr id="10" name="object 24"/>
          <p:cNvSpPr txBox="1"/>
          <p:nvPr/>
        </p:nvSpPr>
        <p:spPr>
          <a:xfrm>
            <a:off x="2008643" y="3038475"/>
            <a:ext cx="16205981" cy="6260687"/>
          </a:xfrm>
          <a:prstGeom prst="rect">
            <a:avLst/>
          </a:prstGeom>
        </p:spPr>
        <p:txBody>
          <a:bodyPr vert="horz" wrap="square" lIns="0" tIns="12699" rIns="0" bIns="0" rtlCol="0">
            <a:spAutoFit/>
          </a:bodyPr>
          <a:lstStyle/>
          <a:p>
            <a:pPr>
              <a:spcBef>
                <a:spcPts val="1200"/>
              </a:spcBef>
            </a:pPr>
            <a:r>
              <a:rPr lang="ru-RU" sz="2400" b="1" dirty="0">
                <a:solidFill>
                  <a:schemeClr val="accent2">
                    <a:lumMod val="50000"/>
                  </a:schemeClr>
                </a:solidFill>
              </a:rPr>
              <a:t>Получатели поддержки  </a:t>
            </a:r>
            <a:r>
              <a:rPr lang="ru-RU" sz="2400" dirty="0">
                <a:solidFill>
                  <a:schemeClr val="accent2">
                    <a:lumMod val="50000"/>
                  </a:schemeClr>
                </a:solidFill>
              </a:rPr>
              <a:t>- </a:t>
            </a:r>
            <a:r>
              <a:rPr lang="ru-RU" sz="2400" i="1" dirty="0">
                <a:solidFill>
                  <a:schemeClr val="accent2">
                    <a:lumMod val="50000"/>
                  </a:schemeClr>
                </a:solidFill>
              </a:rPr>
              <a:t>субъекты МСП с основным видом </a:t>
            </a:r>
            <a:r>
              <a:rPr lang="ru-RU" sz="2400" i="1" dirty="0" err="1">
                <a:solidFill>
                  <a:schemeClr val="accent2">
                    <a:lumMod val="50000"/>
                  </a:schemeClr>
                </a:solidFill>
              </a:rPr>
              <a:t>ОКВЭДом</a:t>
            </a:r>
            <a:r>
              <a:rPr lang="ru-RU" sz="2400" i="1" dirty="0">
                <a:solidFill>
                  <a:schemeClr val="accent2">
                    <a:lumMod val="50000"/>
                  </a:schemeClr>
                </a:solidFill>
              </a:rPr>
              <a:t> 59.14 (кинотеатры) и 93.2 (детские игровые комнаты, детские развлекательные центры)</a:t>
            </a:r>
          </a:p>
          <a:p>
            <a:pPr>
              <a:spcBef>
                <a:spcPts val="1200"/>
              </a:spcBef>
            </a:pPr>
            <a:r>
              <a:rPr lang="ru-RU" sz="2400" b="1" dirty="0">
                <a:solidFill>
                  <a:schemeClr val="accent2">
                    <a:lumMod val="50000"/>
                  </a:schemeClr>
                </a:solidFill>
              </a:rPr>
              <a:t>Условия получения поддержки </a:t>
            </a:r>
            <a:r>
              <a:rPr lang="ru-RU" sz="2400" dirty="0">
                <a:solidFill>
                  <a:schemeClr val="accent2">
                    <a:lumMod val="50000"/>
                  </a:schemeClr>
                </a:solidFill>
              </a:rPr>
              <a:t>– </a:t>
            </a:r>
            <a:r>
              <a:rPr lang="ru-RU" sz="2400" i="1" dirty="0">
                <a:solidFill>
                  <a:schemeClr val="accent2">
                    <a:lumMod val="50000"/>
                  </a:schemeClr>
                </a:solidFill>
              </a:rPr>
              <a:t>соответствие требованиям 209-ФЗ, регистрация и осуществление деятельности в РК, задолженность по уплате налогов и сборов не превышает 30 000 рублей, не являются получателями средств из регионального бюджета на аналогичные цели </a:t>
            </a:r>
          </a:p>
          <a:p>
            <a:pPr>
              <a:spcBef>
                <a:spcPts val="1200"/>
              </a:spcBef>
            </a:pPr>
            <a:r>
              <a:rPr lang="ru-RU" sz="2400" b="1" dirty="0">
                <a:solidFill>
                  <a:schemeClr val="accent2">
                    <a:lumMod val="50000"/>
                  </a:schemeClr>
                </a:solidFill>
              </a:rPr>
              <a:t>Размер поддержки </a:t>
            </a:r>
            <a:r>
              <a:rPr lang="ru-RU" sz="2400" dirty="0">
                <a:solidFill>
                  <a:schemeClr val="accent2">
                    <a:lumMod val="50000"/>
                  </a:schemeClr>
                </a:solidFill>
              </a:rPr>
              <a:t>– </a:t>
            </a:r>
            <a:r>
              <a:rPr lang="ru-RU" sz="2400" i="1" dirty="0">
                <a:solidFill>
                  <a:schemeClr val="accent2">
                    <a:lumMod val="50000"/>
                  </a:schemeClr>
                </a:solidFill>
              </a:rPr>
              <a:t>затраты, понесенные в период действия ограничений в 2022 году</a:t>
            </a:r>
          </a:p>
          <a:p>
            <a:pPr>
              <a:spcBef>
                <a:spcPts val="1200"/>
              </a:spcBef>
            </a:pPr>
            <a:r>
              <a:rPr lang="ru-RU" sz="2400" i="1" dirty="0">
                <a:solidFill>
                  <a:schemeClr val="accent2">
                    <a:lumMod val="50000"/>
                  </a:schemeClr>
                </a:solidFill>
              </a:rPr>
              <a:t>За каждый месяц ограничений: </a:t>
            </a:r>
            <a:r>
              <a:rPr lang="ru-RU" sz="2400" b="1" i="1" dirty="0">
                <a:solidFill>
                  <a:srgbClr val="EF5237"/>
                </a:solidFill>
              </a:rPr>
              <a:t>13 890 * 1,869 * кол-во работников + расходы по аренде </a:t>
            </a:r>
            <a:br>
              <a:rPr lang="ru-RU" sz="2400" b="1" i="1" dirty="0">
                <a:solidFill>
                  <a:srgbClr val="EF5237"/>
                </a:solidFill>
              </a:rPr>
            </a:br>
            <a:r>
              <a:rPr lang="ru-RU" sz="2400" i="1" dirty="0">
                <a:solidFill>
                  <a:schemeClr val="accent2">
                    <a:lumMod val="50000"/>
                  </a:schemeClr>
                </a:solidFill>
              </a:rPr>
              <a:t>(по аренде не более 320 000 рублей для городских округов; не более 70 000 рублей для муниципальных районов)</a:t>
            </a:r>
          </a:p>
          <a:p>
            <a:pPr>
              <a:spcBef>
                <a:spcPts val="1200"/>
              </a:spcBef>
            </a:pPr>
            <a:r>
              <a:rPr lang="ru-RU" sz="2400" b="1" dirty="0">
                <a:solidFill>
                  <a:schemeClr val="accent2">
                    <a:lumMod val="50000"/>
                  </a:schemeClr>
                </a:solidFill>
              </a:rPr>
              <a:t>Прием заявок </a:t>
            </a:r>
            <a:r>
              <a:rPr lang="ru-RU" sz="2400" i="1" dirty="0">
                <a:solidFill>
                  <a:schemeClr val="accent2">
                    <a:lumMod val="50000"/>
                  </a:schemeClr>
                </a:solidFill>
              </a:rPr>
              <a:t>– </a:t>
            </a:r>
            <a:r>
              <a:rPr lang="en-US" sz="2400" i="1" dirty="0">
                <a:solidFill>
                  <a:schemeClr val="accent2">
                    <a:lumMod val="50000"/>
                  </a:schemeClr>
                </a:solidFill>
              </a:rPr>
              <a:t>c 28</a:t>
            </a:r>
            <a:r>
              <a:rPr lang="ru-RU" sz="2400" i="1" dirty="0">
                <a:solidFill>
                  <a:schemeClr val="accent2">
                    <a:lumMod val="50000"/>
                  </a:schemeClr>
                </a:solidFill>
              </a:rPr>
              <a:t>.03.2022 – по 29.04.2022</a:t>
            </a:r>
          </a:p>
          <a:p>
            <a:pPr>
              <a:spcBef>
                <a:spcPts val="1200"/>
              </a:spcBef>
            </a:pPr>
            <a:r>
              <a:rPr lang="ru-RU" sz="2400" b="1" dirty="0">
                <a:solidFill>
                  <a:schemeClr val="accent2">
                    <a:lumMod val="50000"/>
                  </a:schemeClr>
                </a:solidFill>
              </a:rPr>
              <a:t>Контакты ответственного лица </a:t>
            </a:r>
            <a:r>
              <a:rPr lang="ru-RU" sz="2400" dirty="0">
                <a:solidFill>
                  <a:schemeClr val="accent2">
                    <a:lumMod val="50000"/>
                  </a:schemeClr>
                </a:solidFill>
              </a:rPr>
              <a:t>– </a:t>
            </a:r>
            <a:r>
              <a:rPr lang="ru-RU" sz="2400" i="1" dirty="0">
                <a:solidFill>
                  <a:schemeClr val="accent2">
                    <a:lumMod val="50000"/>
                  </a:schemeClr>
                </a:solidFill>
              </a:rPr>
              <a:t>Романюк Екатерина Михайловна, ведущий эксперт отдела государственной поддержки предпринимательства, </a:t>
            </a:r>
            <a:r>
              <a:rPr lang="ru-RU" sz="2400" i="1" dirty="0">
                <a:solidFill>
                  <a:schemeClr val="accent2">
                    <a:lumMod val="50000"/>
                  </a:schemeClr>
                </a:solidFill>
                <a:hlinkClick r:id="rId2"/>
              </a:rPr>
              <a:t>e.m.romanyuk@minek.rkomi.ru</a:t>
            </a:r>
            <a:r>
              <a:rPr lang="ru-RU" sz="2400" i="1" dirty="0">
                <a:solidFill>
                  <a:schemeClr val="accent2">
                    <a:lumMod val="50000"/>
                  </a:schemeClr>
                </a:solidFill>
              </a:rPr>
              <a:t>, 8 (8212) 255-341</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hlinkClick r:id="rId3"/>
              </a:rPr>
              <a:t>сайт Министерства экономического развития и промышленности Республики </a:t>
            </a:r>
            <a:br>
              <a:rPr lang="ru-RU" sz="2400" i="1" dirty="0">
                <a:solidFill>
                  <a:schemeClr val="accent2">
                    <a:lumMod val="50000"/>
                  </a:schemeClr>
                </a:solidFill>
                <a:hlinkClick r:id="rId3"/>
              </a:rPr>
            </a:br>
            <a:r>
              <a:rPr lang="ru-RU" sz="2400" i="1" dirty="0">
                <a:solidFill>
                  <a:schemeClr val="accent2">
                    <a:lumMod val="50000"/>
                  </a:schemeClr>
                </a:solidFill>
                <a:hlinkClick r:id="rId3"/>
              </a:rPr>
              <a:t>Коми</a:t>
            </a:r>
            <a:r>
              <a:rPr lang="ru-RU" sz="2400" i="1" dirty="0">
                <a:solidFill>
                  <a:schemeClr val="accent2">
                    <a:lumMod val="50000"/>
                  </a:schemeClr>
                </a:solidFill>
              </a:rPr>
              <a:t> в разделе «Деятельность. Предпринимательство»</a:t>
            </a:r>
          </a:p>
          <a:p>
            <a:pPr>
              <a:spcBef>
                <a:spcPts val="1200"/>
              </a:spcBef>
            </a:pPr>
            <a:endParaRPr lang="ru-RU" sz="2400" i="1" dirty="0">
              <a:solidFill>
                <a:schemeClr val="accent2">
                  <a:lumMod val="50000"/>
                </a:schemeClr>
              </a:solidFill>
            </a:endParaRPr>
          </a:p>
        </p:txBody>
      </p:sp>
      <p:sp>
        <p:nvSpPr>
          <p:cNvPr id="2" name="Номер слайда 1"/>
          <p:cNvSpPr>
            <a:spLocks noGrp="1"/>
          </p:cNvSpPr>
          <p:nvPr>
            <p:ph type="sldNum" sz="quarter" idx="7"/>
          </p:nvPr>
        </p:nvSpPr>
        <p:spPr/>
        <p:txBody>
          <a:bodyPr/>
          <a:lstStyle/>
          <a:p>
            <a:fld id="{B6F15528-21DE-4FAA-801E-634DDDAF4B2B}" type="slidenum">
              <a:rPr lang="ru-RU" smtClean="0"/>
              <a:pPr/>
              <a:t>43</a:t>
            </a:fld>
            <a:endParaRPr lang="ru-RU"/>
          </a:p>
        </p:txBody>
      </p:sp>
    </p:spTree>
    <p:extLst>
      <p:ext uri="{BB962C8B-B14F-4D97-AF65-F5344CB8AC3E}">
        <p14:creationId xmlns:p14="http://schemas.microsoft.com/office/powerpoint/2010/main" xmlns="" val="21553875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17" name="object 24"/>
          <p:cNvSpPr txBox="1"/>
          <p:nvPr/>
        </p:nvSpPr>
        <p:spPr>
          <a:xfrm>
            <a:off x="2001656" y="1525442"/>
            <a:ext cx="16322684" cy="1859482"/>
          </a:xfrm>
          <a:prstGeom prst="rect">
            <a:avLst/>
          </a:prstGeom>
        </p:spPr>
        <p:txBody>
          <a:bodyPr vert="horz" wrap="square" lIns="0" tIns="12699" rIns="0" bIns="0" rtlCol="0">
            <a:spAutoFit/>
          </a:bodyPr>
          <a:lstStyle/>
          <a:p>
            <a:pPr marL="12064" marR="7261" defTabSz="914371">
              <a:spcBef>
                <a:spcPts val="1501"/>
              </a:spcBef>
              <a:buClr>
                <a:srgbClr val="EF5237"/>
              </a:buClr>
              <a:tabLst>
                <a:tab pos="347969" algn="l"/>
                <a:tab pos="349239" algn="l"/>
              </a:tabLst>
            </a:pPr>
            <a:r>
              <a:rPr lang="ru-RU" sz="4000" b="1" dirty="0">
                <a:solidFill>
                  <a:schemeClr val="accent2">
                    <a:lumMod val="50000"/>
                  </a:schemeClr>
                </a:solidFill>
              </a:rPr>
              <a:t>СУБСИДИИ НА ВОЗМЕЩЕНИЕ ЧАСТИ ЗАТРАТ ПО ПРИВЛЕЧЕНИЮ ГАРАНТИЙ И ПОРУЧИТЕЛЬСТВ АО «ГАРАНТИЙНЫЙ ФОНД РЕСПУБЛИКИ КОМИ» </a:t>
            </a:r>
          </a:p>
        </p:txBody>
      </p:sp>
      <p:sp>
        <p:nvSpPr>
          <p:cNvPr id="20" name="object 23"/>
          <p:cNvSpPr txBox="1">
            <a:spLocks/>
          </p:cNvSpPr>
          <p:nvPr/>
        </p:nvSpPr>
        <p:spPr>
          <a:xfrm>
            <a:off x="2023428" y="917967"/>
            <a:ext cx="20285084"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Министерство экономического развития и промышленности Республики Коми</a:t>
            </a:r>
          </a:p>
        </p:txBody>
      </p:sp>
      <p:sp>
        <p:nvSpPr>
          <p:cNvPr id="10" name="object 24"/>
          <p:cNvSpPr txBox="1"/>
          <p:nvPr/>
        </p:nvSpPr>
        <p:spPr>
          <a:xfrm>
            <a:off x="2023428" y="3884285"/>
            <a:ext cx="15899643" cy="5214247"/>
          </a:xfrm>
          <a:prstGeom prst="rect">
            <a:avLst/>
          </a:prstGeom>
        </p:spPr>
        <p:txBody>
          <a:bodyPr vert="horz" wrap="square" lIns="0" tIns="12699" rIns="0" bIns="0" rtlCol="0">
            <a:spAutoFit/>
          </a:bodyPr>
          <a:lstStyle/>
          <a:p>
            <a:pPr>
              <a:spcBef>
                <a:spcPts val="1200"/>
              </a:spcBef>
            </a:pPr>
            <a:r>
              <a:rPr lang="ru-RU" sz="2400" b="1" dirty="0">
                <a:solidFill>
                  <a:schemeClr val="accent2">
                    <a:lumMod val="50000"/>
                  </a:schemeClr>
                </a:solidFill>
              </a:rPr>
              <a:t>Получатели поддержки  </a:t>
            </a:r>
            <a:r>
              <a:rPr lang="ru-RU" sz="2400" dirty="0">
                <a:solidFill>
                  <a:schemeClr val="accent2">
                    <a:lumMod val="50000"/>
                  </a:schemeClr>
                </a:solidFill>
              </a:rPr>
              <a:t>- </a:t>
            </a:r>
            <a:r>
              <a:rPr lang="ru-RU" sz="2400" i="1" dirty="0">
                <a:solidFill>
                  <a:schemeClr val="accent2">
                    <a:lumMod val="50000"/>
                  </a:schemeClr>
                </a:solidFill>
              </a:rPr>
              <a:t>субъекты МСП и </a:t>
            </a:r>
            <a:r>
              <a:rPr lang="ru-RU" sz="2400" i="1" dirty="0" err="1">
                <a:solidFill>
                  <a:schemeClr val="accent2">
                    <a:lumMod val="50000"/>
                  </a:schemeClr>
                </a:solidFill>
              </a:rPr>
              <a:t>самозанятые</a:t>
            </a:r>
            <a:r>
              <a:rPr lang="ru-RU" sz="2400" i="1" dirty="0">
                <a:solidFill>
                  <a:schemeClr val="accent2">
                    <a:lumMod val="50000"/>
                  </a:schemeClr>
                </a:solidFill>
              </a:rPr>
              <a:t> граждане </a:t>
            </a:r>
          </a:p>
          <a:p>
            <a:pPr>
              <a:spcBef>
                <a:spcPts val="1200"/>
              </a:spcBef>
            </a:pPr>
            <a:r>
              <a:rPr lang="ru-RU" sz="2400" b="1" dirty="0">
                <a:solidFill>
                  <a:schemeClr val="accent2">
                    <a:lumMod val="50000"/>
                  </a:schemeClr>
                </a:solidFill>
              </a:rPr>
              <a:t>Условия получения поддержки </a:t>
            </a:r>
            <a:r>
              <a:rPr lang="ru-RU" sz="2400" dirty="0">
                <a:solidFill>
                  <a:schemeClr val="accent2">
                    <a:lumMod val="50000"/>
                  </a:schemeClr>
                </a:solidFill>
              </a:rPr>
              <a:t>– </a:t>
            </a:r>
            <a:r>
              <a:rPr lang="ru-RU" sz="2400" i="1" dirty="0">
                <a:solidFill>
                  <a:schemeClr val="accent2">
                    <a:lumMod val="50000"/>
                  </a:schemeClr>
                </a:solidFill>
              </a:rPr>
              <a:t>соответствие требованиям 209-ФЗ, регистрация и осуществление деятельности в РК, задолженность по уплате налогов и сборов не превышает 3000 рублей, отсутствие просроченной задолженности перед РК, наличие договора о предоставлении поручительства с РГО, отсутствие неисполненных обязательств/просроченной задолженности по </a:t>
            </a:r>
            <a:r>
              <a:rPr lang="ru-RU" sz="2400" i="1" dirty="0" err="1">
                <a:solidFill>
                  <a:schemeClr val="accent2">
                    <a:lumMod val="50000"/>
                  </a:schemeClr>
                </a:solidFill>
              </a:rPr>
              <a:t>микрозаймам</a:t>
            </a:r>
            <a:r>
              <a:rPr lang="ru-RU" sz="2400" i="1" dirty="0">
                <a:solidFill>
                  <a:schemeClr val="accent2">
                    <a:lumMod val="50000"/>
                  </a:schemeClr>
                </a:solidFill>
              </a:rPr>
              <a:t>, отсутствие задолженности по кредитам под поручительства РГО, не являются получателями средств из регионального бюджета на аналогичные цели </a:t>
            </a:r>
          </a:p>
          <a:p>
            <a:pPr>
              <a:spcBef>
                <a:spcPts val="1200"/>
              </a:spcBef>
            </a:pPr>
            <a:r>
              <a:rPr lang="ru-RU" sz="2400" b="1" dirty="0">
                <a:solidFill>
                  <a:schemeClr val="accent2">
                    <a:lumMod val="50000"/>
                  </a:schemeClr>
                </a:solidFill>
              </a:rPr>
              <a:t>Размер субсидии </a:t>
            </a:r>
            <a:r>
              <a:rPr lang="ru-RU" sz="2400" dirty="0">
                <a:solidFill>
                  <a:schemeClr val="accent2">
                    <a:lumMod val="50000"/>
                  </a:schemeClr>
                </a:solidFill>
              </a:rPr>
              <a:t>– </a:t>
            </a:r>
            <a:r>
              <a:rPr lang="ru-RU" sz="2400" i="1" dirty="0">
                <a:solidFill>
                  <a:schemeClr val="accent2">
                    <a:lumMod val="50000"/>
                  </a:schemeClr>
                </a:solidFill>
              </a:rPr>
              <a:t>80% (не более 100 000 рублей в текущем году )</a:t>
            </a:r>
          </a:p>
          <a:p>
            <a:pPr>
              <a:spcBef>
                <a:spcPts val="1200"/>
              </a:spcBef>
            </a:pPr>
            <a:r>
              <a:rPr lang="ru-RU" sz="2400" b="1" dirty="0">
                <a:solidFill>
                  <a:schemeClr val="accent2">
                    <a:lumMod val="50000"/>
                  </a:schemeClr>
                </a:solidFill>
              </a:rPr>
              <a:t>Прием заявок </a:t>
            </a:r>
            <a:r>
              <a:rPr lang="ru-RU" sz="2400" i="1" dirty="0">
                <a:solidFill>
                  <a:schemeClr val="accent2">
                    <a:lumMod val="50000"/>
                  </a:schemeClr>
                </a:solidFill>
              </a:rPr>
              <a:t>– до 1 ноября текущего финансового года</a:t>
            </a:r>
          </a:p>
          <a:p>
            <a:pPr>
              <a:spcBef>
                <a:spcPts val="1200"/>
              </a:spcBef>
            </a:pPr>
            <a:r>
              <a:rPr lang="ru-RU" sz="2400" b="1" dirty="0">
                <a:solidFill>
                  <a:schemeClr val="accent2">
                    <a:lumMod val="50000"/>
                  </a:schemeClr>
                </a:solidFill>
              </a:rPr>
              <a:t>Контакты ответственного лица </a:t>
            </a:r>
            <a:r>
              <a:rPr lang="ru-RU" sz="2400" dirty="0">
                <a:solidFill>
                  <a:schemeClr val="accent2">
                    <a:lumMod val="50000"/>
                  </a:schemeClr>
                </a:solidFill>
              </a:rPr>
              <a:t>– </a:t>
            </a:r>
            <a:r>
              <a:rPr lang="ru-RU" sz="2400" i="1" dirty="0">
                <a:solidFill>
                  <a:schemeClr val="accent2">
                    <a:lumMod val="50000"/>
                  </a:schemeClr>
                </a:solidFill>
              </a:rPr>
              <a:t>Шиханова Галина Викторовна, главный эксперт отдела государственной </a:t>
            </a:r>
            <a:br>
              <a:rPr lang="ru-RU" sz="2400" i="1" dirty="0">
                <a:solidFill>
                  <a:schemeClr val="accent2">
                    <a:lumMod val="50000"/>
                  </a:schemeClr>
                </a:solidFill>
              </a:rPr>
            </a:br>
            <a:r>
              <a:rPr lang="ru-RU" sz="2400" i="1" dirty="0">
                <a:solidFill>
                  <a:schemeClr val="accent2">
                    <a:lumMod val="50000"/>
                  </a:schemeClr>
                </a:solidFill>
              </a:rPr>
              <a:t>поддержки предпринимательства, </a:t>
            </a:r>
            <a:r>
              <a:rPr lang="ru-RU" sz="2400" i="1" dirty="0">
                <a:solidFill>
                  <a:schemeClr val="accent2">
                    <a:lumMod val="50000"/>
                  </a:schemeClr>
                </a:solidFill>
                <a:hlinkClick r:id="rId2"/>
              </a:rPr>
              <a:t>g.v.shihanova@minek.rkomi.ru</a:t>
            </a:r>
            <a:r>
              <a:rPr lang="ru-RU" sz="2400" i="1" dirty="0">
                <a:solidFill>
                  <a:schemeClr val="accent2">
                    <a:lumMod val="50000"/>
                  </a:schemeClr>
                </a:solidFill>
              </a:rPr>
              <a:t>, 8 (8212) 255-393</a:t>
            </a:r>
          </a:p>
          <a:p>
            <a:pPr>
              <a:spcBef>
                <a:spcPts val="1200"/>
              </a:spcBef>
            </a:pPr>
            <a:r>
              <a:rPr lang="ru-RU" sz="2400" b="1" dirty="0">
                <a:solidFill>
                  <a:schemeClr val="accent2">
                    <a:lumMod val="50000"/>
                  </a:schemeClr>
                </a:solidFill>
              </a:rPr>
              <a:t>Информация о поддержке - </a:t>
            </a:r>
            <a:r>
              <a:rPr lang="ru-RU" sz="2400" i="1" dirty="0">
                <a:hlinkClick r:id="rId3"/>
              </a:rPr>
              <a:t>сайт Министерства экономического развития и промышленности </a:t>
            </a:r>
            <a:br>
              <a:rPr lang="ru-RU" sz="2400" i="1" dirty="0">
                <a:hlinkClick r:id="rId3"/>
              </a:rPr>
            </a:br>
            <a:r>
              <a:rPr lang="ru-RU" sz="2400" i="1" dirty="0">
                <a:hlinkClick r:id="rId3"/>
              </a:rPr>
              <a:t>Республики Коми</a:t>
            </a:r>
            <a:r>
              <a:rPr lang="ru-RU" sz="2400" i="1" dirty="0">
                <a:solidFill>
                  <a:schemeClr val="accent2">
                    <a:lumMod val="50000"/>
                  </a:schemeClr>
                </a:solidFill>
              </a:rPr>
              <a:t> в разделе «Деятельность. Предпринимательство»</a:t>
            </a:r>
          </a:p>
        </p:txBody>
      </p:sp>
      <p:sp>
        <p:nvSpPr>
          <p:cNvPr id="2" name="Номер слайда 1"/>
          <p:cNvSpPr>
            <a:spLocks noGrp="1"/>
          </p:cNvSpPr>
          <p:nvPr>
            <p:ph type="sldNum" sz="quarter" idx="7"/>
          </p:nvPr>
        </p:nvSpPr>
        <p:spPr/>
        <p:txBody>
          <a:bodyPr/>
          <a:lstStyle/>
          <a:p>
            <a:fld id="{B6F15528-21DE-4FAA-801E-634DDDAF4B2B}" type="slidenum">
              <a:rPr lang="ru-RU" smtClean="0"/>
              <a:pPr/>
              <a:t>44</a:t>
            </a:fld>
            <a:endParaRPr lang="ru-RU"/>
          </a:p>
        </p:txBody>
      </p:sp>
    </p:spTree>
    <p:extLst>
      <p:ext uri="{BB962C8B-B14F-4D97-AF65-F5344CB8AC3E}">
        <p14:creationId xmlns:p14="http://schemas.microsoft.com/office/powerpoint/2010/main" xmlns="" val="36890097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17" name="object 24"/>
          <p:cNvSpPr txBox="1"/>
          <p:nvPr/>
        </p:nvSpPr>
        <p:spPr>
          <a:xfrm>
            <a:off x="2008914" y="1581161"/>
            <a:ext cx="16322684" cy="1859482"/>
          </a:xfrm>
          <a:prstGeom prst="rect">
            <a:avLst/>
          </a:prstGeom>
        </p:spPr>
        <p:txBody>
          <a:bodyPr vert="horz" wrap="square" lIns="0" tIns="12699" rIns="0" bIns="0" rtlCol="0">
            <a:spAutoFit/>
          </a:bodyPr>
          <a:lstStyle/>
          <a:p>
            <a:pPr marL="12064" marR="7261" defTabSz="914371">
              <a:spcBef>
                <a:spcPts val="1501"/>
              </a:spcBef>
              <a:buClr>
                <a:srgbClr val="EF5237"/>
              </a:buClr>
              <a:tabLst>
                <a:tab pos="347969" algn="l"/>
                <a:tab pos="349239" algn="l"/>
              </a:tabLst>
            </a:pPr>
            <a:r>
              <a:rPr lang="ru-RU" sz="4000" b="1" dirty="0">
                <a:solidFill>
                  <a:schemeClr val="accent2">
                    <a:lumMod val="50000"/>
                  </a:schemeClr>
                </a:solidFill>
              </a:rPr>
              <a:t>СУБСИДИИ НА ПРОВЕДЕНИЕ ОЦЕНКИ И СТРАХОВАНИЯ ИМУЩЕСТВА, ПЕРЕДАВАЕМОГО В ЗАЛОГ ПО ДОГОВОРАМ ЗАЙМА </a:t>
            </a:r>
            <a:br>
              <a:rPr lang="ru-RU" sz="4000" b="1" dirty="0">
                <a:solidFill>
                  <a:schemeClr val="accent2">
                    <a:lumMod val="50000"/>
                  </a:schemeClr>
                </a:solidFill>
              </a:rPr>
            </a:br>
            <a:r>
              <a:rPr lang="ru-RU" sz="4000" b="1" dirty="0">
                <a:solidFill>
                  <a:schemeClr val="accent2">
                    <a:lumMod val="50000"/>
                  </a:schemeClr>
                </a:solidFill>
              </a:rPr>
              <a:t>С АО «МИКРОКРЕДИТНАЯ КОМПАНИЯ РЕСПУБЛИКИ КОМИ»</a:t>
            </a:r>
          </a:p>
        </p:txBody>
      </p:sp>
      <p:sp>
        <p:nvSpPr>
          <p:cNvPr id="20" name="object 23"/>
          <p:cNvSpPr txBox="1">
            <a:spLocks/>
          </p:cNvSpPr>
          <p:nvPr/>
        </p:nvSpPr>
        <p:spPr>
          <a:xfrm>
            <a:off x="2023428" y="904875"/>
            <a:ext cx="20285084"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Министерство экономического развития и промышленности Республики Коми</a:t>
            </a:r>
          </a:p>
        </p:txBody>
      </p:sp>
      <p:sp>
        <p:nvSpPr>
          <p:cNvPr id="10" name="object 24"/>
          <p:cNvSpPr txBox="1"/>
          <p:nvPr/>
        </p:nvSpPr>
        <p:spPr>
          <a:xfrm>
            <a:off x="2008914" y="3884285"/>
            <a:ext cx="16205981" cy="5214247"/>
          </a:xfrm>
          <a:prstGeom prst="rect">
            <a:avLst/>
          </a:prstGeom>
        </p:spPr>
        <p:txBody>
          <a:bodyPr vert="horz" wrap="square" lIns="0" tIns="12699" rIns="0" bIns="0" rtlCol="0">
            <a:spAutoFit/>
          </a:bodyPr>
          <a:lstStyle/>
          <a:p>
            <a:pPr>
              <a:spcBef>
                <a:spcPts val="1200"/>
              </a:spcBef>
            </a:pPr>
            <a:r>
              <a:rPr lang="ru-RU" sz="2400" b="1" dirty="0">
                <a:solidFill>
                  <a:schemeClr val="accent2">
                    <a:lumMod val="50000"/>
                  </a:schemeClr>
                </a:solidFill>
              </a:rPr>
              <a:t>Получатели поддержки  </a:t>
            </a:r>
            <a:r>
              <a:rPr lang="ru-RU" sz="2400" dirty="0">
                <a:solidFill>
                  <a:schemeClr val="accent2">
                    <a:lumMod val="50000"/>
                  </a:schemeClr>
                </a:solidFill>
              </a:rPr>
              <a:t>- </a:t>
            </a:r>
            <a:r>
              <a:rPr lang="ru-RU" sz="2400" i="1" dirty="0">
                <a:solidFill>
                  <a:schemeClr val="accent2">
                    <a:lumMod val="50000"/>
                  </a:schemeClr>
                </a:solidFill>
              </a:rPr>
              <a:t>субъекты МСП и </a:t>
            </a:r>
            <a:r>
              <a:rPr lang="ru-RU" sz="2400" i="1" dirty="0" err="1">
                <a:solidFill>
                  <a:schemeClr val="accent2">
                    <a:lumMod val="50000"/>
                  </a:schemeClr>
                </a:solidFill>
              </a:rPr>
              <a:t>самозанятые</a:t>
            </a:r>
            <a:r>
              <a:rPr lang="ru-RU" sz="2400" i="1" dirty="0">
                <a:solidFill>
                  <a:schemeClr val="accent2">
                    <a:lumMod val="50000"/>
                  </a:schemeClr>
                </a:solidFill>
              </a:rPr>
              <a:t> граждане </a:t>
            </a:r>
          </a:p>
          <a:p>
            <a:pPr>
              <a:spcBef>
                <a:spcPts val="1200"/>
              </a:spcBef>
            </a:pPr>
            <a:r>
              <a:rPr lang="ru-RU" sz="2400" b="1" dirty="0">
                <a:solidFill>
                  <a:schemeClr val="accent2">
                    <a:lumMod val="50000"/>
                  </a:schemeClr>
                </a:solidFill>
              </a:rPr>
              <a:t>Условия получения поддержки </a:t>
            </a:r>
            <a:r>
              <a:rPr lang="ru-RU" sz="2400" dirty="0">
                <a:solidFill>
                  <a:schemeClr val="accent2">
                    <a:lumMod val="50000"/>
                  </a:schemeClr>
                </a:solidFill>
              </a:rPr>
              <a:t>– </a:t>
            </a:r>
            <a:r>
              <a:rPr lang="ru-RU" sz="2400" i="1" dirty="0">
                <a:solidFill>
                  <a:schemeClr val="accent2">
                    <a:lumMod val="50000"/>
                  </a:schemeClr>
                </a:solidFill>
              </a:rPr>
              <a:t>соответствие требованиям 209-ФЗ, регистрация и осуществление деятельности в РК, задолженность по уплате налогов и сборов не превышает 3000 рублей, отсутствие просроченной задолженности перед РК, наличие договора займа с МФО, отсутствие неисполненных обязательств/просроченной задолженности по </a:t>
            </a:r>
            <a:r>
              <a:rPr lang="ru-RU" sz="2400" i="1" dirty="0" err="1">
                <a:solidFill>
                  <a:schemeClr val="accent2">
                    <a:lumMod val="50000"/>
                  </a:schemeClr>
                </a:solidFill>
              </a:rPr>
              <a:t>микрозаймам</a:t>
            </a:r>
            <a:r>
              <a:rPr lang="ru-RU" sz="2400" i="1" dirty="0">
                <a:solidFill>
                  <a:schemeClr val="accent2">
                    <a:lumMod val="50000"/>
                  </a:schemeClr>
                </a:solidFill>
              </a:rPr>
              <a:t>, не являются получателями средств из регионального бюджета на аналогичные цели </a:t>
            </a:r>
          </a:p>
          <a:p>
            <a:pPr>
              <a:spcBef>
                <a:spcPts val="1200"/>
              </a:spcBef>
            </a:pPr>
            <a:r>
              <a:rPr lang="ru-RU" sz="2400" b="1" dirty="0">
                <a:solidFill>
                  <a:schemeClr val="accent2">
                    <a:lumMod val="50000"/>
                  </a:schemeClr>
                </a:solidFill>
              </a:rPr>
              <a:t>Размер поддержки </a:t>
            </a:r>
            <a:r>
              <a:rPr lang="ru-RU" sz="2400" dirty="0">
                <a:solidFill>
                  <a:schemeClr val="accent2">
                    <a:lumMod val="50000"/>
                  </a:schemeClr>
                </a:solidFill>
              </a:rPr>
              <a:t>– </a:t>
            </a:r>
            <a:r>
              <a:rPr lang="ru-RU" sz="2400" i="1" dirty="0">
                <a:solidFill>
                  <a:schemeClr val="accent2">
                    <a:lumMod val="50000"/>
                  </a:schemeClr>
                </a:solidFill>
              </a:rPr>
              <a:t>90% (по оценке имущества  - от осуществленных расходов, но не более 6 тысяч рублей; по страхованию имущества - от осуществленных расходов, но не более 70 тысяч рублей)</a:t>
            </a:r>
          </a:p>
          <a:p>
            <a:pPr>
              <a:spcBef>
                <a:spcPts val="1200"/>
              </a:spcBef>
            </a:pPr>
            <a:r>
              <a:rPr lang="ru-RU" sz="2400" b="1" dirty="0">
                <a:solidFill>
                  <a:schemeClr val="accent2">
                    <a:lumMod val="50000"/>
                  </a:schemeClr>
                </a:solidFill>
              </a:rPr>
              <a:t>Прием заявок </a:t>
            </a:r>
            <a:r>
              <a:rPr lang="ru-RU" sz="2400" i="1" dirty="0">
                <a:solidFill>
                  <a:schemeClr val="accent2">
                    <a:lumMod val="50000"/>
                  </a:schemeClr>
                </a:solidFill>
              </a:rPr>
              <a:t>– до 1 ноября текущего финансового года</a:t>
            </a:r>
          </a:p>
          <a:p>
            <a:pPr>
              <a:spcBef>
                <a:spcPts val="1200"/>
              </a:spcBef>
            </a:pPr>
            <a:r>
              <a:rPr lang="ru-RU" sz="2400" b="1" dirty="0">
                <a:solidFill>
                  <a:schemeClr val="accent2">
                    <a:lumMod val="50000"/>
                  </a:schemeClr>
                </a:solidFill>
              </a:rPr>
              <a:t>Контакты ответственного лица </a:t>
            </a:r>
            <a:r>
              <a:rPr lang="ru-RU" sz="2400" dirty="0">
                <a:solidFill>
                  <a:schemeClr val="accent2">
                    <a:lumMod val="50000"/>
                  </a:schemeClr>
                </a:solidFill>
              </a:rPr>
              <a:t>– </a:t>
            </a:r>
            <a:r>
              <a:rPr lang="ru-RU" sz="2400" i="1" dirty="0">
                <a:solidFill>
                  <a:schemeClr val="accent2">
                    <a:lumMod val="50000"/>
                  </a:schemeClr>
                </a:solidFill>
              </a:rPr>
              <a:t>Шиханова Галина Викторовна, главный эксперт отдела государственной </a:t>
            </a:r>
            <a:br>
              <a:rPr lang="ru-RU" sz="2400" i="1" dirty="0">
                <a:solidFill>
                  <a:schemeClr val="accent2">
                    <a:lumMod val="50000"/>
                  </a:schemeClr>
                </a:solidFill>
              </a:rPr>
            </a:br>
            <a:r>
              <a:rPr lang="ru-RU" sz="2400" i="1" dirty="0">
                <a:solidFill>
                  <a:schemeClr val="accent2">
                    <a:lumMod val="50000"/>
                  </a:schemeClr>
                </a:solidFill>
              </a:rPr>
              <a:t>поддержки предпринимательства, </a:t>
            </a:r>
            <a:r>
              <a:rPr lang="ru-RU" sz="2400" i="1" dirty="0">
                <a:solidFill>
                  <a:schemeClr val="accent2">
                    <a:lumMod val="50000"/>
                  </a:schemeClr>
                </a:solidFill>
                <a:hlinkClick r:id="rId2"/>
              </a:rPr>
              <a:t>g.v.shihanova@minek.rkomi.ru</a:t>
            </a:r>
            <a:r>
              <a:rPr lang="ru-RU" sz="2400" i="1" dirty="0">
                <a:solidFill>
                  <a:schemeClr val="accent2">
                    <a:lumMod val="50000"/>
                  </a:schemeClr>
                </a:solidFill>
              </a:rPr>
              <a:t>, 8 (8212) 255-393</a:t>
            </a:r>
          </a:p>
          <a:p>
            <a:pPr>
              <a:spcBef>
                <a:spcPts val="1200"/>
              </a:spcBef>
            </a:pPr>
            <a:r>
              <a:rPr lang="ru-RU" sz="2400" b="1" dirty="0">
                <a:solidFill>
                  <a:schemeClr val="accent2">
                    <a:lumMod val="50000"/>
                  </a:schemeClr>
                </a:solidFill>
              </a:rPr>
              <a:t>Информация о поддержке</a:t>
            </a:r>
            <a:r>
              <a:rPr lang="ru-RU" sz="2400" dirty="0">
                <a:solidFill>
                  <a:schemeClr val="accent2">
                    <a:lumMod val="50000"/>
                  </a:schemeClr>
                </a:solidFill>
              </a:rPr>
              <a:t> – </a:t>
            </a:r>
            <a:r>
              <a:rPr lang="ru-RU" sz="2400" i="1" dirty="0">
                <a:solidFill>
                  <a:schemeClr val="accent2">
                    <a:lumMod val="50000"/>
                  </a:schemeClr>
                </a:solidFill>
                <a:hlinkClick r:id="rId3"/>
              </a:rPr>
              <a:t>сайт Министерства экономического развития и промышленности </a:t>
            </a:r>
            <a:br>
              <a:rPr lang="ru-RU" sz="2400" i="1" dirty="0">
                <a:solidFill>
                  <a:schemeClr val="accent2">
                    <a:lumMod val="50000"/>
                  </a:schemeClr>
                </a:solidFill>
                <a:hlinkClick r:id="rId3"/>
              </a:rPr>
            </a:br>
            <a:r>
              <a:rPr lang="ru-RU" sz="2400" i="1" dirty="0">
                <a:solidFill>
                  <a:schemeClr val="accent2">
                    <a:lumMod val="50000"/>
                  </a:schemeClr>
                </a:solidFill>
                <a:hlinkClick r:id="rId3"/>
              </a:rPr>
              <a:t>Республики Коми</a:t>
            </a:r>
            <a:r>
              <a:rPr lang="ru-RU" sz="2400" i="1" dirty="0">
                <a:solidFill>
                  <a:schemeClr val="accent2">
                    <a:lumMod val="50000"/>
                  </a:schemeClr>
                </a:solidFill>
              </a:rPr>
              <a:t> в разделе «Деятельность. Предпринимательство»</a:t>
            </a:r>
          </a:p>
        </p:txBody>
      </p:sp>
      <p:sp>
        <p:nvSpPr>
          <p:cNvPr id="2" name="Номер слайда 1"/>
          <p:cNvSpPr>
            <a:spLocks noGrp="1"/>
          </p:cNvSpPr>
          <p:nvPr>
            <p:ph type="sldNum" sz="quarter" idx="7"/>
          </p:nvPr>
        </p:nvSpPr>
        <p:spPr/>
        <p:txBody>
          <a:bodyPr/>
          <a:lstStyle/>
          <a:p>
            <a:fld id="{B6F15528-21DE-4FAA-801E-634DDDAF4B2B}" type="slidenum">
              <a:rPr lang="ru-RU" smtClean="0"/>
              <a:pPr/>
              <a:t>45</a:t>
            </a:fld>
            <a:endParaRPr lang="ru-RU"/>
          </a:p>
        </p:txBody>
      </p:sp>
    </p:spTree>
    <p:extLst>
      <p:ext uri="{BB962C8B-B14F-4D97-AF65-F5344CB8AC3E}">
        <p14:creationId xmlns:p14="http://schemas.microsoft.com/office/powerpoint/2010/main" xmlns="" val="16300628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18" name="object 23"/>
          <p:cNvSpPr txBox="1">
            <a:spLocks/>
          </p:cNvSpPr>
          <p:nvPr/>
        </p:nvSpPr>
        <p:spPr>
          <a:xfrm>
            <a:off x="1916723" y="904875"/>
            <a:ext cx="16205981" cy="627563"/>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034" defTabSz="914341">
              <a:lnSpc>
                <a:spcPct val="101499"/>
              </a:lnSpc>
              <a:spcBef>
                <a:spcPts val="46"/>
              </a:spcBef>
            </a:pPr>
            <a:r>
              <a:rPr lang="ru-RU" sz="4000" spc="-175" dirty="0">
                <a:solidFill>
                  <a:srgbClr val="EF5237"/>
                </a:solidFill>
                <a:latin typeface="+mn-lt"/>
              </a:rPr>
              <a:t>Министерство национальной политики Республики Коми</a:t>
            </a:r>
          </a:p>
        </p:txBody>
      </p:sp>
      <p:sp>
        <p:nvSpPr>
          <p:cNvPr id="19" name="object 24"/>
          <p:cNvSpPr txBox="1"/>
          <p:nvPr/>
        </p:nvSpPr>
        <p:spPr>
          <a:xfrm>
            <a:off x="1904999" y="1567461"/>
            <a:ext cx="16205981" cy="1865221"/>
          </a:xfrm>
          <a:prstGeom prst="rect">
            <a:avLst/>
          </a:prstGeom>
        </p:spPr>
        <p:txBody>
          <a:bodyPr vert="horz" wrap="square" lIns="0" tIns="18153" rIns="0" bIns="0" rtlCol="0">
            <a:spAutoFit/>
          </a:bodyPr>
          <a:lstStyle>
            <a:defPPr>
              <a:defRPr lang="ru-RU"/>
            </a:defPPr>
            <a:lvl1pPr marL="18153" marR="7261" algn="just" defTabSz="1307043">
              <a:spcBef>
                <a:spcPts val="143"/>
              </a:spcBef>
              <a:defRPr sz="4800" b="1" spc="-175">
                <a:solidFill>
                  <a:srgbClr val="4C1913"/>
                </a:solidFill>
                <a:latin typeface="Trebuchet MS"/>
                <a:ea typeface="+mj-ea"/>
                <a:cs typeface="Trebuchet MS"/>
              </a:defRPr>
            </a:lvl1pPr>
          </a:lstStyle>
          <a:p>
            <a:r>
              <a:rPr lang="ru-RU" sz="4000" dirty="0">
                <a:latin typeface="+mn-lt"/>
              </a:rPr>
              <a:t>СУБСИДИИ НА ВОЗМЕЩЕНИЕ ЧАСТИ ЗАТРАТ НА ПРИОБРЕТЕНИЕ ОБЪЕКТОВ, МАШИН И ОБОРУДОВАНИЯ В ЦЕЛЯХ ПОДДЕРЖКИ ЭКОНОМИЧЕСКОГО И СОЦИАЛЬНОГО РАЗВИТИЯ КОРЕННЫХ МАЛОЧИСЛЕННЫХ НАРОДОВ СЕВЕРА</a:t>
            </a:r>
          </a:p>
        </p:txBody>
      </p:sp>
      <p:sp>
        <p:nvSpPr>
          <p:cNvPr id="21" name="object 24"/>
          <p:cNvSpPr txBox="1"/>
          <p:nvPr/>
        </p:nvSpPr>
        <p:spPr>
          <a:xfrm>
            <a:off x="1927274" y="3876675"/>
            <a:ext cx="16205981" cy="5401404"/>
          </a:xfrm>
          <a:prstGeom prst="rect">
            <a:avLst/>
          </a:prstGeom>
        </p:spPr>
        <p:txBody>
          <a:bodyPr vert="horz" wrap="square" lIns="0" tIns="12699" rIns="0" bIns="0" rtlCol="0">
            <a:spAutoFit/>
          </a:bodyPr>
          <a:lstStyle/>
          <a:p>
            <a:pPr>
              <a:spcBef>
                <a:spcPts val="1200"/>
              </a:spcBef>
            </a:pPr>
            <a:r>
              <a:rPr lang="ru-RU" sz="2400" b="1" dirty="0">
                <a:solidFill>
                  <a:schemeClr val="accent2">
                    <a:lumMod val="50000"/>
                  </a:schemeClr>
                </a:solidFill>
              </a:rPr>
              <a:t>Получатели поддержки:</a:t>
            </a:r>
            <a:r>
              <a:rPr lang="ru-RU" sz="2400" dirty="0">
                <a:solidFill>
                  <a:schemeClr val="accent2">
                    <a:lumMod val="50000"/>
                  </a:schemeClr>
                </a:solidFill>
              </a:rPr>
              <a:t> </a:t>
            </a:r>
            <a:r>
              <a:rPr lang="ru-RU" sz="2400" i="1" dirty="0">
                <a:solidFill>
                  <a:schemeClr val="accent2">
                    <a:lumMod val="50000"/>
                  </a:schemeClr>
                </a:solidFill>
              </a:rPr>
              <a:t>оленеводческие хозяйства</a:t>
            </a:r>
            <a:br>
              <a:rPr lang="ru-RU" sz="2400" i="1" dirty="0">
                <a:solidFill>
                  <a:schemeClr val="accent2">
                    <a:lumMod val="50000"/>
                  </a:schemeClr>
                </a:solidFill>
              </a:rPr>
            </a:br>
            <a:r>
              <a:rPr lang="ru-RU" sz="2200" dirty="0">
                <a:solidFill>
                  <a:prstClr val="black"/>
                </a:solidFill>
                <a:latin typeface="Calibri Light" panose="020F0302020204030204"/>
              </a:rPr>
              <a:t/>
            </a:r>
            <a:br>
              <a:rPr lang="ru-RU" sz="2200" dirty="0">
                <a:solidFill>
                  <a:prstClr val="black"/>
                </a:solidFill>
                <a:latin typeface="Calibri Light" panose="020F0302020204030204"/>
              </a:rPr>
            </a:br>
            <a:r>
              <a:rPr lang="ru-RU" sz="2400" b="1" dirty="0">
                <a:solidFill>
                  <a:schemeClr val="accent2">
                    <a:lumMod val="50000"/>
                  </a:schemeClr>
                </a:solidFill>
              </a:rPr>
              <a:t>Условия получения поддержки:</a:t>
            </a:r>
            <a:r>
              <a:rPr lang="ru-RU" sz="2400" dirty="0">
                <a:solidFill>
                  <a:schemeClr val="accent2">
                    <a:lumMod val="50000"/>
                  </a:schemeClr>
                </a:solidFill>
              </a:rPr>
              <a:t> </a:t>
            </a:r>
            <a:r>
              <a:rPr lang="ru-RU" sz="2400" i="1" dirty="0">
                <a:solidFill>
                  <a:schemeClr val="accent2">
                    <a:lumMod val="50000"/>
                  </a:schemeClr>
                </a:solidFill>
              </a:rPr>
              <a:t>признание оленеводческого хозяйства победителем конкурсного отбора, проводимого в соответствии с Порядком предоставления из республиканского бюджета Республики Коми субсидий на возмещение части затрат на приобретение объектов, машин и оборудования в целях поддержки экономического и социального развития коренных малочисленных народов Севера, утвержденного Постановлением Правительства Республики Коми от 31.10.2019 № 525</a:t>
            </a:r>
          </a:p>
          <a:p>
            <a:pPr>
              <a:spcBef>
                <a:spcPts val="1200"/>
              </a:spcBef>
            </a:pPr>
            <a:r>
              <a:rPr lang="ru-RU" sz="2400" b="1" dirty="0">
                <a:solidFill>
                  <a:schemeClr val="accent2">
                    <a:lumMod val="50000"/>
                  </a:schemeClr>
                </a:solidFill>
              </a:rPr>
              <a:t>Сумма средств в республиканском бюджете Республики Коми</a:t>
            </a:r>
            <a:r>
              <a:rPr lang="ru-RU" sz="2200" dirty="0">
                <a:solidFill>
                  <a:prstClr val="black"/>
                </a:solidFill>
                <a:latin typeface="Calibri Light" panose="020F0302020204030204"/>
              </a:rPr>
              <a:t>, </a:t>
            </a:r>
            <a:r>
              <a:rPr lang="ru-RU" sz="2400" i="1" dirty="0">
                <a:solidFill>
                  <a:schemeClr val="accent2">
                    <a:lumMod val="50000"/>
                  </a:schemeClr>
                </a:solidFill>
              </a:rPr>
              <a:t>предусмотренных на предоставление субсидий </a:t>
            </a:r>
            <a:br>
              <a:rPr lang="ru-RU" sz="2400" i="1" dirty="0">
                <a:solidFill>
                  <a:schemeClr val="accent2">
                    <a:lumMod val="50000"/>
                  </a:schemeClr>
                </a:solidFill>
              </a:rPr>
            </a:br>
            <a:r>
              <a:rPr lang="ru-RU" sz="2400" i="1" dirty="0">
                <a:solidFill>
                  <a:schemeClr val="accent2">
                    <a:lumMod val="50000"/>
                  </a:schemeClr>
                </a:solidFill>
              </a:rPr>
              <a:t>в 2022 году – 955,9 тыс. руб. </a:t>
            </a:r>
          </a:p>
          <a:p>
            <a:pPr>
              <a:spcBef>
                <a:spcPts val="1200"/>
              </a:spcBef>
            </a:pPr>
            <a:r>
              <a:rPr lang="ru-RU" sz="2400" b="1" dirty="0">
                <a:solidFill>
                  <a:schemeClr val="accent2">
                    <a:lumMod val="50000"/>
                  </a:schemeClr>
                </a:solidFill>
              </a:rPr>
              <a:t>Срок проведения конкурсного отбора в 2022 году:</a:t>
            </a:r>
            <a:r>
              <a:rPr lang="ru-RU" sz="2200" dirty="0">
                <a:solidFill>
                  <a:prstClr val="black"/>
                </a:solidFill>
                <a:latin typeface="Calibri Light" panose="020F0302020204030204"/>
              </a:rPr>
              <a:t> </a:t>
            </a:r>
            <a:r>
              <a:rPr lang="ru-RU" sz="2400" i="1" dirty="0">
                <a:solidFill>
                  <a:schemeClr val="accent2">
                    <a:lumMod val="50000"/>
                  </a:schemeClr>
                </a:solidFill>
              </a:rPr>
              <a:t>май-июнь </a:t>
            </a:r>
          </a:p>
          <a:p>
            <a:pPr>
              <a:spcBef>
                <a:spcPts val="1200"/>
              </a:spcBef>
            </a:pPr>
            <a:r>
              <a:rPr lang="ru-RU" sz="2400" b="1" dirty="0">
                <a:solidFill>
                  <a:schemeClr val="accent2">
                    <a:lumMod val="50000"/>
                  </a:schemeClr>
                </a:solidFill>
              </a:rPr>
              <a:t>Контакты ответственного лица:</a:t>
            </a:r>
            <a:r>
              <a:rPr lang="ru-RU" sz="2400" dirty="0">
                <a:solidFill>
                  <a:schemeClr val="accent2">
                    <a:lumMod val="50000"/>
                  </a:schemeClr>
                </a:solidFill>
              </a:rPr>
              <a:t> </a:t>
            </a:r>
            <a:r>
              <a:rPr lang="ru-RU" sz="2400" i="1" dirty="0" err="1">
                <a:solidFill>
                  <a:schemeClr val="accent2">
                    <a:lumMod val="50000"/>
                  </a:schemeClr>
                </a:solidFill>
              </a:rPr>
              <a:t>Чуяшкова</a:t>
            </a:r>
            <a:r>
              <a:rPr lang="ru-RU" sz="2400" i="1" dirty="0">
                <a:solidFill>
                  <a:schemeClr val="accent2">
                    <a:lumMod val="50000"/>
                  </a:schemeClr>
                </a:solidFill>
              </a:rPr>
              <a:t> Мира Валерьяновна, начальник отдела государственных языков, </a:t>
            </a:r>
            <a:r>
              <a:rPr lang="en-US" sz="2400" i="1" dirty="0">
                <a:solidFill>
                  <a:schemeClr val="accent2">
                    <a:lumMod val="50000"/>
                  </a:schemeClr>
                </a:solidFill>
                <a:hlinkClick r:id="rId2"/>
              </a:rPr>
              <a:t>m.v.chuyashkova@minnac.rkomi.ru</a:t>
            </a:r>
            <a:r>
              <a:rPr lang="ru-RU" sz="2400" i="1" dirty="0">
                <a:solidFill>
                  <a:schemeClr val="accent2">
                    <a:lumMod val="50000"/>
                  </a:schemeClr>
                </a:solidFill>
              </a:rPr>
              <a:t>, (8212)301-283 (доб. 506)</a:t>
            </a:r>
          </a:p>
          <a:p>
            <a:pPr>
              <a:spcBef>
                <a:spcPts val="1200"/>
              </a:spcBef>
            </a:pPr>
            <a:r>
              <a:rPr lang="ru-RU" sz="2400" b="1" dirty="0">
                <a:solidFill>
                  <a:schemeClr val="accent2">
                    <a:lumMod val="50000"/>
                  </a:schemeClr>
                </a:solidFill>
              </a:rPr>
              <a:t>Информация о поддержке: </a:t>
            </a:r>
            <a:r>
              <a:rPr lang="en-US" sz="2400" i="1" dirty="0">
                <a:solidFill>
                  <a:prstClr val="black"/>
                </a:solidFill>
                <a:latin typeface="Calibri Light" panose="020F0302020204030204"/>
                <a:hlinkClick r:id="rId3"/>
              </a:rPr>
              <a:t>https://minnats.rkomi.ru/deyatelnost/konkursy-ministerstva</a:t>
            </a:r>
            <a:r>
              <a:rPr lang="ru-RU" sz="2400" i="1" dirty="0">
                <a:solidFill>
                  <a:prstClr val="black"/>
                </a:solidFill>
                <a:latin typeface="Calibri Light" panose="020F0302020204030204"/>
              </a:rPr>
              <a:t> </a:t>
            </a:r>
            <a:endParaRPr lang="ru-RU" sz="2400" i="1" dirty="0">
              <a:solidFill>
                <a:schemeClr val="accent2">
                  <a:lumMod val="50000"/>
                </a:schemeClr>
              </a:solidFill>
            </a:endParaRPr>
          </a:p>
        </p:txBody>
      </p:sp>
    </p:spTree>
    <p:extLst>
      <p:ext uri="{BB962C8B-B14F-4D97-AF65-F5344CB8AC3E}">
        <p14:creationId xmlns:p14="http://schemas.microsoft.com/office/powerpoint/2010/main" xmlns="" val="1216323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2501" y="1526471"/>
            <a:ext cx="16511700" cy="8095294"/>
          </a:xfrm>
          <a:prstGeom prst="rect">
            <a:avLst/>
          </a:prstGeom>
          <a:solidFill>
            <a:schemeClr val="bg1"/>
          </a:solidFill>
        </p:spPr>
        <p:txBody>
          <a:bodyPr wrap="square" lIns="144018" tIns="72009" rIns="144018" bIns="72009" rtlCol="0">
            <a:spAutoFit/>
          </a:bodyPr>
          <a:lstStyle/>
          <a:p>
            <a:pPr algn="just"/>
            <a:r>
              <a:rPr lang="ru-RU" sz="4000" b="1" spc="-276" dirty="0">
                <a:solidFill>
                  <a:srgbClr val="4C1913"/>
                </a:solidFill>
                <a:ea typeface="+mj-ea"/>
                <a:cs typeface="Trebuchet MS"/>
              </a:rPr>
              <a:t>СУБСИДИИ НА ВОЗМЕЩЕНИЕ ЧАСТИ ЗАТРАТ НА ПРИОБРЕТЕНИЕ (ИЗГОТОВЛЕНИЕ) КОМБИКОРМА ДЛЯ КРУПНОГО РОГАТОГО СКОТА</a:t>
            </a:r>
          </a:p>
          <a:p>
            <a:pPr algn="just"/>
            <a:endParaRPr lang="ru-RU" sz="3800" b="1" i="1" dirty="0">
              <a:latin typeface="Times New Roman" panose="02020603050405020304" pitchFamily="18" charset="0"/>
              <a:cs typeface="Times New Roman" panose="02020603050405020304" pitchFamily="18" charset="0"/>
            </a:endParaRPr>
          </a:p>
          <a:p>
            <a:pPr algn="just"/>
            <a:r>
              <a:rPr lang="ru-RU" sz="2400" b="1" dirty="0">
                <a:solidFill>
                  <a:schemeClr val="accent2">
                    <a:lumMod val="50000"/>
                  </a:schemeClr>
                </a:solidFill>
              </a:rPr>
              <a:t>Получатели поддержки: </a:t>
            </a:r>
            <a:r>
              <a:rPr lang="ru-RU" sz="2400" i="1" dirty="0">
                <a:solidFill>
                  <a:schemeClr val="accent2">
                    <a:lumMod val="50000"/>
                  </a:schemeClr>
                </a:solidFill>
              </a:rPr>
              <a:t>организации, осуществляющие производство сельскохозяйственной продукции, крестьянские (фермерские) хозяйства с поголовьем коров молочных пород по состоянию на 1 января текущего года 50 и более голов (начиная с 2022 года), 40 и более голов (начиная с 2023 года)</a:t>
            </a:r>
          </a:p>
          <a:p>
            <a:pPr algn="just"/>
            <a:endParaRPr lang="en-US" sz="2500" b="1" i="1" u="sng" dirty="0">
              <a:uFill>
                <a:solidFill>
                  <a:schemeClr val="accent6">
                    <a:lumMod val="75000"/>
                  </a:schemeClr>
                </a:solidFill>
              </a:uFill>
              <a:latin typeface="Times New Roman" panose="02020603050405020304" pitchFamily="18" charset="0"/>
              <a:cs typeface="Times New Roman" panose="02020603050405020304" pitchFamily="18" charset="0"/>
            </a:endParaRPr>
          </a:p>
          <a:p>
            <a:pPr algn="just"/>
            <a:r>
              <a:rPr lang="ru-RU" sz="2400" b="1" dirty="0">
                <a:solidFill>
                  <a:schemeClr val="accent2">
                    <a:lumMod val="50000"/>
                  </a:schemeClr>
                </a:solidFill>
              </a:rPr>
              <a:t>Основное условие: </a:t>
            </a:r>
            <a:r>
              <a:rPr lang="ru-RU" sz="2400" i="1" dirty="0">
                <a:solidFill>
                  <a:schemeClr val="accent2">
                    <a:lumMod val="50000"/>
                  </a:schemeClr>
                </a:solidFill>
              </a:rPr>
              <a:t>заключение с Министерством соглашения о предоставлении из республиканского бюджета Республики Коми субсидий на соответствующий финансовый год</a:t>
            </a:r>
          </a:p>
          <a:p>
            <a:pPr algn="just"/>
            <a:endParaRPr lang="ru-RU" sz="2500" dirty="0">
              <a:latin typeface="Times New Roman" panose="02020603050405020304" pitchFamily="18" charset="0"/>
              <a:cs typeface="Times New Roman" panose="02020603050405020304" pitchFamily="18" charset="0"/>
            </a:endParaRPr>
          </a:p>
          <a:p>
            <a:pPr algn="just"/>
            <a:r>
              <a:rPr lang="ru-RU" sz="2400" b="1" dirty="0">
                <a:solidFill>
                  <a:schemeClr val="accent2">
                    <a:lumMod val="50000"/>
                  </a:schemeClr>
                </a:solidFill>
              </a:rPr>
              <a:t>Размер: </a:t>
            </a:r>
            <a:r>
              <a:rPr lang="ru-RU" sz="2400" i="1" dirty="0">
                <a:solidFill>
                  <a:schemeClr val="accent2">
                    <a:lumMod val="50000"/>
                  </a:schemeClr>
                </a:solidFill>
              </a:rPr>
              <a:t>по установленным ставкам на 1 условную голову исходя из поголовья крупного рогатого скота по состоянию </a:t>
            </a:r>
            <a:br>
              <a:rPr lang="ru-RU" sz="2400" i="1" dirty="0">
                <a:solidFill>
                  <a:schemeClr val="accent2">
                    <a:lumMod val="50000"/>
                  </a:schemeClr>
                </a:solidFill>
              </a:rPr>
            </a:br>
            <a:r>
              <a:rPr lang="ru-RU" sz="2400" i="1" dirty="0">
                <a:solidFill>
                  <a:schemeClr val="accent2">
                    <a:lumMod val="50000"/>
                  </a:schemeClr>
                </a:solidFill>
              </a:rPr>
              <a:t>на 1 января и 1 июля текущего года</a:t>
            </a:r>
            <a:endParaRPr lang="en-US" sz="2400" i="1" dirty="0">
              <a:solidFill>
                <a:schemeClr val="accent2">
                  <a:lumMod val="50000"/>
                </a:schemeClr>
              </a:solidFill>
            </a:endParaRPr>
          </a:p>
          <a:p>
            <a:pPr algn="just"/>
            <a:endParaRPr lang="en-US" sz="2500" b="1" i="1" u="sng" dirty="0">
              <a:uFill>
                <a:solidFill>
                  <a:schemeClr val="accent6">
                    <a:lumMod val="75000"/>
                  </a:schemeClr>
                </a:solidFill>
              </a:uFill>
              <a:latin typeface="Times New Roman" panose="02020603050405020304" pitchFamily="18" charset="0"/>
              <a:cs typeface="Times New Roman" panose="02020603050405020304" pitchFamily="18" charset="0"/>
            </a:endParaRPr>
          </a:p>
          <a:p>
            <a:pPr algn="just"/>
            <a:r>
              <a:rPr lang="ru-RU" sz="2400" b="1" dirty="0">
                <a:solidFill>
                  <a:schemeClr val="accent2">
                    <a:lumMod val="50000"/>
                  </a:schemeClr>
                </a:solidFill>
              </a:rPr>
              <a:t>Срок оказания: </a:t>
            </a:r>
            <a:r>
              <a:rPr lang="ru-RU" sz="2400" i="1" dirty="0">
                <a:solidFill>
                  <a:schemeClr val="accent2">
                    <a:lumMod val="50000"/>
                  </a:schemeClr>
                </a:solidFill>
              </a:rPr>
              <a:t>текущий финансовый год</a:t>
            </a:r>
          </a:p>
          <a:p>
            <a:pPr algn="just"/>
            <a:endParaRPr lang="ru-RU" sz="2500" b="1" dirty="0">
              <a:latin typeface="Times New Roman" panose="02020603050405020304" pitchFamily="18" charset="0"/>
              <a:cs typeface="Times New Roman" panose="02020603050405020304" pitchFamily="18" charset="0"/>
            </a:endParaRPr>
          </a:p>
          <a:p>
            <a:pPr algn="just"/>
            <a:r>
              <a:rPr lang="ru-RU" sz="2400" b="1" dirty="0">
                <a:solidFill>
                  <a:schemeClr val="accent2">
                    <a:lumMod val="50000"/>
                  </a:schemeClr>
                </a:solidFill>
              </a:rPr>
              <a:t>Контакты:</a:t>
            </a:r>
            <a:r>
              <a:rPr lang="ru-RU" sz="2500" b="1" dirty="0">
                <a:latin typeface="Times New Roman" panose="02020603050405020304" pitchFamily="18" charset="0"/>
                <a:cs typeface="Times New Roman" panose="02020603050405020304" pitchFamily="18" charset="0"/>
              </a:rPr>
              <a:t> </a:t>
            </a:r>
            <a:r>
              <a:rPr lang="ru-RU" sz="2400" i="1" dirty="0">
                <a:solidFill>
                  <a:schemeClr val="accent2">
                    <a:lumMod val="50000"/>
                  </a:schemeClr>
                </a:solidFill>
              </a:rPr>
              <a:t>начальник отдела развития отраслей </a:t>
            </a:r>
            <a:r>
              <a:rPr lang="ru-RU" sz="2400" i="1" dirty="0" err="1">
                <a:solidFill>
                  <a:schemeClr val="accent2">
                    <a:lumMod val="50000"/>
                  </a:schemeClr>
                </a:solidFill>
              </a:rPr>
              <a:t>агропромыщленного</a:t>
            </a:r>
            <a:r>
              <a:rPr lang="ru-RU" sz="2400" i="1" dirty="0">
                <a:solidFill>
                  <a:schemeClr val="accent2">
                    <a:lumMod val="50000"/>
                  </a:schemeClr>
                </a:solidFill>
              </a:rPr>
              <a:t> комплекса </a:t>
            </a:r>
          </a:p>
          <a:p>
            <a:pPr algn="just"/>
            <a:r>
              <a:rPr lang="ru-RU" sz="2400" i="1" dirty="0">
                <a:solidFill>
                  <a:schemeClr val="accent2">
                    <a:lumMod val="50000"/>
                  </a:schemeClr>
                </a:solidFill>
              </a:rPr>
              <a:t>Лобов Денис Викторович, </a:t>
            </a:r>
            <a:r>
              <a:rPr lang="ru-RU" sz="2400" i="1" dirty="0" err="1">
                <a:solidFill>
                  <a:schemeClr val="accent2">
                    <a:lumMod val="50000"/>
                  </a:schemeClr>
                </a:solidFill>
              </a:rPr>
              <a:t>каб</a:t>
            </a:r>
            <a:r>
              <a:rPr lang="ru-RU" sz="2400" i="1" dirty="0">
                <a:solidFill>
                  <a:schemeClr val="accent2">
                    <a:lumMod val="50000"/>
                  </a:schemeClr>
                </a:solidFill>
              </a:rPr>
              <a:t>. 411, тел.8(8212) 255-440 (доб.1150), е-</a:t>
            </a:r>
            <a:r>
              <a:rPr lang="ru-RU" sz="2400" i="1" dirty="0" err="1">
                <a:solidFill>
                  <a:schemeClr val="accent2">
                    <a:lumMod val="50000"/>
                  </a:schemeClr>
                </a:solidFill>
              </a:rPr>
              <a:t>mail</a:t>
            </a:r>
            <a:r>
              <a:rPr lang="ru-RU" sz="2400" i="1" dirty="0">
                <a:solidFill>
                  <a:schemeClr val="accent2">
                    <a:lumMod val="50000"/>
                  </a:schemeClr>
                </a:solidFill>
              </a:rPr>
              <a:t>: d.v.lobov@minshp.rkomi.ru </a:t>
            </a:r>
            <a:endParaRPr lang="en-US" sz="2400" i="1" dirty="0">
              <a:solidFill>
                <a:schemeClr val="accent2">
                  <a:lumMod val="50000"/>
                </a:schemeClr>
              </a:solidFill>
            </a:endParaRPr>
          </a:p>
          <a:p>
            <a:pPr algn="just"/>
            <a:endParaRPr lang="en-US" sz="2500" b="1" i="1" u="sng" dirty="0">
              <a:uFill>
                <a:solidFill>
                  <a:schemeClr val="accent6">
                    <a:lumMod val="75000"/>
                  </a:schemeClr>
                </a:solidFill>
              </a:uFill>
              <a:latin typeface="Times New Roman" panose="02020603050405020304" pitchFamily="18" charset="0"/>
              <a:cs typeface="Times New Roman" panose="02020603050405020304" pitchFamily="18" charset="0"/>
            </a:endParaRPr>
          </a:p>
          <a:p>
            <a:pPr algn="just"/>
            <a:r>
              <a:rPr lang="ru-RU" sz="2400" b="1" dirty="0">
                <a:solidFill>
                  <a:schemeClr val="accent2">
                    <a:lumMod val="50000"/>
                  </a:schemeClr>
                </a:solidFill>
              </a:rPr>
              <a:t>Информация:</a:t>
            </a:r>
            <a:r>
              <a:rPr lang="ru-RU" sz="2500" dirty="0">
                <a:solidFill>
                  <a:prstClr val="black"/>
                </a:solidFill>
                <a:latin typeface="Times New Roman" panose="02020603050405020304" pitchFamily="18" charset="0"/>
                <a:cs typeface="Times New Roman" panose="02020603050405020304" pitchFamily="18" charset="0"/>
              </a:rPr>
              <a:t> </a:t>
            </a:r>
            <a:r>
              <a:rPr lang="ru-RU" sz="2400" i="1" dirty="0">
                <a:solidFill>
                  <a:schemeClr val="accent2">
                    <a:lumMod val="50000"/>
                  </a:schemeClr>
                </a:solidFill>
              </a:rPr>
              <a:t>постановление Правительства РК от 31.10.2019 №525 (приложение 2.1)</a:t>
            </a: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2010533" y="904875"/>
            <a:ext cx="16205981" cy="1243193"/>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a:p>
            <a:pPr marL="12701" marR="4169034" defTabSz="914341">
              <a:lnSpc>
                <a:spcPct val="101499"/>
              </a:lnSpc>
              <a:spcBef>
                <a:spcPts val="46"/>
              </a:spcBef>
            </a:pPr>
            <a:r>
              <a:rPr lang="ru-RU" sz="4000" spc="-175" dirty="0">
                <a:solidFill>
                  <a:srgbClr val="EF5237"/>
                </a:solidFill>
                <a:latin typeface="+mn-lt"/>
              </a:rPr>
              <a:t> </a:t>
            </a:r>
          </a:p>
        </p:txBody>
      </p:sp>
    </p:spTree>
    <p:extLst>
      <p:ext uri="{BB962C8B-B14F-4D97-AF65-F5344CB8AC3E}">
        <p14:creationId xmlns:p14="http://schemas.microsoft.com/office/powerpoint/2010/main" xmlns="" val="20462578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1" y="1533202"/>
            <a:ext cx="16078200" cy="6393289"/>
          </a:xfrm>
          <a:prstGeom prst="rect">
            <a:avLst/>
          </a:prstGeom>
          <a:solidFill>
            <a:schemeClr val="bg1"/>
          </a:solidFill>
        </p:spPr>
        <p:txBody>
          <a:bodyPr wrap="square" lIns="144018" tIns="72009" rIns="144018" bIns="72009" rtlCol="0">
            <a:spAutoFit/>
          </a:bodyPr>
          <a:lstStyle/>
          <a:p>
            <a:pPr algn="just"/>
            <a:r>
              <a:rPr lang="ru-RU" sz="4000" b="1" spc="-276" dirty="0">
                <a:solidFill>
                  <a:srgbClr val="4C1913"/>
                </a:solidFill>
                <a:ea typeface="+mj-ea"/>
                <a:cs typeface="Trebuchet MS"/>
              </a:rPr>
              <a:t>СУБСИДИИ НА ВОЗМЕЩЕНИЕ ЧАСТИ ЗАТРАТ НА РАЗВИТИЕ СЕВЕРНОГО ОЛЕНЕВОДСТВА</a:t>
            </a:r>
          </a:p>
          <a:p>
            <a:pPr algn="just"/>
            <a:endParaRPr lang="ru-RU" sz="4400" b="1" i="1" dirty="0">
              <a:latin typeface="Times New Roman" panose="02020603050405020304" pitchFamily="18" charset="0"/>
              <a:cs typeface="Times New Roman" panose="02020603050405020304" pitchFamily="18" charset="0"/>
            </a:endParaRPr>
          </a:p>
          <a:p>
            <a:pPr algn="just"/>
            <a:r>
              <a:rPr lang="ru-RU" sz="2400" b="1" dirty="0">
                <a:solidFill>
                  <a:schemeClr val="accent2">
                    <a:lumMod val="50000"/>
                  </a:schemeClr>
                </a:solidFill>
              </a:rPr>
              <a:t>Получатели поддержки: </a:t>
            </a:r>
            <a:r>
              <a:rPr lang="ru-RU" sz="2400" i="1" dirty="0">
                <a:solidFill>
                  <a:schemeClr val="accent2">
                    <a:lumMod val="50000"/>
                  </a:schemeClr>
                </a:solidFill>
              </a:rPr>
              <a:t>оленеводческие хозяйства</a:t>
            </a:r>
          </a:p>
          <a:p>
            <a:pPr algn="just"/>
            <a:endParaRPr lang="en-US" b="1" i="1" u="sng" dirty="0">
              <a:uFill>
                <a:solidFill>
                  <a:schemeClr val="accent6">
                    <a:lumMod val="75000"/>
                  </a:schemeClr>
                </a:solidFill>
              </a:uFill>
              <a:latin typeface="Times New Roman" panose="02020603050405020304" pitchFamily="18" charset="0"/>
              <a:cs typeface="Times New Roman" panose="02020603050405020304" pitchFamily="18" charset="0"/>
            </a:endParaRPr>
          </a:p>
          <a:p>
            <a:pPr algn="just"/>
            <a:r>
              <a:rPr lang="ru-RU" sz="2400" b="1" dirty="0">
                <a:solidFill>
                  <a:schemeClr val="accent2">
                    <a:lumMod val="50000"/>
                  </a:schemeClr>
                </a:solidFill>
              </a:rPr>
              <a:t>Основное условие: </a:t>
            </a:r>
            <a:r>
              <a:rPr lang="ru-RU" sz="2400" i="1" dirty="0">
                <a:solidFill>
                  <a:schemeClr val="accent2">
                    <a:lumMod val="50000"/>
                  </a:schemeClr>
                </a:solidFill>
              </a:rPr>
              <a:t>заключение с Министерством соглашения о предоставлении из республиканского бюджета Республики Коми субсидий на соответствующий финансовый год</a:t>
            </a:r>
          </a:p>
          <a:p>
            <a:pPr algn="just"/>
            <a:endParaRPr lang="ru-RU" dirty="0">
              <a:latin typeface="Times New Roman" panose="02020603050405020304" pitchFamily="18" charset="0"/>
              <a:cs typeface="Times New Roman" panose="02020603050405020304" pitchFamily="18" charset="0"/>
            </a:endParaRPr>
          </a:p>
          <a:p>
            <a:pPr algn="just"/>
            <a:r>
              <a:rPr lang="ru-RU" sz="2400" b="1" dirty="0">
                <a:solidFill>
                  <a:schemeClr val="accent2">
                    <a:lumMod val="50000"/>
                  </a:schemeClr>
                </a:solidFill>
              </a:rPr>
              <a:t>Размер:</a:t>
            </a:r>
            <a:r>
              <a:rPr lang="ru-RU" b="1" dirty="0">
                <a:latin typeface="Times New Roman" panose="02020603050405020304" pitchFamily="18" charset="0"/>
                <a:cs typeface="Times New Roman" panose="02020603050405020304" pitchFamily="18" charset="0"/>
              </a:rPr>
              <a:t> </a:t>
            </a:r>
            <a:r>
              <a:rPr lang="ru-RU" sz="2400" i="1" dirty="0">
                <a:solidFill>
                  <a:schemeClr val="accent2">
                    <a:lumMod val="50000"/>
                  </a:schemeClr>
                </a:solidFill>
              </a:rPr>
              <a:t>по ставке на 1 голову северных оленей, установленной Министерством</a:t>
            </a:r>
            <a:endParaRPr lang="en-US" sz="2400" i="1" dirty="0">
              <a:solidFill>
                <a:schemeClr val="accent2">
                  <a:lumMod val="50000"/>
                </a:schemeClr>
              </a:solidFill>
            </a:endParaRPr>
          </a:p>
          <a:p>
            <a:pPr algn="just"/>
            <a:endParaRPr lang="en-US" b="1" i="1" u="sng" dirty="0">
              <a:uFill>
                <a:solidFill>
                  <a:schemeClr val="accent6">
                    <a:lumMod val="75000"/>
                  </a:schemeClr>
                </a:solidFill>
              </a:uFill>
              <a:latin typeface="Times New Roman" panose="02020603050405020304" pitchFamily="18" charset="0"/>
              <a:cs typeface="Times New Roman" panose="02020603050405020304" pitchFamily="18" charset="0"/>
            </a:endParaRPr>
          </a:p>
          <a:p>
            <a:pPr algn="just"/>
            <a:r>
              <a:rPr lang="ru-RU" sz="2400" b="1" dirty="0">
                <a:solidFill>
                  <a:schemeClr val="accent2">
                    <a:lumMod val="50000"/>
                  </a:schemeClr>
                </a:solidFill>
              </a:rPr>
              <a:t>Срок оказания: </a:t>
            </a:r>
            <a:r>
              <a:rPr lang="ru-RU" sz="2400" i="1" dirty="0">
                <a:solidFill>
                  <a:schemeClr val="accent2">
                    <a:lumMod val="50000"/>
                  </a:schemeClr>
                </a:solidFill>
              </a:rPr>
              <a:t>текущий финансовый год</a:t>
            </a:r>
          </a:p>
          <a:p>
            <a:pPr algn="just"/>
            <a:endParaRPr lang="ru-RU" b="1" dirty="0">
              <a:latin typeface="Times New Roman" panose="02020603050405020304" pitchFamily="18" charset="0"/>
              <a:cs typeface="Times New Roman" panose="02020603050405020304" pitchFamily="18" charset="0"/>
            </a:endParaRPr>
          </a:p>
          <a:p>
            <a:pPr algn="just"/>
            <a:r>
              <a:rPr lang="ru-RU" sz="2400" b="1" dirty="0">
                <a:solidFill>
                  <a:schemeClr val="accent2">
                    <a:lumMod val="50000"/>
                  </a:schemeClr>
                </a:solidFill>
              </a:rPr>
              <a:t>Контакты: </a:t>
            </a:r>
            <a:r>
              <a:rPr lang="ru-RU" sz="2400" i="1" dirty="0">
                <a:solidFill>
                  <a:schemeClr val="accent2">
                    <a:lumMod val="50000"/>
                  </a:schemeClr>
                </a:solidFill>
              </a:rPr>
              <a:t>начальник отдела развития отраслей </a:t>
            </a:r>
            <a:r>
              <a:rPr lang="ru-RU" sz="2400" i="1" dirty="0" err="1">
                <a:solidFill>
                  <a:schemeClr val="accent2">
                    <a:lumMod val="50000"/>
                  </a:schemeClr>
                </a:solidFill>
              </a:rPr>
              <a:t>агропромыщленного</a:t>
            </a:r>
            <a:r>
              <a:rPr lang="ru-RU" sz="2400" i="1" dirty="0">
                <a:solidFill>
                  <a:schemeClr val="accent2">
                    <a:lumMod val="50000"/>
                  </a:schemeClr>
                </a:solidFill>
              </a:rPr>
              <a:t> комплекса </a:t>
            </a:r>
          </a:p>
          <a:p>
            <a:pPr algn="just"/>
            <a:r>
              <a:rPr lang="ru-RU" sz="2400" i="1" dirty="0">
                <a:solidFill>
                  <a:schemeClr val="accent2">
                    <a:lumMod val="50000"/>
                  </a:schemeClr>
                </a:solidFill>
              </a:rPr>
              <a:t>Лобов Денис Викторович, </a:t>
            </a:r>
            <a:r>
              <a:rPr lang="ru-RU" sz="2400" i="1" dirty="0" err="1">
                <a:solidFill>
                  <a:schemeClr val="accent2">
                    <a:lumMod val="50000"/>
                  </a:schemeClr>
                </a:solidFill>
              </a:rPr>
              <a:t>каб</a:t>
            </a:r>
            <a:r>
              <a:rPr lang="ru-RU" sz="2400" i="1" dirty="0">
                <a:solidFill>
                  <a:schemeClr val="accent2">
                    <a:lumMod val="50000"/>
                  </a:schemeClr>
                </a:solidFill>
              </a:rPr>
              <a:t>. 411, тел.8(8212) 255-440 (доб.1150), е-</a:t>
            </a:r>
            <a:r>
              <a:rPr lang="ru-RU" sz="2400" i="1" dirty="0" err="1">
                <a:solidFill>
                  <a:schemeClr val="accent2">
                    <a:lumMod val="50000"/>
                  </a:schemeClr>
                </a:solidFill>
              </a:rPr>
              <a:t>mail</a:t>
            </a:r>
            <a:r>
              <a:rPr lang="ru-RU" sz="2400" i="1" dirty="0">
                <a:solidFill>
                  <a:schemeClr val="accent2">
                    <a:lumMod val="50000"/>
                  </a:schemeClr>
                </a:solidFill>
              </a:rPr>
              <a:t>: d.v.lobov@minshp.rkomi.ru </a:t>
            </a:r>
            <a:endParaRPr lang="en-US" sz="2400" i="1" dirty="0">
              <a:solidFill>
                <a:schemeClr val="accent2">
                  <a:lumMod val="50000"/>
                </a:schemeClr>
              </a:solidFill>
            </a:endParaRPr>
          </a:p>
          <a:p>
            <a:pPr algn="just"/>
            <a:endParaRPr lang="en-US" b="1" i="1" u="sng" dirty="0">
              <a:uFill>
                <a:solidFill>
                  <a:schemeClr val="accent6">
                    <a:lumMod val="75000"/>
                  </a:schemeClr>
                </a:solidFill>
              </a:uFill>
              <a:latin typeface="Times New Roman" panose="02020603050405020304" pitchFamily="18" charset="0"/>
              <a:cs typeface="Times New Roman" panose="02020603050405020304" pitchFamily="18" charset="0"/>
            </a:endParaRPr>
          </a:p>
          <a:p>
            <a:pPr algn="just"/>
            <a:r>
              <a:rPr lang="ru-RU" sz="2400" b="1" dirty="0">
                <a:solidFill>
                  <a:schemeClr val="accent2">
                    <a:lumMod val="50000"/>
                  </a:schemeClr>
                </a:solidFill>
              </a:rPr>
              <a:t>Информация:</a:t>
            </a:r>
            <a:r>
              <a:rPr lang="ru-RU" b="1" dirty="0">
                <a:latin typeface="Times New Roman" panose="02020603050405020304" pitchFamily="18" charset="0"/>
                <a:cs typeface="Times New Roman" panose="02020603050405020304" pitchFamily="18" charset="0"/>
              </a:rPr>
              <a:t> </a:t>
            </a:r>
            <a:r>
              <a:rPr lang="ru-RU" sz="2400" i="1" dirty="0">
                <a:solidFill>
                  <a:schemeClr val="accent2">
                    <a:lumMod val="50000"/>
                  </a:schemeClr>
                </a:solidFill>
              </a:rPr>
              <a:t>постановление Правительства РК от 31.10.2019 №525 (приложение 2.1 и приложение 2.3)</a:t>
            </a:r>
          </a:p>
        </p:txBody>
      </p:sp>
      <p:sp>
        <p:nvSpPr>
          <p:cNvPr id="9"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10" name="object 23"/>
          <p:cNvSpPr txBox="1">
            <a:spLocks/>
          </p:cNvSpPr>
          <p:nvPr/>
        </p:nvSpPr>
        <p:spPr>
          <a:xfrm>
            <a:off x="1930663" y="902599"/>
            <a:ext cx="16205981" cy="1243193"/>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a:p>
            <a:pPr marL="12701" marR="4169034" defTabSz="914341">
              <a:lnSpc>
                <a:spcPct val="101499"/>
              </a:lnSpc>
              <a:spcBef>
                <a:spcPts val="46"/>
              </a:spcBef>
            </a:pPr>
            <a:r>
              <a:rPr lang="ru-RU" sz="4000" spc="-175" dirty="0">
                <a:solidFill>
                  <a:srgbClr val="EF5237"/>
                </a:solidFill>
                <a:latin typeface="+mn-lt"/>
              </a:rPr>
              <a:t> </a:t>
            </a:r>
            <a:endParaRPr lang="ru-RU" sz="4000" spc="-276" dirty="0">
              <a:latin typeface="+mn-lt"/>
            </a:endParaRPr>
          </a:p>
        </p:txBody>
      </p:sp>
    </p:spTree>
    <p:extLst>
      <p:ext uri="{BB962C8B-B14F-4D97-AF65-F5344CB8AC3E}">
        <p14:creationId xmlns:p14="http://schemas.microsoft.com/office/powerpoint/2010/main" xmlns="" val="10131866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1" y="1526470"/>
            <a:ext cx="15925800" cy="8763168"/>
          </a:xfrm>
          <a:prstGeom prst="rect">
            <a:avLst/>
          </a:prstGeom>
          <a:solidFill>
            <a:schemeClr val="bg1"/>
          </a:solidFill>
        </p:spPr>
        <p:txBody>
          <a:bodyPr wrap="square" lIns="144018" tIns="72009" rIns="144018" bIns="72009" rtlCol="0">
            <a:spAutoFit/>
          </a:bodyPr>
          <a:lstStyle/>
          <a:p>
            <a:pPr algn="just"/>
            <a:r>
              <a:rPr lang="ru-RU" sz="4000" b="1" spc="-276" dirty="0">
                <a:solidFill>
                  <a:srgbClr val="4C1913"/>
                </a:solidFill>
                <a:ea typeface="+mj-ea"/>
                <a:cs typeface="Trebuchet MS"/>
              </a:rPr>
              <a:t>СУБСИДИИ НА ВОЗМЕЩЕНИЕ ЧАСТИ ЗАТРАТ НА ПРОИЗВОДСТВО И РЕАЛИЗАЦИЮ ТОВАРНОЙ ЖИВОТНОВОДЧЕСКОЙ ПРОДУКЦИИ</a:t>
            </a:r>
          </a:p>
          <a:p>
            <a:pPr algn="just"/>
            <a:endParaRPr lang="ru-RU" b="1" i="1" dirty="0">
              <a:latin typeface="Times New Roman" panose="02020603050405020304" pitchFamily="18" charset="0"/>
              <a:cs typeface="Times New Roman" panose="02020603050405020304" pitchFamily="18" charset="0"/>
            </a:endParaRPr>
          </a:p>
          <a:p>
            <a:pPr algn="just"/>
            <a:r>
              <a:rPr lang="ru-RU" sz="2200" b="1" dirty="0">
                <a:solidFill>
                  <a:schemeClr val="accent2">
                    <a:lumMod val="50000"/>
                  </a:schemeClr>
                </a:solidFill>
              </a:rPr>
              <a:t>Получатели поддержки: </a:t>
            </a:r>
            <a:r>
              <a:rPr lang="ru-RU" sz="2200" i="1" dirty="0">
                <a:solidFill>
                  <a:schemeClr val="accent2">
                    <a:lumMod val="50000"/>
                  </a:schemeClr>
                </a:solidFill>
              </a:rPr>
              <a:t>организации, осуществляющие производство сельскохозяйственной продукции; крестьянские (фермерские) хозяйства; производители сельскохозяйственной продукции, сырья и продовольствия (за исключением граждан, ведущих личное подсобное хозяйство); организации потребительской кооперации; организации и индивидуальные предприниматели, осуществляющие закуп продукции животноводства от личных подсобных хозяйств граждан, на продукцию животноводства (молоко, крупный рогатый скот, лошади, овцы, олени в убойной массе, реализуемые на мясо), произведенную и реализованную гражданами, ведущими личное подсобное хозяйство</a:t>
            </a:r>
            <a:endParaRPr lang="en-US" sz="2200" i="1" dirty="0">
              <a:solidFill>
                <a:schemeClr val="accent2">
                  <a:lumMod val="50000"/>
                </a:schemeClr>
              </a:solidFill>
            </a:endParaRPr>
          </a:p>
          <a:p>
            <a:pPr algn="just"/>
            <a:endParaRPr lang="ru-RU" sz="2200" b="1" dirty="0">
              <a:latin typeface="Times New Roman" panose="02020603050405020304" pitchFamily="18" charset="0"/>
              <a:cs typeface="Times New Roman" panose="02020603050405020304" pitchFamily="18" charset="0"/>
            </a:endParaRPr>
          </a:p>
          <a:p>
            <a:pPr algn="just"/>
            <a:r>
              <a:rPr lang="ru-RU" sz="2200" b="1" dirty="0">
                <a:solidFill>
                  <a:schemeClr val="accent2">
                    <a:lumMod val="50000"/>
                  </a:schemeClr>
                </a:solidFill>
              </a:rPr>
              <a:t>Основное условие: </a:t>
            </a:r>
            <a:r>
              <a:rPr lang="ru-RU" sz="2200" i="1" dirty="0">
                <a:solidFill>
                  <a:schemeClr val="accent2">
                    <a:lumMod val="50000"/>
                  </a:schemeClr>
                </a:solidFill>
              </a:rPr>
              <a:t>заключение с Министерством соглашения о предоставлении из республиканского бюджета Республики Коми субсидий на соответствующий финансовый год</a:t>
            </a:r>
          </a:p>
          <a:p>
            <a:pPr algn="just"/>
            <a:endParaRPr lang="ru-RU" sz="2200" dirty="0">
              <a:latin typeface="Times New Roman" panose="02020603050405020304" pitchFamily="18" charset="0"/>
              <a:cs typeface="Times New Roman" panose="02020603050405020304" pitchFamily="18" charset="0"/>
            </a:endParaRPr>
          </a:p>
          <a:p>
            <a:pPr algn="just"/>
            <a:r>
              <a:rPr lang="ru-RU" sz="2200" b="1" dirty="0">
                <a:solidFill>
                  <a:schemeClr val="accent2">
                    <a:lumMod val="50000"/>
                  </a:schemeClr>
                </a:solidFill>
              </a:rPr>
              <a:t>Размер:</a:t>
            </a:r>
            <a:r>
              <a:rPr lang="ru-RU" sz="2200" b="1" dirty="0">
                <a:latin typeface="Times New Roman" panose="02020603050405020304" pitchFamily="18" charset="0"/>
                <a:cs typeface="Times New Roman" panose="02020603050405020304" pitchFamily="18" charset="0"/>
              </a:rPr>
              <a:t> </a:t>
            </a:r>
            <a:r>
              <a:rPr lang="ru-RU" sz="2200" i="1" dirty="0">
                <a:solidFill>
                  <a:schemeClr val="accent2">
                    <a:lumMod val="50000"/>
                  </a:schemeClr>
                </a:solidFill>
              </a:rPr>
              <a:t>по установленным ставкам в зависимости от зоны хозяйствования в пределах лимитируемых объемов:</a:t>
            </a:r>
          </a:p>
          <a:p>
            <a:pPr algn="just"/>
            <a:r>
              <a:rPr lang="ru-RU" sz="2200" i="1" dirty="0">
                <a:solidFill>
                  <a:schemeClr val="accent2">
                    <a:lumMod val="50000"/>
                  </a:schemeClr>
                </a:solidFill>
              </a:rPr>
              <a:t>- для сельскохозяйственных организаций, осуществляющих свою деятельность в городе республиканского значения Инта с подчиненной ему территорией от 50 580 до 53 615 рублей;</a:t>
            </a:r>
          </a:p>
          <a:p>
            <a:pPr algn="just"/>
            <a:r>
              <a:rPr lang="ru-RU" sz="2200" i="1" dirty="0">
                <a:solidFill>
                  <a:schemeClr val="accent2">
                    <a:lumMod val="50000"/>
                  </a:schemeClr>
                </a:solidFill>
              </a:rPr>
              <a:t>- для прочих сельскохозяйственных организаций от 8 148 до 29 131 рублей.</a:t>
            </a:r>
            <a:endParaRPr lang="en-US" sz="2200" i="1" dirty="0">
              <a:solidFill>
                <a:schemeClr val="accent2">
                  <a:lumMod val="50000"/>
                </a:schemeClr>
              </a:solidFill>
            </a:endParaRPr>
          </a:p>
          <a:p>
            <a:pPr algn="just"/>
            <a:endParaRPr lang="en-US" sz="2200" i="1" u="sng" dirty="0">
              <a:uFill>
                <a:solidFill>
                  <a:schemeClr val="accent6">
                    <a:lumMod val="75000"/>
                  </a:schemeClr>
                </a:solidFill>
              </a:uFill>
              <a:latin typeface="Times New Roman" panose="02020603050405020304" pitchFamily="18" charset="0"/>
              <a:cs typeface="Times New Roman" panose="02020603050405020304" pitchFamily="18" charset="0"/>
            </a:endParaRPr>
          </a:p>
          <a:p>
            <a:pPr algn="just"/>
            <a:r>
              <a:rPr lang="ru-RU" sz="2200" b="1" dirty="0">
                <a:solidFill>
                  <a:schemeClr val="accent2">
                    <a:lumMod val="50000"/>
                  </a:schemeClr>
                </a:solidFill>
              </a:rPr>
              <a:t>Срок оказания: </a:t>
            </a:r>
            <a:r>
              <a:rPr lang="ru-RU" sz="2200" i="1" dirty="0">
                <a:solidFill>
                  <a:schemeClr val="accent2">
                    <a:lumMod val="50000"/>
                  </a:schemeClr>
                </a:solidFill>
              </a:rPr>
              <a:t>текущий финансовый год</a:t>
            </a:r>
          </a:p>
          <a:p>
            <a:pPr algn="just"/>
            <a:endParaRPr lang="ru-RU" sz="2200" dirty="0">
              <a:latin typeface="Times New Roman" panose="02020603050405020304" pitchFamily="18" charset="0"/>
              <a:cs typeface="Times New Roman" panose="02020603050405020304" pitchFamily="18" charset="0"/>
            </a:endParaRPr>
          </a:p>
          <a:p>
            <a:pPr algn="just"/>
            <a:r>
              <a:rPr lang="ru-RU" sz="2200" b="1" dirty="0">
                <a:solidFill>
                  <a:schemeClr val="accent2">
                    <a:lumMod val="50000"/>
                  </a:schemeClr>
                </a:solidFill>
              </a:rPr>
              <a:t>Контакты: </a:t>
            </a:r>
            <a:r>
              <a:rPr lang="ru-RU" sz="2200" i="1" dirty="0">
                <a:solidFill>
                  <a:schemeClr val="accent2">
                    <a:lumMod val="50000"/>
                  </a:schemeClr>
                </a:solidFill>
              </a:rPr>
              <a:t>руководитель ГУ РК "Центр господдержки АПК и рыбного хозяйства РК" Колбасюк Наталия Павловна </a:t>
            </a:r>
            <a:r>
              <a:rPr lang="ru-RU" sz="2200" i="1" dirty="0" err="1">
                <a:solidFill>
                  <a:schemeClr val="accent2">
                    <a:lumMod val="50000"/>
                  </a:schemeClr>
                </a:solidFill>
              </a:rPr>
              <a:t>каб</a:t>
            </a:r>
            <a:r>
              <a:rPr lang="ru-RU" sz="2200" i="1" dirty="0">
                <a:solidFill>
                  <a:schemeClr val="accent2">
                    <a:lumMod val="50000"/>
                  </a:schemeClr>
                </a:solidFill>
              </a:rPr>
              <a:t>. 311, </a:t>
            </a:r>
            <a:br>
              <a:rPr lang="ru-RU" sz="2200" i="1" dirty="0">
                <a:solidFill>
                  <a:schemeClr val="accent2">
                    <a:lumMod val="50000"/>
                  </a:schemeClr>
                </a:solidFill>
              </a:rPr>
            </a:br>
            <a:r>
              <a:rPr lang="ru-RU" sz="2200" i="1" dirty="0">
                <a:solidFill>
                  <a:schemeClr val="accent2">
                    <a:lumMod val="50000"/>
                  </a:schemeClr>
                </a:solidFill>
              </a:rPr>
              <a:t>тел 8(8212)255-466 (доб. 1200),  </a:t>
            </a:r>
            <a:r>
              <a:rPr lang="ru-RU" sz="2200" i="1" dirty="0">
                <a:solidFill>
                  <a:schemeClr val="accent2">
                    <a:lumMod val="50000"/>
                  </a:schemeClr>
                </a:solidFill>
                <a:hlinkClick r:id="rId2"/>
              </a:rPr>
              <a:t>n.p.kolbasyuk@minshp.rkomi.ru</a:t>
            </a:r>
            <a:endParaRPr lang="ru-RU" sz="2200" i="1" dirty="0">
              <a:solidFill>
                <a:schemeClr val="accent2">
                  <a:lumMod val="50000"/>
                </a:schemeClr>
              </a:solidFill>
            </a:endParaRPr>
          </a:p>
          <a:p>
            <a:pPr algn="just"/>
            <a:endParaRPr lang="en-US" sz="2200" b="1" i="1" u="sng" dirty="0">
              <a:uFill>
                <a:solidFill>
                  <a:schemeClr val="accent6">
                    <a:lumMod val="75000"/>
                  </a:schemeClr>
                </a:solidFill>
              </a:uFill>
              <a:latin typeface="Times New Roman" panose="02020603050405020304" pitchFamily="18" charset="0"/>
              <a:cs typeface="Times New Roman" panose="02020603050405020304" pitchFamily="18" charset="0"/>
            </a:endParaRPr>
          </a:p>
          <a:p>
            <a:pPr algn="just"/>
            <a:r>
              <a:rPr lang="ru-RU" sz="2200" b="1" dirty="0">
                <a:solidFill>
                  <a:schemeClr val="accent2">
                    <a:lumMod val="50000"/>
                  </a:schemeClr>
                </a:solidFill>
              </a:rPr>
              <a:t>Информация:</a:t>
            </a:r>
            <a:r>
              <a:rPr lang="ru-RU" sz="2200" b="1" dirty="0">
                <a:latin typeface="Times New Roman" panose="02020603050405020304" pitchFamily="18" charset="0"/>
                <a:cs typeface="Times New Roman" panose="02020603050405020304" pitchFamily="18" charset="0"/>
              </a:rPr>
              <a:t> </a:t>
            </a:r>
            <a:r>
              <a:rPr lang="ru-RU" sz="2200" i="1" dirty="0">
                <a:solidFill>
                  <a:schemeClr val="accent2">
                    <a:lumMod val="50000"/>
                  </a:schemeClr>
                </a:solidFill>
              </a:rPr>
              <a:t>постановление Правительства РК от 31.10.2019 №525 (приложение 2.1)</a:t>
            </a: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2023428" y="904874"/>
            <a:ext cx="16205981" cy="1243193"/>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a:p>
            <a:pPr marL="12701" marR="4169034" defTabSz="914341">
              <a:lnSpc>
                <a:spcPct val="101499"/>
              </a:lnSpc>
              <a:spcBef>
                <a:spcPts val="46"/>
              </a:spcBef>
            </a:pPr>
            <a:r>
              <a:rPr lang="ru-RU" sz="4000" spc="-175" dirty="0">
                <a:solidFill>
                  <a:srgbClr val="EF5237"/>
                </a:solidFill>
                <a:latin typeface="+mn-lt"/>
              </a:rPr>
              <a:t> </a:t>
            </a:r>
            <a:endParaRPr lang="ru-RU" sz="4000" spc="-276" dirty="0">
              <a:latin typeface="+mn-lt"/>
            </a:endParaRPr>
          </a:p>
        </p:txBody>
      </p:sp>
    </p:spTree>
    <p:extLst>
      <p:ext uri="{BB962C8B-B14F-4D97-AF65-F5344CB8AC3E}">
        <p14:creationId xmlns:p14="http://schemas.microsoft.com/office/powerpoint/2010/main" xmlns="" val="1921406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6" y="7286242"/>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22"/>
          <p:cNvSpPr/>
          <p:nvPr/>
        </p:nvSpPr>
        <p:spPr>
          <a:xfrm>
            <a:off x="2023427" y="574806"/>
            <a:ext cx="1499870"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23"/>
          <p:cNvSpPr txBox="1">
            <a:spLocks/>
          </p:cNvSpPr>
          <p:nvPr/>
        </p:nvSpPr>
        <p:spPr>
          <a:xfrm>
            <a:off x="2023427" y="1133475"/>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АО «Микрокредитная компания Республики Коми»</a:t>
            </a:r>
          </a:p>
        </p:txBody>
      </p:sp>
      <p:sp>
        <p:nvSpPr>
          <p:cNvPr id="19" name="object 24"/>
          <p:cNvSpPr txBox="1"/>
          <p:nvPr/>
        </p:nvSpPr>
        <p:spPr>
          <a:xfrm>
            <a:off x="1996462" y="1845784"/>
            <a:ext cx="16205981" cy="628376"/>
          </a:xfrm>
          <a:prstGeom prst="rect">
            <a:avLst/>
          </a:prstGeom>
        </p:spPr>
        <p:txBody>
          <a:bodyPr vert="horz" wrap="square" lIns="0" tIns="12699" rIns="0" bIns="0" rtlCol="0">
            <a:spAutoFit/>
          </a:bodyPr>
          <a:lstStyle/>
          <a:p>
            <a:pPr marL="18153" marR="7261" defTabSz="1307043">
              <a:spcBef>
                <a:spcPts val="143"/>
              </a:spcBef>
              <a:buClr>
                <a:srgbClr val="EF5237"/>
              </a:buClr>
              <a:tabLst>
                <a:tab pos="347969" algn="l"/>
                <a:tab pos="349239" algn="l"/>
              </a:tabLst>
            </a:pPr>
            <a:r>
              <a:rPr lang="ru-RU" sz="4000" b="1" spc="-175" dirty="0">
                <a:solidFill>
                  <a:srgbClr val="4C1913"/>
                </a:solidFill>
                <a:ea typeface="+mj-ea"/>
                <a:cs typeface="Trebuchet MS"/>
              </a:rPr>
              <a:t>МИКРОЗАЙМ ПО ПРОГРАММЕ «САМОЗАНЯТЫЙ»</a:t>
            </a:r>
          </a:p>
        </p:txBody>
      </p:sp>
      <p:sp>
        <p:nvSpPr>
          <p:cNvPr id="21" name="object 24"/>
          <p:cNvSpPr txBox="1"/>
          <p:nvPr/>
        </p:nvSpPr>
        <p:spPr>
          <a:xfrm>
            <a:off x="2023427" y="3114675"/>
            <a:ext cx="15731173" cy="6106799"/>
          </a:xfrm>
          <a:prstGeom prst="rect">
            <a:avLst/>
          </a:prstGeom>
        </p:spPr>
        <p:txBody>
          <a:bodyPr vert="horz" wrap="square" lIns="0" tIns="12699" rIns="0" bIns="0" rtlCol="0">
            <a:spAutoFit/>
          </a:bodyPr>
          <a:lstStyle/>
          <a:p>
            <a:pPr>
              <a:spcBef>
                <a:spcPts val="1200"/>
              </a:spcBef>
            </a:pPr>
            <a:r>
              <a:rPr lang="ru-RU" sz="2400" b="1" dirty="0">
                <a:solidFill>
                  <a:schemeClr val="accent2">
                    <a:lumMod val="50000"/>
                  </a:schemeClr>
                </a:solidFill>
              </a:rPr>
              <a:t>Получатели поддержки  </a:t>
            </a:r>
            <a:r>
              <a:rPr lang="ru-RU" sz="2400" dirty="0">
                <a:solidFill>
                  <a:schemeClr val="accent2">
                    <a:lumMod val="50000"/>
                  </a:schemeClr>
                </a:solidFill>
              </a:rPr>
              <a:t>- </a:t>
            </a:r>
            <a:r>
              <a:rPr lang="ru-RU" sz="2400" i="1" dirty="0">
                <a:solidFill>
                  <a:schemeClr val="accent2">
                    <a:lumMod val="50000"/>
                  </a:schemeClr>
                </a:solidFill>
              </a:rPr>
              <a:t>физические лица, не являющиеся ИП, применяющие специальный налоговый режим «Налог </a:t>
            </a:r>
            <a:br>
              <a:rPr lang="ru-RU" sz="2400" i="1" dirty="0">
                <a:solidFill>
                  <a:schemeClr val="accent2">
                    <a:lumMod val="50000"/>
                  </a:schemeClr>
                </a:solidFill>
              </a:rPr>
            </a:br>
            <a:r>
              <a:rPr lang="ru-RU" sz="2400" i="1" dirty="0">
                <a:solidFill>
                  <a:schemeClr val="accent2">
                    <a:lumMod val="50000"/>
                  </a:schemeClr>
                </a:solidFill>
              </a:rPr>
              <a:t>на профессиональный доход»</a:t>
            </a:r>
          </a:p>
          <a:p>
            <a:pPr>
              <a:spcBef>
                <a:spcPts val="1200"/>
              </a:spcBef>
            </a:pPr>
            <a:r>
              <a:rPr lang="ru-RU" sz="2400" b="1" dirty="0">
                <a:solidFill>
                  <a:schemeClr val="accent2">
                    <a:lumMod val="50000"/>
                  </a:schemeClr>
                </a:solidFill>
              </a:rPr>
              <a:t>Условия получения поддержки </a:t>
            </a:r>
            <a:r>
              <a:rPr lang="ru-RU" sz="2400" dirty="0">
                <a:solidFill>
                  <a:schemeClr val="accent2">
                    <a:lumMod val="50000"/>
                  </a:schemeClr>
                </a:solidFill>
              </a:rPr>
              <a:t>– </a:t>
            </a:r>
            <a:r>
              <a:rPr lang="ru-RU" sz="2400" i="1" dirty="0">
                <a:solidFill>
                  <a:schemeClr val="accent2">
                    <a:lumMod val="50000"/>
                  </a:schemeClr>
                </a:solidFill>
              </a:rPr>
              <a:t>регистрация и осуществление деятельности на территории Республики Коми, с даты регистрации которых до даты обращения за получением </a:t>
            </a:r>
            <a:r>
              <a:rPr lang="ru-RU" sz="2400" i="1" dirty="0" err="1">
                <a:solidFill>
                  <a:schemeClr val="accent2">
                    <a:lumMod val="50000"/>
                  </a:schemeClr>
                </a:solidFill>
              </a:rPr>
              <a:t>микрозайма</a:t>
            </a:r>
            <a:r>
              <a:rPr lang="ru-RU" sz="2400" i="1" dirty="0">
                <a:solidFill>
                  <a:schemeClr val="accent2">
                    <a:lumMod val="50000"/>
                  </a:schemeClr>
                </a:solidFill>
              </a:rPr>
              <a:t> прошло не менее 1 месяца; отсутствие просроченной задолженности по налогам, сборам и иным обязательным платежам, превышающей 50 000 рублей; отсутствие задолженности перед персоналом, срок невыплаты которой составляет более 3 месяцев; отсутствие просроченной задолженности по кредитным  договорам, договорам займа перед кредитными и </a:t>
            </a:r>
            <a:r>
              <a:rPr lang="ru-RU" sz="2400" i="1" dirty="0" err="1">
                <a:solidFill>
                  <a:schemeClr val="accent2">
                    <a:lumMod val="50000"/>
                  </a:schemeClr>
                </a:solidFill>
              </a:rPr>
              <a:t>некредитными</a:t>
            </a:r>
            <a:r>
              <a:rPr lang="ru-RU" sz="2400" i="1" dirty="0">
                <a:solidFill>
                  <a:schemeClr val="accent2">
                    <a:lumMod val="50000"/>
                  </a:schemeClr>
                </a:solidFill>
              </a:rPr>
              <a:t> финансовыми организациями; неприменение процедуры несостоятельности (банкротства).</a:t>
            </a:r>
          </a:p>
          <a:p>
            <a:pPr>
              <a:spcBef>
                <a:spcPts val="1200"/>
              </a:spcBef>
            </a:pPr>
            <a:r>
              <a:rPr lang="ru-RU" sz="2400" b="1" dirty="0">
                <a:solidFill>
                  <a:schemeClr val="accent2">
                    <a:lumMod val="50000"/>
                  </a:schemeClr>
                </a:solidFill>
              </a:rPr>
              <a:t>Размер поддержки </a:t>
            </a:r>
            <a:r>
              <a:rPr lang="ru-RU" sz="2400" dirty="0">
                <a:solidFill>
                  <a:schemeClr val="accent2">
                    <a:lumMod val="50000"/>
                  </a:schemeClr>
                </a:solidFill>
              </a:rPr>
              <a:t>– </a:t>
            </a:r>
            <a:r>
              <a:rPr lang="ru-RU" sz="2400" i="1" dirty="0">
                <a:solidFill>
                  <a:schemeClr val="accent2">
                    <a:lumMod val="50000"/>
                  </a:schemeClr>
                </a:solidFill>
              </a:rPr>
              <a:t>от 50 000 рублей до 500 000 рублей на срок до 36 месяцев. </a:t>
            </a:r>
          </a:p>
          <a:p>
            <a:pPr>
              <a:spcBef>
                <a:spcPts val="1200"/>
              </a:spcBef>
            </a:pPr>
            <a:r>
              <a:rPr lang="ru-RU" sz="2400" b="1" dirty="0">
                <a:solidFill>
                  <a:schemeClr val="accent2">
                    <a:lumMod val="50000"/>
                  </a:schemeClr>
                </a:solidFill>
              </a:rPr>
              <a:t>Процентная ставка – </a:t>
            </a:r>
            <a:r>
              <a:rPr lang="ru-RU" sz="2400" i="1" dirty="0">
                <a:solidFill>
                  <a:schemeClr val="accent2">
                    <a:lumMod val="50000"/>
                  </a:schemeClr>
                </a:solidFill>
              </a:rPr>
              <a:t>1% годовых.</a:t>
            </a:r>
          </a:p>
          <a:p>
            <a:pPr>
              <a:spcBef>
                <a:spcPts val="1200"/>
              </a:spcBef>
            </a:pPr>
            <a:r>
              <a:rPr lang="ru-RU" sz="2400" b="1" dirty="0">
                <a:solidFill>
                  <a:schemeClr val="accent2">
                    <a:lumMod val="50000"/>
                  </a:schemeClr>
                </a:solidFill>
              </a:rPr>
              <a:t>Срок рассмотрения заявки </a:t>
            </a:r>
            <a:r>
              <a:rPr lang="ru-RU" sz="2400" i="1" dirty="0">
                <a:solidFill>
                  <a:schemeClr val="accent2">
                    <a:lumMod val="50000"/>
                  </a:schemeClr>
                </a:solidFill>
              </a:rPr>
              <a:t>– </a:t>
            </a:r>
            <a:r>
              <a:rPr lang="ru-RU" sz="2400" i="1" dirty="0">
                <a:solidFill>
                  <a:srgbClr val="C0504D">
                    <a:lumMod val="50000"/>
                  </a:srgbClr>
                </a:solidFill>
              </a:rPr>
              <a:t>7 рабочих дней с даты ее регистрации.</a:t>
            </a:r>
          </a:p>
          <a:p>
            <a:pPr>
              <a:spcBef>
                <a:spcPts val="1200"/>
              </a:spcBef>
            </a:pPr>
            <a:r>
              <a:rPr lang="ru-RU" sz="2400" b="1" dirty="0">
                <a:solidFill>
                  <a:schemeClr val="accent2">
                    <a:lumMod val="50000"/>
                  </a:schemeClr>
                </a:solidFill>
              </a:rPr>
              <a:t>Контакты ответственного лица </a:t>
            </a:r>
            <a:r>
              <a:rPr lang="ru-RU" sz="2400" dirty="0">
                <a:solidFill>
                  <a:schemeClr val="accent2">
                    <a:lumMod val="50000"/>
                  </a:schemeClr>
                </a:solidFill>
              </a:rPr>
              <a:t>– </a:t>
            </a:r>
            <a:r>
              <a:rPr lang="ru-RU" sz="2400" i="1" dirty="0" err="1">
                <a:solidFill>
                  <a:schemeClr val="accent2">
                    <a:lumMod val="50000"/>
                  </a:schemeClr>
                </a:solidFill>
              </a:rPr>
              <a:t>Клецун</a:t>
            </a:r>
            <a:r>
              <a:rPr lang="ru-RU" sz="2400" i="1" dirty="0">
                <a:solidFill>
                  <a:schemeClr val="accent2">
                    <a:lumMod val="50000"/>
                  </a:schemeClr>
                </a:solidFill>
              </a:rPr>
              <a:t> Евгения Валерьевна, начальник отдела по работе с клиентами, </a:t>
            </a:r>
            <a:r>
              <a:rPr lang="en-US" sz="2400" i="1" dirty="0">
                <a:solidFill>
                  <a:schemeClr val="accent2">
                    <a:lumMod val="50000"/>
                  </a:schemeClr>
                </a:solidFill>
                <a:hlinkClick r:id="rId2"/>
              </a:rPr>
              <a:t>e.v.kletsun@mbrk.rkomi.ru</a:t>
            </a:r>
            <a:r>
              <a:rPr lang="ru-RU" sz="2400" i="1" dirty="0">
                <a:solidFill>
                  <a:schemeClr val="accent2">
                    <a:lumMod val="50000"/>
                  </a:schemeClr>
                </a:solidFill>
              </a:rPr>
              <a:t>, 8 (8212) 401-200 (доб. 203)</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3"/>
              </a:rPr>
              <a:t>мойбизнес11.рф</a:t>
            </a:r>
            <a:endParaRPr lang="ru-RU" sz="2400" i="1" dirty="0">
              <a:solidFill>
                <a:schemeClr val="accent2">
                  <a:lumMod val="50000"/>
                </a:schemeClr>
              </a:solidFill>
            </a:endParaRPr>
          </a:p>
        </p:txBody>
      </p:sp>
      <p:sp>
        <p:nvSpPr>
          <p:cNvPr id="2" name="Номер слайда 1"/>
          <p:cNvSpPr>
            <a:spLocks noGrp="1"/>
          </p:cNvSpPr>
          <p:nvPr>
            <p:ph type="sldNum" sz="quarter" idx="7"/>
          </p:nvPr>
        </p:nvSpPr>
        <p:spPr/>
        <p:txBody>
          <a:bodyPr/>
          <a:lstStyle/>
          <a:p>
            <a:fld id="{B6F15528-21DE-4FAA-801E-634DDDAF4B2B}" type="slidenum">
              <a:rPr lang="ru-RU" smtClean="0"/>
              <a:pPr/>
              <a:t>5</a:t>
            </a:fld>
            <a:endParaRPr lang="ru-RU"/>
          </a:p>
        </p:txBody>
      </p:sp>
    </p:spTree>
    <p:extLst>
      <p:ext uri="{BB962C8B-B14F-4D97-AF65-F5344CB8AC3E}">
        <p14:creationId xmlns:p14="http://schemas.microsoft.com/office/powerpoint/2010/main" xmlns="" val="366453348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1578706"/>
            <a:ext cx="16400609" cy="6854953"/>
          </a:xfrm>
          <a:prstGeom prst="rect">
            <a:avLst/>
          </a:prstGeom>
          <a:solidFill>
            <a:schemeClr val="bg1"/>
          </a:solidFill>
        </p:spPr>
        <p:txBody>
          <a:bodyPr wrap="square" lIns="144018" tIns="72009" rIns="144018" bIns="72009" rtlCol="0">
            <a:spAutoFit/>
          </a:bodyPr>
          <a:lstStyle/>
          <a:p>
            <a:pPr algn="just"/>
            <a:r>
              <a:rPr lang="ru-RU" sz="4000" b="1" spc="-276" dirty="0">
                <a:solidFill>
                  <a:srgbClr val="4C1913"/>
                </a:solidFill>
                <a:ea typeface="+mj-ea"/>
                <a:cs typeface="Trebuchet MS"/>
              </a:rPr>
              <a:t>СУБСИДИИ НА ВОЗМЕЩЕНИЕ ЧАСТИ ЗАТРАТ НА СОДЕРЖАНИЕ</a:t>
            </a:r>
          </a:p>
          <a:p>
            <a:pPr algn="just"/>
            <a:r>
              <a:rPr lang="ru-RU" sz="4000" b="1" spc="-276" dirty="0">
                <a:solidFill>
                  <a:srgbClr val="4C1913"/>
                </a:solidFill>
                <a:ea typeface="+mj-ea"/>
                <a:cs typeface="Trebuchet MS"/>
              </a:rPr>
              <a:t>СЕЛЬСКОХОЗЯЙСТВЕННЫХ ЖИВОТНЫХ И ВЗРОСЛОЙ ПТИЦЫ</a:t>
            </a:r>
            <a:endParaRPr lang="en-US" sz="4000" b="1" spc="-276" dirty="0">
              <a:solidFill>
                <a:srgbClr val="4C1913"/>
              </a:solidFill>
              <a:ea typeface="+mj-ea"/>
              <a:cs typeface="Trebuchet MS"/>
            </a:endParaRPr>
          </a:p>
          <a:p>
            <a:pPr algn="just"/>
            <a:endParaRPr lang="ru-RU" sz="4400" b="1" i="1" dirty="0">
              <a:latin typeface="Times New Roman" panose="02020603050405020304" pitchFamily="18" charset="0"/>
              <a:cs typeface="Times New Roman" panose="02020603050405020304" pitchFamily="18" charset="0"/>
            </a:endParaRPr>
          </a:p>
          <a:p>
            <a:pPr algn="just"/>
            <a:r>
              <a:rPr lang="ru-RU" sz="2400" b="1" dirty="0">
                <a:solidFill>
                  <a:schemeClr val="accent2">
                    <a:lumMod val="50000"/>
                  </a:schemeClr>
                </a:solidFill>
              </a:rPr>
              <a:t>Получатели поддержки: </a:t>
            </a:r>
            <a:r>
              <a:rPr lang="ru-RU" sz="2400" i="1" dirty="0">
                <a:solidFill>
                  <a:schemeClr val="accent2">
                    <a:lumMod val="50000"/>
                  </a:schemeClr>
                </a:solidFill>
              </a:rPr>
              <a:t>крестьянские (фермерские) хозяйства</a:t>
            </a:r>
          </a:p>
          <a:p>
            <a:pPr algn="just"/>
            <a:endParaRPr lang="en-US" i="1" u="sng" dirty="0">
              <a:uFill>
                <a:solidFill>
                  <a:schemeClr val="accent6">
                    <a:lumMod val="75000"/>
                  </a:schemeClr>
                </a:solidFill>
              </a:uFill>
              <a:latin typeface="Times New Roman" panose="02020603050405020304" pitchFamily="18" charset="0"/>
              <a:cs typeface="Times New Roman" panose="02020603050405020304" pitchFamily="18" charset="0"/>
            </a:endParaRPr>
          </a:p>
          <a:p>
            <a:pPr algn="just"/>
            <a:r>
              <a:rPr lang="ru-RU" sz="2400" b="1" dirty="0">
                <a:solidFill>
                  <a:schemeClr val="accent2">
                    <a:lumMod val="50000"/>
                  </a:schemeClr>
                </a:solidFill>
              </a:rPr>
              <a:t>Основное условие: </a:t>
            </a:r>
            <a:r>
              <a:rPr lang="ru-RU" sz="2400" i="1" dirty="0">
                <a:solidFill>
                  <a:schemeClr val="accent2">
                    <a:lumMod val="50000"/>
                  </a:schemeClr>
                </a:solidFill>
              </a:rPr>
              <a:t>заключение с Министерством соглашения о предоставлении из республиканского бюджета Республики Коми субсидий на соответствующий финансовый год</a:t>
            </a:r>
          </a:p>
          <a:p>
            <a:pPr algn="just"/>
            <a:endParaRPr lang="ru-RU" sz="2400" i="1" dirty="0">
              <a:solidFill>
                <a:schemeClr val="accent2">
                  <a:lumMod val="50000"/>
                </a:schemeClr>
              </a:solidFill>
            </a:endParaRPr>
          </a:p>
          <a:p>
            <a:pPr algn="just"/>
            <a:r>
              <a:rPr lang="ru-RU" sz="2400" b="1" dirty="0">
                <a:solidFill>
                  <a:schemeClr val="accent2">
                    <a:lumMod val="50000"/>
                  </a:schemeClr>
                </a:solidFill>
              </a:rPr>
              <a:t>Размер:</a:t>
            </a:r>
            <a:r>
              <a:rPr lang="ru-RU" b="1" dirty="0">
                <a:latin typeface="Times New Roman" panose="02020603050405020304" pitchFamily="18" charset="0"/>
                <a:cs typeface="Times New Roman" panose="02020603050405020304" pitchFamily="18" charset="0"/>
              </a:rPr>
              <a:t> </a:t>
            </a:r>
            <a:r>
              <a:rPr lang="ru-RU" sz="2400" i="1" dirty="0">
                <a:solidFill>
                  <a:schemeClr val="accent2">
                    <a:lumMod val="50000"/>
                  </a:schemeClr>
                </a:solidFill>
              </a:rPr>
              <a:t>по установленным ставкам субсидий в расчете на поголовье сельскохозяйственных животных и взрослой птицы по состоянию на 1 января и 1 июля текущего года</a:t>
            </a:r>
            <a:endParaRPr lang="en-US" sz="2400" i="1" dirty="0">
              <a:solidFill>
                <a:schemeClr val="accent2">
                  <a:lumMod val="50000"/>
                </a:schemeClr>
              </a:solidFill>
            </a:endParaRPr>
          </a:p>
          <a:p>
            <a:pPr algn="just"/>
            <a:endParaRPr lang="en-US" b="1" i="1" u="sng" dirty="0">
              <a:uFill>
                <a:solidFill>
                  <a:schemeClr val="accent6">
                    <a:lumMod val="75000"/>
                  </a:schemeClr>
                </a:solidFill>
              </a:uFill>
              <a:latin typeface="Times New Roman" panose="02020603050405020304" pitchFamily="18" charset="0"/>
              <a:cs typeface="Times New Roman" panose="02020603050405020304" pitchFamily="18" charset="0"/>
            </a:endParaRPr>
          </a:p>
          <a:p>
            <a:pPr algn="just"/>
            <a:r>
              <a:rPr lang="ru-RU" sz="2400" b="1" dirty="0">
                <a:solidFill>
                  <a:schemeClr val="accent2">
                    <a:lumMod val="50000"/>
                  </a:schemeClr>
                </a:solidFill>
              </a:rPr>
              <a:t>Срок оказания: </a:t>
            </a:r>
            <a:r>
              <a:rPr lang="ru-RU" sz="2400" i="1" dirty="0">
                <a:solidFill>
                  <a:schemeClr val="accent2">
                    <a:lumMod val="50000"/>
                  </a:schemeClr>
                </a:solidFill>
              </a:rPr>
              <a:t>текущий финансовый год</a:t>
            </a:r>
          </a:p>
          <a:p>
            <a:pPr algn="just"/>
            <a:endParaRPr lang="ru-RU" b="1" dirty="0">
              <a:latin typeface="Times New Roman" panose="02020603050405020304" pitchFamily="18" charset="0"/>
              <a:cs typeface="Times New Roman" panose="02020603050405020304" pitchFamily="18" charset="0"/>
            </a:endParaRPr>
          </a:p>
          <a:p>
            <a:pPr algn="just"/>
            <a:r>
              <a:rPr lang="ru-RU" sz="2400" b="1" dirty="0">
                <a:solidFill>
                  <a:schemeClr val="accent2">
                    <a:lumMod val="50000"/>
                  </a:schemeClr>
                </a:solidFill>
              </a:rPr>
              <a:t>Контакты: </a:t>
            </a:r>
            <a:r>
              <a:rPr lang="ru-RU" sz="2400" i="1" dirty="0">
                <a:solidFill>
                  <a:schemeClr val="accent2">
                    <a:lumMod val="50000"/>
                  </a:schemeClr>
                </a:solidFill>
              </a:rPr>
              <a:t>начальник отдела развития малых форм хозяйствования </a:t>
            </a:r>
          </a:p>
          <a:p>
            <a:pPr algn="just"/>
            <a:r>
              <a:rPr lang="ru-RU" sz="2400" i="1" dirty="0">
                <a:solidFill>
                  <a:schemeClr val="accent2">
                    <a:lumMod val="50000"/>
                  </a:schemeClr>
                </a:solidFill>
              </a:rPr>
              <a:t>Розанова Ирина Юрьевна, </a:t>
            </a:r>
            <a:r>
              <a:rPr lang="ru-RU" sz="2400" i="1" dirty="0" err="1">
                <a:solidFill>
                  <a:schemeClr val="accent2">
                    <a:lumMod val="50000"/>
                  </a:schemeClr>
                </a:solidFill>
              </a:rPr>
              <a:t>каб</a:t>
            </a:r>
            <a:r>
              <a:rPr lang="ru-RU" sz="2400" i="1" dirty="0">
                <a:solidFill>
                  <a:schemeClr val="accent2">
                    <a:lumMod val="50000"/>
                  </a:schemeClr>
                </a:solidFill>
              </a:rPr>
              <a:t>. 210, тел.8(8212) 255-440 (доб.1121), </a:t>
            </a:r>
            <a:r>
              <a:rPr lang="ru-RU" sz="2400" i="1" dirty="0">
                <a:solidFill>
                  <a:schemeClr val="accent2">
                    <a:lumMod val="50000"/>
                  </a:schemeClr>
                </a:solidFill>
                <a:hlinkClick r:id="rId2"/>
              </a:rPr>
              <a:t>i.y.rozanova@minshp.rkomi.ru</a:t>
            </a:r>
            <a:endParaRPr lang="ru-RU" sz="2400" i="1" dirty="0">
              <a:solidFill>
                <a:schemeClr val="accent2">
                  <a:lumMod val="50000"/>
                </a:schemeClr>
              </a:solidFill>
            </a:endParaRPr>
          </a:p>
          <a:p>
            <a:pPr algn="just"/>
            <a:endParaRPr lang="en-US" b="1" i="1" u="sng" dirty="0">
              <a:uFill>
                <a:solidFill>
                  <a:schemeClr val="accent6">
                    <a:lumMod val="75000"/>
                  </a:schemeClr>
                </a:solidFill>
              </a:uFill>
              <a:latin typeface="Times New Roman" panose="02020603050405020304" pitchFamily="18" charset="0"/>
              <a:cs typeface="Times New Roman" panose="02020603050405020304" pitchFamily="18" charset="0"/>
            </a:endParaRPr>
          </a:p>
          <a:p>
            <a:pPr algn="just"/>
            <a:r>
              <a:rPr lang="ru-RU" sz="2400" b="1" dirty="0">
                <a:solidFill>
                  <a:schemeClr val="accent2">
                    <a:lumMod val="50000"/>
                  </a:schemeClr>
                </a:solidFill>
              </a:rPr>
              <a:t>Информация: </a:t>
            </a:r>
            <a:r>
              <a:rPr lang="ru-RU" sz="2400" i="1" dirty="0">
                <a:solidFill>
                  <a:schemeClr val="accent2">
                    <a:lumMod val="50000"/>
                  </a:schemeClr>
                </a:solidFill>
              </a:rPr>
              <a:t>постановление Правительства РК от 31.10.2019 №525 (приложение 2.1)</a:t>
            </a: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2023428" y="948513"/>
            <a:ext cx="16205981" cy="1243193"/>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a:p>
            <a:pPr marL="12701" marR="4169034" defTabSz="914341">
              <a:lnSpc>
                <a:spcPct val="101499"/>
              </a:lnSpc>
              <a:spcBef>
                <a:spcPts val="46"/>
              </a:spcBef>
            </a:pPr>
            <a:r>
              <a:rPr lang="ru-RU" sz="4000" spc="-175" dirty="0">
                <a:solidFill>
                  <a:srgbClr val="EF5237"/>
                </a:solidFill>
                <a:latin typeface="+mn-lt"/>
              </a:rPr>
              <a:t> </a:t>
            </a:r>
            <a:endParaRPr lang="ru-RU" sz="4000" spc="-276" dirty="0">
              <a:latin typeface="+mn-lt"/>
            </a:endParaRPr>
          </a:p>
        </p:txBody>
      </p:sp>
    </p:spTree>
    <p:extLst>
      <p:ext uri="{BB962C8B-B14F-4D97-AF65-F5344CB8AC3E}">
        <p14:creationId xmlns:p14="http://schemas.microsoft.com/office/powerpoint/2010/main" xmlns="" val="171816539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1450077"/>
            <a:ext cx="16764000" cy="8655446"/>
          </a:xfrm>
          <a:prstGeom prst="rect">
            <a:avLst/>
          </a:prstGeom>
          <a:solidFill>
            <a:schemeClr val="bg1"/>
          </a:solidFill>
        </p:spPr>
        <p:txBody>
          <a:bodyPr wrap="square" lIns="144018" tIns="72009" rIns="144018" bIns="72009" rtlCol="0">
            <a:spAutoFit/>
          </a:bodyPr>
          <a:lstStyle/>
          <a:p>
            <a:pPr algn="just"/>
            <a:r>
              <a:rPr lang="ru-RU" sz="4000" b="1" spc="-276" dirty="0">
                <a:solidFill>
                  <a:srgbClr val="4C1913"/>
                </a:solidFill>
                <a:ea typeface="+mj-ea"/>
                <a:cs typeface="Trebuchet MS"/>
              </a:rPr>
              <a:t>СУБСИДИИ НА ПОДДЕРЖКУ ПЛЕМЕННОГО ЖИВОТНОВОДСТВА</a:t>
            </a:r>
          </a:p>
          <a:p>
            <a:pPr algn="just"/>
            <a:endParaRPr lang="ru-RU" sz="3200" b="1" i="1" dirty="0">
              <a:latin typeface="Times New Roman" panose="02020603050405020304" pitchFamily="18" charset="0"/>
              <a:cs typeface="Times New Roman" panose="02020603050405020304" pitchFamily="18" charset="0"/>
            </a:endParaRPr>
          </a:p>
          <a:p>
            <a:pPr algn="just"/>
            <a:r>
              <a:rPr lang="ru-RU" sz="2100" b="1" dirty="0">
                <a:solidFill>
                  <a:schemeClr val="accent2">
                    <a:lumMod val="50000"/>
                  </a:schemeClr>
                </a:solidFill>
              </a:rPr>
              <a:t>Получатели поддержки: </a:t>
            </a:r>
            <a:r>
              <a:rPr lang="ru-RU" sz="2100" i="1" dirty="0">
                <a:solidFill>
                  <a:schemeClr val="accent2">
                    <a:lumMod val="50000"/>
                  </a:schemeClr>
                </a:solidFill>
              </a:rPr>
              <a:t>организации по племенному животноводству, включенные в перечень сельскохозяйственных товаропроизводителей для предоставления субсидий на поддержку племенного животноводства, утверждаемый Министерством по согласованию с Минсельхозом России</a:t>
            </a:r>
          </a:p>
          <a:p>
            <a:pPr algn="just"/>
            <a:endParaRPr lang="ru-RU" sz="2100" dirty="0">
              <a:latin typeface="Times New Roman" panose="02020603050405020304" pitchFamily="18" charset="0"/>
              <a:ea typeface="Calibri" panose="020F0502020204030204" pitchFamily="34" charset="0"/>
              <a:cs typeface="Times New Roman" panose="02020603050405020304" pitchFamily="18" charset="0"/>
            </a:endParaRPr>
          </a:p>
          <a:p>
            <a:pPr lvl="0" algn="just"/>
            <a:r>
              <a:rPr lang="ru-RU" sz="2100" b="1" dirty="0">
                <a:solidFill>
                  <a:schemeClr val="accent2">
                    <a:lumMod val="50000"/>
                  </a:schemeClr>
                </a:solidFill>
              </a:rPr>
              <a:t>Основное условие: </a:t>
            </a:r>
            <a:r>
              <a:rPr lang="ru-RU" sz="2100" i="1" dirty="0">
                <a:solidFill>
                  <a:schemeClr val="accent2">
                    <a:lumMod val="50000"/>
                  </a:schemeClr>
                </a:solidFill>
              </a:rPr>
              <a:t>заключение с Министерством соглашения о предоставлении субсидий на соответствующий финансовый год в государственной интегрированной информационной системе управления общественными финансами «Электронный бюджет»</a:t>
            </a:r>
          </a:p>
          <a:p>
            <a:pPr lvl="0" algn="just"/>
            <a:endParaRPr lang="ru-RU" sz="2100" b="1" dirty="0">
              <a:solidFill>
                <a:prstClr val="black"/>
              </a:solidFill>
              <a:latin typeface="Times New Roman" panose="02020603050405020304" pitchFamily="18" charset="0"/>
              <a:cs typeface="Times New Roman" panose="02020603050405020304" pitchFamily="18" charset="0"/>
            </a:endParaRPr>
          </a:p>
          <a:p>
            <a:pPr lvl="0" algn="just"/>
            <a:r>
              <a:rPr lang="ru-RU" sz="2100" b="1" dirty="0">
                <a:solidFill>
                  <a:schemeClr val="accent2">
                    <a:lumMod val="50000"/>
                  </a:schemeClr>
                </a:solidFill>
              </a:rPr>
              <a:t>Размер: </a:t>
            </a:r>
            <a:endParaRPr lang="en-US" sz="2100" b="1" dirty="0">
              <a:solidFill>
                <a:schemeClr val="accent2">
                  <a:lumMod val="50000"/>
                </a:schemeClr>
              </a:solidFill>
            </a:endParaRPr>
          </a:p>
          <a:p>
            <a:pPr algn="just"/>
            <a:r>
              <a:rPr lang="ru-RU" sz="2100" i="1" dirty="0">
                <a:solidFill>
                  <a:schemeClr val="accent2">
                    <a:lumMod val="50000"/>
                  </a:schemeClr>
                </a:solidFill>
              </a:rPr>
              <a:t>а) на содержание племенного маточного поголовья сельскохозяйственных животных по ставкам на 1 условную голову в год:</a:t>
            </a:r>
          </a:p>
          <a:p>
            <a:pPr algn="just"/>
            <a:r>
              <a:rPr lang="ru-RU" sz="2100" i="1" dirty="0">
                <a:solidFill>
                  <a:schemeClr val="accent2">
                    <a:lumMod val="50000"/>
                  </a:schemeClr>
                </a:solidFill>
              </a:rPr>
              <a:t>коров молочных пород в племенных заводах - 16 000 рублей;</a:t>
            </a:r>
          </a:p>
          <a:p>
            <a:pPr algn="just"/>
            <a:r>
              <a:rPr lang="ru-RU" sz="2100" i="1" dirty="0">
                <a:solidFill>
                  <a:schemeClr val="accent2">
                    <a:lumMod val="50000"/>
                  </a:schemeClr>
                </a:solidFill>
              </a:rPr>
              <a:t>коров молочных пород в племенных репродукторах и </a:t>
            </a:r>
            <a:r>
              <a:rPr lang="ru-RU" sz="2100" i="1" dirty="0" err="1">
                <a:solidFill>
                  <a:schemeClr val="accent2">
                    <a:lumMod val="50000"/>
                  </a:schemeClr>
                </a:solidFill>
              </a:rPr>
              <a:t>генофондных</a:t>
            </a:r>
            <a:r>
              <a:rPr lang="ru-RU" sz="2100" i="1" dirty="0">
                <a:solidFill>
                  <a:schemeClr val="accent2">
                    <a:lumMod val="50000"/>
                  </a:schemeClr>
                </a:solidFill>
              </a:rPr>
              <a:t> хозяйствах - 13 000 рублей;</a:t>
            </a:r>
          </a:p>
          <a:p>
            <a:pPr algn="just"/>
            <a:r>
              <a:rPr lang="ru-RU" sz="2100" i="1" dirty="0">
                <a:solidFill>
                  <a:schemeClr val="accent2">
                    <a:lumMod val="50000"/>
                  </a:schemeClr>
                </a:solidFill>
              </a:rPr>
              <a:t>коров мясных пород в племенных репродукторах - 24 000 рублей;</a:t>
            </a:r>
          </a:p>
          <a:p>
            <a:pPr algn="just"/>
            <a:r>
              <a:rPr lang="ru-RU" sz="2100" i="1" dirty="0">
                <a:solidFill>
                  <a:schemeClr val="accent2">
                    <a:lumMod val="50000"/>
                  </a:schemeClr>
                </a:solidFill>
              </a:rPr>
              <a:t>самок оленей - 1 000 рублей;</a:t>
            </a:r>
          </a:p>
          <a:p>
            <a:pPr algn="just"/>
            <a:r>
              <a:rPr lang="ru-RU" sz="2100" i="1" dirty="0">
                <a:solidFill>
                  <a:schemeClr val="accent2">
                    <a:lumMod val="50000"/>
                  </a:schemeClr>
                </a:solidFill>
              </a:rPr>
              <a:t>б) на содержание племенных быков-производителей молочного и мясного направлений продуктивности, оцененных по качеству потомства или находящихся в процессе оценки этого качества, по ставке 733 333,0 рубля на 1 голову в год.</a:t>
            </a:r>
          </a:p>
          <a:p>
            <a:pPr lvl="0" algn="just"/>
            <a:endParaRPr lang="en-US" sz="2100" dirty="0">
              <a:solidFill>
                <a:prstClr val="black"/>
              </a:solidFill>
              <a:latin typeface="Times New Roman" panose="02020603050405020304" pitchFamily="18" charset="0"/>
              <a:cs typeface="Times New Roman" panose="02020603050405020304" pitchFamily="18" charset="0"/>
            </a:endParaRPr>
          </a:p>
          <a:p>
            <a:pPr lvl="0" algn="just"/>
            <a:r>
              <a:rPr lang="ru-RU" sz="2100" b="1" dirty="0">
                <a:solidFill>
                  <a:schemeClr val="accent2">
                    <a:lumMod val="50000"/>
                  </a:schemeClr>
                </a:solidFill>
              </a:rPr>
              <a:t>Срок оказания: </a:t>
            </a:r>
            <a:r>
              <a:rPr lang="ru-RU" sz="2100" i="1" dirty="0">
                <a:solidFill>
                  <a:schemeClr val="accent2">
                    <a:lumMod val="50000"/>
                  </a:schemeClr>
                </a:solidFill>
              </a:rPr>
              <a:t>текущий финансовый год</a:t>
            </a:r>
          </a:p>
          <a:p>
            <a:pPr lvl="0" algn="just"/>
            <a:endParaRPr lang="ru-RU" sz="2100" b="1" dirty="0">
              <a:solidFill>
                <a:prstClr val="black"/>
              </a:solidFill>
              <a:latin typeface="Times New Roman" panose="02020603050405020304" pitchFamily="18" charset="0"/>
              <a:cs typeface="Times New Roman" panose="02020603050405020304" pitchFamily="18" charset="0"/>
            </a:endParaRPr>
          </a:p>
          <a:p>
            <a:pPr algn="just"/>
            <a:r>
              <a:rPr lang="ru-RU" sz="2100" b="1" dirty="0">
                <a:solidFill>
                  <a:schemeClr val="accent2">
                    <a:lumMod val="50000"/>
                  </a:schemeClr>
                </a:solidFill>
              </a:rPr>
              <a:t>Контакты:</a:t>
            </a:r>
            <a:r>
              <a:rPr lang="ru-RU" sz="2100" b="1" dirty="0">
                <a:solidFill>
                  <a:prstClr val="black"/>
                </a:solidFill>
                <a:latin typeface="Times New Roman" panose="02020603050405020304" pitchFamily="18" charset="0"/>
                <a:cs typeface="Times New Roman" panose="02020603050405020304" pitchFamily="18" charset="0"/>
              </a:rPr>
              <a:t> </a:t>
            </a:r>
            <a:r>
              <a:rPr lang="ru-RU" sz="2100" i="1" dirty="0">
                <a:solidFill>
                  <a:schemeClr val="accent2">
                    <a:lumMod val="50000"/>
                  </a:schemeClr>
                </a:solidFill>
              </a:rPr>
              <a:t>начальник отдела развития отраслей </a:t>
            </a:r>
            <a:r>
              <a:rPr lang="ru-RU" sz="2100" i="1" dirty="0" err="1">
                <a:solidFill>
                  <a:schemeClr val="accent2">
                    <a:lumMod val="50000"/>
                  </a:schemeClr>
                </a:solidFill>
              </a:rPr>
              <a:t>агропромыщленного</a:t>
            </a:r>
            <a:r>
              <a:rPr lang="ru-RU" sz="2100" i="1" dirty="0">
                <a:solidFill>
                  <a:schemeClr val="accent2">
                    <a:lumMod val="50000"/>
                  </a:schemeClr>
                </a:solidFill>
              </a:rPr>
              <a:t> комплекса </a:t>
            </a:r>
          </a:p>
          <a:p>
            <a:pPr algn="just"/>
            <a:r>
              <a:rPr lang="ru-RU" sz="2100" i="1" dirty="0">
                <a:solidFill>
                  <a:schemeClr val="accent2">
                    <a:lumMod val="50000"/>
                  </a:schemeClr>
                </a:solidFill>
              </a:rPr>
              <a:t>Лобов Денис Викторович, </a:t>
            </a:r>
            <a:r>
              <a:rPr lang="ru-RU" sz="2100" i="1" dirty="0" err="1">
                <a:solidFill>
                  <a:schemeClr val="accent2">
                    <a:lumMod val="50000"/>
                  </a:schemeClr>
                </a:solidFill>
              </a:rPr>
              <a:t>каб</a:t>
            </a:r>
            <a:r>
              <a:rPr lang="ru-RU" sz="2100" i="1" dirty="0">
                <a:solidFill>
                  <a:schemeClr val="accent2">
                    <a:lumMod val="50000"/>
                  </a:schemeClr>
                </a:solidFill>
              </a:rPr>
              <a:t>. 411, тел.8(8212) 255-440 (доб.1150), е-</a:t>
            </a:r>
            <a:r>
              <a:rPr lang="ru-RU" sz="2100" i="1" dirty="0" err="1">
                <a:solidFill>
                  <a:schemeClr val="accent2">
                    <a:lumMod val="50000"/>
                  </a:schemeClr>
                </a:solidFill>
              </a:rPr>
              <a:t>mail</a:t>
            </a:r>
            <a:r>
              <a:rPr lang="ru-RU" sz="2100" i="1" dirty="0">
                <a:solidFill>
                  <a:schemeClr val="accent2">
                    <a:lumMod val="50000"/>
                  </a:schemeClr>
                </a:solidFill>
              </a:rPr>
              <a:t>: </a:t>
            </a:r>
            <a:r>
              <a:rPr lang="ru-RU" sz="2100" i="1" dirty="0">
                <a:solidFill>
                  <a:schemeClr val="accent2">
                    <a:lumMod val="50000"/>
                  </a:schemeClr>
                </a:solidFill>
                <a:hlinkClick r:id="rId3">
                  <a:extLst>
                    <a:ext uri="{A12FA001-AC4F-418D-AE19-62706E023703}">
                      <ahyp:hlinkClr xmlns="" xmlns:ahyp="http://schemas.microsoft.com/office/drawing/2018/hyperlinkcolor" val="tx"/>
                    </a:ext>
                  </a:extLst>
                </a:hlinkClick>
              </a:rPr>
              <a:t>d.v.lobov@minshp.rkomi.ru</a:t>
            </a:r>
            <a:endParaRPr lang="ru-RU" sz="2100" i="1" dirty="0">
              <a:solidFill>
                <a:schemeClr val="accent2">
                  <a:lumMod val="50000"/>
                </a:schemeClr>
              </a:solidFill>
            </a:endParaRPr>
          </a:p>
          <a:p>
            <a:pPr lvl="0" algn="just"/>
            <a:endParaRPr lang="en-US" sz="2100" b="1" i="1" u="sng" dirty="0">
              <a:solidFill>
                <a:prstClr val="black"/>
              </a:solidFill>
              <a:uFill>
                <a:solidFill>
                  <a:srgbClr val="70AD47">
                    <a:lumMod val="75000"/>
                  </a:srgbClr>
                </a:solidFill>
              </a:uFill>
              <a:latin typeface="Times New Roman" panose="02020603050405020304" pitchFamily="18" charset="0"/>
              <a:cs typeface="Times New Roman" panose="02020603050405020304" pitchFamily="18" charset="0"/>
            </a:endParaRPr>
          </a:p>
          <a:p>
            <a:pPr lvl="0" algn="just"/>
            <a:r>
              <a:rPr lang="ru-RU" sz="2100" b="1" dirty="0">
                <a:solidFill>
                  <a:schemeClr val="accent2">
                    <a:lumMod val="50000"/>
                  </a:schemeClr>
                </a:solidFill>
              </a:rPr>
              <a:t>Информация:</a:t>
            </a:r>
            <a:r>
              <a:rPr lang="ru-RU" sz="2100" dirty="0">
                <a:solidFill>
                  <a:prstClr val="black"/>
                </a:solidFill>
                <a:latin typeface="Times New Roman" panose="02020603050405020304" pitchFamily="18" charset="0"/>
                <a:cs typeface="Times New Roman" panose="02020603050405020304" pitchFamily="18" charset="0"/>
              </a:rPr>
              <a:t> </a:t>
            </a:r>
            <a:r>
              <a:rPr lang="ru-RU" sz="2100" i="1" dirty="0">
                <a:solidFill>
                  <a:schemeClr val="accent2">
                    <a:lumMod val="50000"/>
                  </a:schemeClr>
                </a:solidFill>
              </a:rPr>
              <a:t>постановление Правительства РК от 31.10.2019 №525 (приложение 2.3)</a:t>
            </a:r>
          </a:p>
          <a:p>
            <a:pPr algn="just"/>
            <a:endParaRPr lang="ru-RU" sz="1900" b="1" dirty="0">
              <a:solidFill>
                <a:prstClr val="black"/>
              </a:solidFill>
              <a:latin typeface="Times New Roman" panose="02020603050405020304" pitchFamily="18" charset="0"/>
              <a:cs typeface="Times New Roman" panose="02020603050405020304" pitchFamily="18" charset="0"/>
            </a:endParaRP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2023428" y="828675"/>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p:txBody>
      </p:sp>
    </p:spTree>
    <p:extLst>
      <p:ext uri="{BB962C8B-B14F-4D97-AF65-F5344CB8AC3E}">
        <p14:creationId xmlns:p14="http://schemas.microsoft.com/office/powerpoint/2010/main" xmlns="" val="15272437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1454952"/>
            <a:ext cx="16611600" cy="8917056"/>
          </a:xfrm>
          <a:prstGeom prst="rect">
            <a:avLst/>
          </a:prstGeom>
          <a:solidFill>
            <a:schemeClr val="bg1"/>
          </a:solidFill>
        </p:spPr>
        <p:txBody>
          <a:bodyPr wrap="square" lIns="144018" tIns="72009" rIns="144018" bIns="72009" rtlCol="0">
            <a:spAutoFit/>
          </a:bodyPr>
          <a:lstStyle/>
          <a:p>
            <a:pPr algn="just"/>
            <a:r>
              <a:rPr lang="ru-RU" sz="4000" b="1" spc="-276" dirty="0">
                <a:solidFill>
                  <a:srgbClr val="4C1913"/>
                </a:solidFill>
                <a:ea typeface="+mj-ea"/>
                <a:cs typeface="Trebuchet MS"/>
              </a:rPr>
              <a:t>СУБСИДИИ НА ПОДДЕРЖКУ ПЛЕМЕННОГО ЖИВОТНОВОДСТВА</a:t>
            </a:r>
          </a:p>
          <a:p>
            <a:pPr algn="just"/>
            <a:endParaRPr lang="ru-RU" b="1" i="1" dirty="0">
              <a:latin typeface="Times New Roman" panose="02020603050405020304" pitchFamily="18" charset="0"/>
              <a:cs typeface="Times New Roman" panose="02020603050405020304" pitchFamily="18" charset="0"/>
            </a:endParaRPr>
          </a:p>
          <a:p>
            <a:pPr algn="just"/>
            <a:endParaRPr lang="ru-RU" b="1" dirty="0" smtClean="0">
              <a:solidFill>
                <a:schemeClr val="accent2">
                  <a:lumMod val="50000"/>
                </a:schemeClr>
              </a:solidFill>
            </a:endParaRPr>
          </a:p>
          <a:p>
            <a:pPr algn="just"/>
            <a:r>
              <a:rPr lang="ru-RU" sz="1900" b="1" dirty="0" smtClean="0">
                <a:solidFill>
                  <a:schemeClr val="accent2">
                    <a:lumMod val="50000"/>
                  </a:schemeClr>
                </a:solidFill>
              </a:rPr>
              <a:t>Получатели </a:t>
            </a:r>
            <a:r>
              <a:rPr lang="ru-RU" sz="1900" b="1" dirty="0">
                <a:solidFill>
                  <a:schemeClr val="accent2">
                    <a:lumMod val="50000"/>
                  </a:schemeClr>
                </a:solidFill>
              </a:rPr>
              <a:t>поддержки: </a:t>
            </a:r>
            <a:r>
              <a:rPr lang="ru-RU" sz="1900" i="1" dirty="0">
                <a:solidFill>
                  <a:schemeClr val="accent2">
                    <a:lumMod val="50000"/>
                  </a:schemeClr>
                </a:solidFill>
              </a:rPr>
              <a:t>организации по племенному животноводству; организации, осуществляющие производство сельскохозяйственной продукции, крестьянские (фермерские) хозяйства, осуществляющие деятельность по формированию в районах IV зоны племенной фермы по разведению овец печорской породной группы и (или) романовской породы; организации по искусственному осеменению сельскохозяйственных животных; организации, осуществляющие производство сельскохозяйственной продукции, крестьянские (фермерские) хозяйства; организации, осуществляющие производство сельскохозяйственной продукции, крестьянские (фермерские) хозяйства на компенсацию стоимости выполненных в предыдущем и (или) текущем финансовом году работ (услуг) по проведению оценки племенной ценности сельскохозяйственных животных</a:t>
            </a:r>
          </a:p>
          <a:p>
            <a:pPr algn="just"/>
            <a:endParaRPr lang="en-US" sz="1900" b="1" i="1" u="sng" dirty="0">
              <a:uFill>
                <a:solidFill>
                  <a:schemeClr val="accent6">
                    <a:lumMod val="75000"/>
                  </a:schemeClr>
                </a:solidFill>
              </a:uFill>
              <a:latin typeface="Times New Roman" panose="02020603050405020304" pitchFamily="18" charset="0"/>
              <a:cs typeface="Times New Roman" panose="02020603050405020304" pitchFamily="18" charset="0"/>
            </a:endParaRPr>
          </a:p>
          <a:p>
            <a:pPr lvl="0" algn="just"/>
            <a:r>
              <a:rPr lang="ru-RU" sz="1900" b="1" dirty="0">
                <a:solidFill>
                  <a:schemeClr val="accent2">
                    <a:lumMod val="50000"/>
                  </a:schemeClr>
                </a:solidFill>
              </a:rPr>
              <a:t>Размер:</a:t>
            </a:r>
            <a:r>
              <a:rPr lang="ru-RU" sz="1900" b="1" dirty="0">
                <a:solidFill>
                  <a:prstClr val="black"/>
                </a:solidFill>
                <a:latin typeface="Times New Roman" panose="02020603050405020304" pitchFamily="18" charset="0"/>
                <a:cs typeface="Times New Roman" panose="02020603050405020304" pitchFamily="18" charset="0"/>
              </a:rPr>
              <a:t> </a:t>
            </a:r>
            <a:r>
              <a:rPr lang="ru-RU" sz="1900" i="1" dirty="0">
                <a:solidFill>
                  <a:schemeClr val="accent2">
                    <a:lumMod val="50000"/>
                  </a:schemeClr>
                </a:solidFill>
              </a:rPr>
              <a:t>на возмещение части затрат:</a:t>
            </a:r>
          </a:p>
          <a:p>
            <a:pPr lvl="0" algn="just"/>
            <a:r>
              <a:rPr lang="ru-RU" sz="1900" i="1" dirty="0">
                <a:solidFill>
                  <a:schemeClr val="accent2">
                    <a:lumMod val="50000"/>
                  </a:schemeClr>
                </a:solidFill>
              </a:rPr>
              <a:t>а) на содержание племенного маточного поголовья сельскохозяйственных животных в пересчете на условное поголовье:</a:t>
            </a:r>
          </a:p>
          <a:p>
            <a:pPr lvl="0" algn="just"/>
            <a:r>
              <a:rPr lang="ru-RU" sz="1900" i="1" dirty="0">
                <a:solidFill>
                  <a:schemeClr val="accent2">
                    <a:lumMod val="50000"/>
                  </a:schemeClr>
                </a:solidFill>
              </a:rPr>
              <a:t>коров молочного направления - в размере 7 500 рублей на 1 голову в год;</a:t>
            </a:r>
          </a:p>
          <a:p>
            <a:pPr lvl="0" algn="just"/>
            <a:r>
              <a:rPr lang="ru-RU" sz="1900" i="1" dirty="0">
                <a:solidFill>
                  <a:schemeClr val="accent2">
                    <a:lumMod val="50000"/>
                  </a:schemeClr>
                </a:solidFill>
              </a:rPr>
              <a:t>коров мясного направления - в размере 15 000 рублей на 1 голову;</a:t>
            </a:r>
          </a:p>
          <a:p>
            <a:pPr lvl="0" algn="just"/>
            <a:r>
              <a:rPr lang="ru-RU" sz="1900" i="1" dirty="0">
                <a:solidFill>
                  <a:schemeClr val="accent2">
                    <a:lumMod val="50000"/>
                  </a:schemeClr>
                </a:solidFill>
              </a:rPr>
              <a:t>самок оленей - в размере 700 рублей на 1 голову;</a:t>
            </a:r>
          </a:p>
          <a:p>
            <a:pPr lvl="0" algn="just"/>
            <a:r>
              <a:rPr lang="ru-RU" sz="1900" i="1" dirty="0">
                <a:solidFill>
                  <a:schemeClr val="accent2">
                    <a:lumMod val="50000"/>
                  </a:schemeClr>
                </a:solidFill>
              </a:rPr>
              <a:t>б) на содержание поголовья селекционной группы овец печорской породной группы и (или) романовской породы в размере 4500 рублей на 1 голову в год;</a:t>
            </a:r>
          </a:p>
          <a:p>
            <a:pPr lvl="0" algn="just"/>
            <a:r>
              <a:rPr lang="ru-RU" sz="1900" i="1" dirty="0">
                <a:solidFill>
                  <a:schemeClr val="accent2">
                    <a:lumMod val="50000"/>
                  </a:schemeClr>
                </a:solidFill>
              </a:rPr>
              <a:t>в) на реализацию семени собственных племенных быков-производителей в размере 180 рублей за 1 дозу семени, но не более 30000 доз семени в течение года;</a:t>
            </a:r>
          </a:p>
          <a:p>
            <a:pPr lvl="0" algn="just"/>
            <a:r>
              <a:rPr lang="ru-RU" sz="1900" i="1" dirty="0">
                <a:solidFill>
                  <a:schemeClr val="accent2">
                    <a:lumMod val="50000"/>
                  </a:schemeClr>
                </a:solidFill>
              </a:rPr>
              <a:t>г) на приобретение в племенных стадах племенного поголовья в размере 120 рублей за 1 кг живой массы;</a:t>
            </a:r>
          </a:p>
          <a:p>
            <a:pPr lvl="0" algn="just"/>
            <a:r>
              <a:rPr lang="ru-RU" sz="1900" i="1" dirty="0">
                <a:solidFill>
                  <a:schemeClr val="accent2">
                    <a:lumMod val="50000"/>
                  </a:schemeClr>
                </a:solidFill>
              </a:rPr>
              <a:t>д) на компенсацию стоимости выполненных работ (услуг) по проведению оценки племенной ценности сельскохозяйственных животных - в размере 70 процентов фактических затрат. При этом общая сумма выделяемых в течение текущего финансового года субсидий не должна превышать 500 тыс. рублей</a:t>
            </a:r>
            <a:endParaRPr lang="en-US" sz="1900" i="1" dirty="0">
              <a:solidFill>
                <a:schemeClr val="accent2">
                  <a:lumMod val="50000"/>
                </a:schemeClr>
              </a:solidFill>
            </a:endParaRPr>
          </a:p>
          <a:p>
            <a:pPr lvl="0" algn="just"/>
            <a:endParaRPr lang="en-US" sz="1900" b="1" i="1" u="sng" dirty="0">
              <a:solidFill>
                <a:prstClr val="black"/>
              </a:solidFill>
              <a:uFill>
                <a:solidFill>
                  <a:srgbClr val="70AD47">
                    <a:lumMod val="75000"/>
                  </a:srgbClr>
                </a:solidFill>
              </a:uFill>
              <a:latin typeface="Times New Roman" panose="02020603050405020304" pitchFamily="18" charset="0"/>
              <a:cs typeface="Times New Roman" panose="02020603050405020304" pitchFamily="18" charset="0"/>
            </a:endParaRPr>
          </a:p>
          <a:p>
            <a:pPr algn="just"/>
            <a:r>
              <a:rPr lang="ru-RU" sz="1900" b="1" dirty="0">
                <a:solidFill>
                  <a:schemeClr val="accent2">
                    <a:lumMod val="50000"/>
                  </a:schemeClr>
                </a:solidFill>
              </a:rPr>
              <a:t>Срок оказания: </a:t>
            </a:r>
            <a:r>
              <a:rPr lang="ru-RU" sz="1900" i="1" dirty="0">
                <a:solidFill>
                  <a:schemeClr val="accent2">
                    <a:lumMod val="50000"/>
                  </a:schemeClr>
                </a:solidFill>
              </a:rPr>
              <a:t>текущий финансовый год</a:t>
            </a:r>
          </a:p>
          <a:p>
            <a:pPr lvl="0" algn="just"/>
            <a:endParaRPr lang="ru-RU" sz="1900" b="1" dirty="0">
              <a:solidFill>
                <a:prstClr val="black"/>
              </a:solidFill>
              <a:latin typeface="Times New Roman" panose="02020603050405020304" pitchFamily="18" charset="0"/>
              <a:cs typeface="Times New Roman" panose="02020603050405020304" pitchFamily="18" charset="0"/>
            </a:endParaRPr>
          </a:p>
          <a:p>
            <a:pPr lvl="0" algn="just"/>
            <a:r>
              <a:rPr lang="ru-RU" sz="1900" b="1" dirty="0">
                <a:solidFill>
                  <a:schemeClr val="accent2">
                    <a:lumMod val="50000"/>
                  </a:schemeClr>
                </a:solidFill>
              </a:rPr>
              <a:t>Контакты:</a:t>
            </a:r>
            <a:r>
              <a:rPr lang="ru-RU" sz="1900" b="1" dirty="0">
                <a:solidFill>
                  <a:prstClr val="black"/>
                </a:solidFill>
                <a:latin typeface="Times New Roman" panose="02020603050405020304" pitchFamily="18" charset="0"/>
                <a:cs typeface="Times New Roman" panose="02020603050405020304" pitchFamily="18" charset="0"/>
              </a:rPr>
              <a:t> </a:t>
            </a:r>
            <a:r>
              <a:rPr lang="ru-RU" sz="1900" i="1" dirty="0">
                <a:solidFill>
                  <a:schemeClr val="accent2">
                    <a:lumMod val="50000"/>
                  </a:schemeClr>
                </a:solidFill>
              </a:rPr>
              <a:t>начальник отдела развития отраслей </a:t>
            </a:r>
            <a:r>
              <a:rPr lang="ru-RU" sz="1900" i="1" dirty="0" err="1">
                <a:solidFill>
                  <a:schemeClr val="accent2">
                    <a:lumMod val="50000"/>
                  </a:schemeClr>
                </a:solidFill>
              </a:rPr>
              <a:t>агропромыщленного</a:t>
            </a:r>
            <a:r>
              <a:rPr lang="ru-RU" sz="1900" i="1" dirty="0">
                <a:solidFill>
                  <a:schemeClr val="accent2">
                    <a:lumMod val="50000"/>
                  </a:schemeClr>
                </a:solidFill>
              </a:rPr>
              <a:t> комплекса </a:t>
            </a:r>
          </a:p>
          <a:p>
            <a:pPr lvl="0" algn="just"/>
            <a:r>
              <a:rPr lang="ru-RU" sz="1900" i="1" dirty="0">
                <a:solidFill>
                  <a:schemeClr val="accent2">
                    <a:lumMod val="50000"/>
                  </a:schemeClr>
                </a:solidFill>
              </a:rPr>
              <a:t>Лобов Денис Викторович, </a:t>
            </a:r>
            <a:r>
              <a:rPr lang="ru-RU" sz="1900" i="1" dirty="0" err="1">
                <a:solidFill>
                  <a:schemeClr val="accent2">
                    <a:lumMod val="50000"/>
                  </a:schemeClr>
                </a:solidFill>
              </a:rPr>
              <a:t>каб</a:t>
            </a:r>
            <a:r>
              <a:rPr lang="ru-RU" sz="1900" i="1" dirty="0">
                <a:solidFill>
                  <a:schemeClr val="accent2">
                    <a:lumMod val="50000"/>
                  </a:schemeClr>
                </a:solidFill>
              </a:rPr>
              <a:t>. 411, тел.8(8212) 255-440 (доб.1150), е-</a:t>
            </a:r>
            <a:r>
              <a:rPr lang="ru-RU" sz="1900" i="1" dirty="0" err="1">
                <a:solidFill>
                  <a:schemeClr val="accent2">
                    <a:lumMod val="50000"/>
                  </a:schemeClr>
                </a:solidFill>
              </a:rPr>
              <a:t>mail</a:t>
            </a:r>
            <a:r>
              <a:rPr lang="ru-RU" sz="1900" i="1" dirty="0">
                <a:solidFill>
                  <a:schemeClr val="accent2">
                    <a:lumMod val="50000"/>
                  </a:schemeClr>
                </a:solidFill>
              </a:rPr>
              <a:t>: </a:t>
            </a:r>
            <a:r>
              <a:rPr lang="ru-RU" sz="1900" i="1" dirty="0">
                <a:solidFill>
                  <a:schemeClr val="accent2">
                    <a:lumMod val="50000"/>
                  </a:schemeClr>
                </a:solidFill>
                <a:hlinkClick r:id="rId3">
                  <a:extLst>
                    <a:ext uri="{A12FA001-AC4F-418D-AE19-62706E023703}">
                      <ahyp:hlinkClr xmlns="" xmlns:ahyp="http://schemas.microsoft.com/office/drawing/2018/hyperlinkcolor" val="tx"/>
                    </a:ext>
                  </a:extLst>
                </a:hlinkClick>
              </a:rPr>
              <a:t>d.v.lobov@minshp.rkomi.ru</a:t>
            </a:r>
            <a:endParaRPr lang="ru-RU" sz="1900" i="1" dirty="0">
              <a:solidFill>
                <a:schemeClr val="accent2">
                  <a:lumMod val="50000"/>
                </a:schemeClr>
              </a:solidFill>
            </a:endParaRPr>
          </a:p>
          <a:p>
            <a:pPr lvl="0" algn="just"/>
            <a:endParaRPr lang="en-US" sz="1900" b="1" i="1" u="sng" dirty="0">
              <a:solidFill>
                <a:prstClr val="black"/>
              </a:solidFill>
              <a:uFill>
                <a:solidFill>
                  <a:srgbClr val="70AD47">
                    <a:lumMod val="75000"/>
                  </a:srgbClr>
                </a:solidFill>
              </a:uFill>
              <a:latin typeface="Times New Roman" panose="02020603050405020304" pitchFamily="18" charset="0"/>
              <a:cs typeface="Times New Roman" panose="02020603050405020304" pitchFamily="18" charset="0"/>
            </a:endParaRPr>
          </a:p>
          <a:p>
            <a:pPr algn="just"/>
            <a:r>
              <a:rPr lang="ru-RU" sz="1900" b="1" dirty="0">
                <a:solidFill>
                  <a:schemeClr val="accent2">
                    <a:lumMod val="50000"/>
                  </a:schemeClr>
                </a:solidFill>
              </a:rPr>
              <a:t>Информация: </a:t>
            </a:r>
            <a:r>
              <a:rPr lang="ru-RU" sz="1900" i="1" dirty="0">
                <a:solidFill>
                  <a:schemeClr val="accent2">
                    <a:lumMod val="50000"/>
                  </a:schemeClr>
                </a:solidFill>
              </a:rPr>
              <a:t>постановление Правительства РК от 31.10.2019 №525 (приложение 2.1) </a:t>
            </a: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1905000" y="833550"/>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p:txBody>
      </p:sp>
    </p:spTree>
    <p:extLst>
      <p:ext uri="{BB962C8B-B14F-4D97-AF65-F5344CB8AC3E}">
        <p14:creationId xmlns:p14="http://schemas.microsoft.com/office/powerpoint/2010/main" xmlns="" val="26503470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7670" y="1536875"/>
            <a:ext cx="16341740" cy="7131952"/>
          </a:xfrm>
          <a:prstGeom prst="rect">
            <a:avLst/>
          </a:prstGeom>
          <a:solidFill>
            <a:schemeClr val="bg1"/>
          </a:solidFill>
        </p:spPr>
        <p:txBody>
          <a:bodyPr wrap="square" lIns="144018" tIns="72009" rIns="144018" bIns="72009" rtlCol="0">
            <a:spAutoFit/>
          </a:bodyPr>
          <a:lstStyle/>
          <a:p>
            <a:pPr algn="just"/>
            <a:r>
              <a:rPr lang="ru-RU" sz="4000" b="1" spc="-276" dirty="0">
                <a:solidFill>
                  <a:srgbClr val="4C1913"/>
                </a:solidFill>
                <a:ea typeface="+mj-ea"/>
                <a:cs typeface="Trebuchet MS"/>
              </a:rPr>
              <a:t>СУБСИДИИ НА ВОЗМЕЩЕНИЕ ЧАСТИ ЗАТРАТ НА ПОДДЕРЖКУ СОБСТВЕННОГО ПРОИЗВОДСТВА МОЛОКА</a:t>
            </a:r>
          </a:p>
          <a:p>
            <a:pPr algn="just"/>
            <a:endParaRPr lang="ru-RU" sz="3800" b="1" i="1" dirty="0">
              <a:latin typeface="Times New Roman" panose="02020603050405020304" pitchFamily="18" charset="0"/>
              <a:cs typeface="Times New Roman" panose="02020603050405020304" pitchFamily="18" charset="0"/>
            </a:endParaRPr>
          </a:p>
          <a:p>
            <a:pPr algn="just"/>
            <a:r>
              <a:rPr lang="ru-RU" sz="2100" b="1" dirty="0">
                <a:solidFill>
                  <a:schemeClr val="accent2">
                    <a:lumMod val="50000"/>
                  </a:schemeClr>
                </a:solidFill>
              </a:rPr>
              <a:t>Получатели поддержки: </a:t>
            </a:r>
            <a:r>
              <a:rPr lang="ru-RU" sz="2100" i="1" dirty="0">
                <a:solidFill>
                  <a:schemeClr val="accent2">
                    <a:lumMod val="50000"/>
                  </a:schemeClr>
                </a:solidFill>
              </a:rPr>
              <a:t>сельскохозяйственные товаропроизводители, признанные таковыми в соответствии с Федеральным законом «О развитии сельского хозяйства» (за исключением граждан, ведущих личное подсобное хозяйство, и сельскохозяйственных кредитных потребительских кооперативов)</a:t>
            </a:r>
          </a:p>
          <a:p>
            <a:pPr algn="just"/>
            <a:endParaRPr lang="en-US" sz="2100" b="1" i="1" u="sng" dirty="0">
              <a:uFill>
                <a:solidFill>
                  <a:schemeClr val="accent6">
                    <a:lumMod val="75000"/>
                  </a:schemeClr>
                </a:solidFill>
              </a:uFill>
              <a:latin typeface="Times New Roman" panose="02020603050405020304" pitchFamily="18" charset="0"/>
              <a:cs typeface="Times New Roman" panose="02020603050405020304" pitchFamily="18" charset="0"/>
            </a:endParaRPr>
          </a:p>
          <a:p>
            <a:pPr algn="just"/>
            <a:r>
              <a:rPr lang="ru-RU" sz="2100" b="1" dirty="0">
                <a:solidFill>
                  <a:schemeClr val="accent2">
                    <a:lumMod val="50000"/>
                  </a:schemeClr>
                </a:solidFill>
              </a:rPr>
              <a:t>Основное условие: </a:t>
            </a:r>
            <a:r>
              <a:rPr lang="ru-RU" sz="2100" i="1" dirty="0">
                <a:solidFill>
                  <a:schemeClr val="accent2">
                    <a:lumMod val="50000"/>
                  </a:schemeClr>
                </a:solidFill>
              </a:rPr>
              <a:t>заключение с Министерством соглашения о предоставлении субсидий на соответствующий финансовый год в государственной интегрированной информационной системе управления общественными финансами «Электронный бюджет»</a:t>
            </a:r>
          </a:p>
          <a:p>
            <a:pPr algn="just"/>
            <a:endParaRPr lang="ru-RU" sz="2100" b="1" dirty="0">
              <a:latin typeface="Times New Roman" panose="02020603050405020304" pitchFamily="18" charset="0"/>
              <a:cs typeface="Times New Roman" panose="02020603050405020304" pitchFamily="18" charset="0"/>
            </a:endParaRPr>
          </a:p>
          <a:p>
            <a:pPr algn="just"/>
            <a:r>
              <a:rPr lang="ru-RU" sz="2100" b="1" dirty="0">
                <a:solidFill>
                  <a:schemeClr val="accent2">
                    <a:lumMod val="50000"/>
                  </a:schemeClr>
                </a:solidFill>
              </a:rPr>
              <a:t>Размер:</a:t>
            </a:r>
            <a:r>
              <a:rPr lang="ru-RU" sz="2100" b="1" dirty="0">
                <a:latin typeface="Times New Roman" panose="02020603050405020304" pitchFamily="18" charset="0"/>
                <a:cs typeface="Times New Roman" panose="02020603050405020304" pitchFamily="18" charset="0"/>
              </a:rPr>
              <a:t> </a:t>
            </a:r>
            <a:r>
              <a:rPr lang="ru-RU" sz="2100" i="1" dirty="0">
                <a:solidFill>
                  <a:schemeClr val="accent2">
                    <a:lumMod val="50000"/>
                  </a:schemeClr>
                </a:solidFill>
              </a:rPr>
              <a:t>по ставкам на 1 килограмм реализованного и (или) отгруженного на собственную переработку коровьего и (или) козьего молока  за установленный период</a:t>
            </a:r>
            <a:endParaRPr lang="en-US" sz="2100" i="1" dirty="0">
              <a:solidFill>
                <a:schemeClr val="accent2">
                  <a:lumMod val="50000"/>
                </a:schemeClr>
              </a:solidFill>
            </a:endParaRPr>
          </a:p>
          <a:p>
            <a:pPr algn="just"/>
            <a:endParaRPr lang="en-US" sz="2100" b="1" i="1" u="sng" dirty="0">
              <a:uFill>
                <a:solidFill>
                  <a:schemeClr val="accent6">
                    <a:lumMod val="75000"/>
                  </a:schemeClr>
                </a:solidFill>
              </a:uFill>
              <a:latin typeface="Times New Roman" panose="02020603050405020304" pitchFamily="18" charset="0"/>
              <a:cs typeface="Times New Roman" panose="02020603050405020304" pitchFamily="18" charset="0"/>
            </a:endParaRPr>
          </a:p>
          <a:p>
            <a:pPr algn="just"/>
            <a:r>
              <a:rPr lang="ru-RU" sz="2100" b="1" dirty="0">
                <a:solidFill>
                  <a:schemeClr val="accent2">
                    <a:lumMod val="50000"/>
                  </a:schemeClr>
                </a:solidFill>
              </a:rPr>
              <a:t>Срок оказания: </a:t>
            </a:r>
            <a:r>
              <a:rPr lang="ru-RU" sz="2100" i="1" dirty="0">
                <a:solidFill>
                  <a:schemeClr val="accent2">
                    <a:lumMod val="50000"/>
                  </a:schemeClr>
                </a:solidFill>
              </a:rPr>
              <a:t>текущий финансовый год</a:t>
            </a:r>
          </a:p>
          <a:p>
            <a:pPr algn="just"/>
            <a:endParaRPr lang="ru-RU" sz="2100" b="1" dirty="0">
              <a:latin typeface="Times New Roman" panose="02020603050405020304" pitchFamily="18" charset="0"/>
              <a:cs typeface="Times New Roman" panose="02020603050405020304" pitchFamily="18" charset="0"/>
            </a:endParaRPr>
          </a:p>
          <a:p>
            <a:pPr algn="just"/>
            <a:r>
              <a:rPr lang="ru-RU" sz="2100" b="1" dirty="0">
                <a:solidFill>
                  <a:schemeClr val="accent2">
                    <a:lumMod val="50000"/>
                  </a:schemeClr>
                </a:solidFill>
              </a:rPr>
              <a:t>Контакты: </a:t>
            </a:r>
            <a:r>
              <a:rPr lang="ru-RU" sz="2100" i="1" dirty="0">
                <a:solidFill>
                  <a:schemeClr val="accent2">
                    <a:lumMod val="50000"/>
                  </a:schemeClr>
                </a:solidFill>
              </a:rPr>
              <a:t>начальник отдела развития отраслей </a:t>
            </a:r>
            <a:r>
              <a:rPr lang="ru-RU" sz="2100" i="1" dirty="0" err="1">
                <a:solidFill>
                  <a:schemeClr val="accent2">
                    <a:lumMod val="50000"/>
                  </a:schemeClr>
                </a:solidFill>
              </a:rPr>
              <a:t>агропромыщленного</a:t>
            </a:r>
            <a:r>
              <a:rPr lang="ru-RU" sz="2100" i="1" dirty="0">
                <a:solidFill>
                  <a:schemeClr val="accent2">
                    <a:lumMod val="50000"/>
                  </a:schemeClr>
                </a:solidFill>
              </a:rPr>
              <a:t> комплекса </a:t>
            </a:r>
          </a:p>
          <a:p>
            <a:pPr algn="just"/>
            <a:r>
              <a:rPr lang="ru-RU" sz="2100" i="1" dirty="0">
                <a:solidFill>
                  <a:schemeClr val="accent2">
                    <a:lumMod val="50000"/>
                  </a:schemeClr>
                </a:solidFill>
              </a:rPr>
              <a:t>Лобов Денис Викторович, </a:t>
            </a:r>
            <a:r>
              <a:rPr lang="ru-RU" sz="2100" i="1" dirty="0" err="1">
                <a:solidFill>
                  <a:schemeClr val="accent2">
                    <a:lumMod val="50000"/>
                  </a:schemeClr>
                </a:solidFill>
              </a:rPr>
              <a:t>каб</a:t>
            </a:r>
            <a:r>
              <a:rPr lang="ru-RU" sz="2100" i="1" dirty="0">
                <a:solidFill>
                  <a:schemeClr val="accent2">
                    <a:lumMod val="50000"/>
                  </a:schemeClr>
                </a:solidFill>
              </a:rPr>
              <a:t>. 411, тел.8(8212) 255-440 (доб.1150), е-</a:t>
            </a:r>
            <a:r>
              <a:rPr lang="ru-RU" sz="2100" i="1" dirty="0" err="1">
                <a:solidFill>
                  <a:schemeClr val="accent2">
                    <a:lumMod val="50000"/>
                  </a:schemeClr>
                </a:solidFill>
              </a:rPr>
              <a:t>mail</a:t>
            </a:r>
            <a:r>
              <a:rPr lang="ru-RU" sz="2100" i="1" dirty="0">
                <a:solidFill>
                  <a:schemeClr val="accent2">
                    <a:lumMod val="50000"/>
                  </a:schemeClr>
                </a:solidFill>
              </a:rPr>
              <a:t>: </a:t>
            </a:r>
            <a:r>
              <a:rPr lang="ru-RU" sz="2100" i="1" dirty="0">
                <a:solidFill>
                  <a:schemeClr val="accent2">
                    <a:lumMod val="50000"/>
                  </a:schemeClr>
                </a:solidFill>
                <a:hlinkClick r:id="rId2"/>
              </a:rPr>
              <a:t>d.v.lobov@minshp.rkomi.ru</a:t>
            </a:r>
            <a:endParaRPr lang="ru-RU" sz="2100" i="1" dirty="0">
              <a:solidFill>
                <a:schemeClr val="accent2">
                  <a:lumMod val="50000"/>
                </a:schemeClr>
              </a:solidFill>
            </a:endParaRPr>
          </a:p>
          <a:p>
            <a:pPr algn="just"/>
            <a:endParaRPr lang="en-US" sz="2100" b="1" i="1" u="sng" dirty="0">
              <a:uFill>
                <a:solidFill>
                  <a:schemeClr val="accent6">
                    <a:lumMod val="75000"/>
                  </a:schemeClr>
                </a:solidFill>
              </a:uFill>
              <a:latin typeface="Times New Roman" panose="02020603050405020304" pitchFamily="18" charset="0"/>
              <a:cs typeface="Times New Roman" panose="02020603050405020304" pitchFamily="18" charset="0"/>
            </a:endParaRPr>
          </a:p>
          <a:p>
            <a:pPr algn="just"/>
            <a:r>
              <a:rPr lang="ru-RU" sz="2100" b="1" dirty="0">
                <a:solidFill>
                  <a:schemeClr val="accent2">
                    <a:lumMod val="50000"/>
                  </a:schemeClr>
                </a:solidFill>
              </a:rPr>
              <a:t>Информация:</a:t>
            </a:r>
            <a:r>
              <a:rPr lang="ru-RU" sz="2100" b="1" dirty="0">
                <a:latin typeface="Times New Roman" panose="02020603050405020304" pitchFamily="18" charset="0"/>
                <a:cs typeface="Times New Roman" panose="02020603050405020304" pitchFamily="18" charset="0"/>
              </a:rPr>
              <a:t> </a:t>
            </a:r>
            <a:r>
              <a:rPr lang="ru-RU" sz="2100" i="1" dirty="0">
                <a:solidFill>
                  <a:schemeClr val="accent2">
                    <a:lumMod val="50000"/>
                  </a:schemeClr>
                </a:solidFill>
              </a:rPr>
              <a:t>постановление Правительства РК от 31.10.2019 №525 (приложение 2.3)</a:t>
            </a: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2023428" y="904875"/>
            <a:ext cx="16205981" cy="1243193"/>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a:p>
            <a:pPr marL="12701" marR="4169034" defTabSz="914341">
              <a:lnSpc>
                <a:spcPct val="101499"/>
              </a:lnSpc>
              <a:spcBef>
                <a:spcPts val="46"/>
              </a:spcBef>
            </a:pPr>
            <a:r>
              <a:rPr lang="ru-RU" sz="4000" spc="-175" dirty="0">
                <a:solidFill>
                  <a:srgbClr val="EF5237"/>
                </a:solidFill>
                <a:latin typeface="+mn-lt"/>
              </a:rPr>
              <a:t> </a:t>
            </a:r>
            <a:endParaRPr lang="ru-RU" sz="4000" spc="-276" dirty="0">
              <a:latin typeface="+mn-lt"/>
            </a:endParaRPr>
          </a:p>
        </p:txBody>
      </p:sp>
    </p:spTree>
    <p:extLst>
      <p:ext uri="{BB962C8B-B14F-4D97-AF65-F5344CB8AC3E}">
        <p14:creationId xmlns:p14="http://schemas.microsoft.com/office/powerpoint/2010/main" xmlns="" val="28418503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0420" y="1684927"/>
            <a:ext cx="15495946" cy="7455118"/>
          </a:xfrm>
          <a:prstGeom prst="rect">
            <a:avLst/>
          </a:prstGeom>
          <a:solidFill>
            <a:schemeClr val="bg1"/>
          </a:solidFill>
        </p:spPr>
        <p:txBody>
          <a:bodyPr wrap="square" lIns="144018" tIns="72009" rIns="144018" bIns="72009" rtlCol="0">
            <a:spAutoFit/>
          </a:bodyPr>
          <a:lstStyle/>
          <a:p>
            <a:pPr algn="just"/>
            <a:r>
              <a:rPr lang="ru-RU" sz="4000" b="1" spc="-276" dirty="0">
                <a:solidFill>
                  <a:srgbClr val="4C1913"/>
                </a:solidFill>
                <a:ea typeface="+mj-ea"/>
                <a:cs typeface="Trebuchet MS"/>
              </a:rPr>
              <a:t>СУБСИДИИ НА ВОЗМЕЩЕНИЕ ЧАСТИ ЗАТРАТ НА РАЗВИТИЕ МЯСНОГО ЖИВОТНОВОДСТВА</a:t>
            </a:r>
          </a:p>
          <a:p>
            <a:pPr algn="just"/>
            <a:endParaRPr lang="ru-RU" sz="3800" b="1" i="1" dirty="0">
              <a:latin typeface="Times New Roman" panose="02020603050405020304" pitchFamily="18" charset="0"/>
              <a:cs typeface="Times New Roman" panose="02020603050405020304" pitchFamily="18" charset="0"/>
            </a:endParaRPr>
          </a:p>
          <a:p>
            <a:pPr algn="just"/>
            <a:r>
              <a:rPr lang="ru-RU" sz="2100" b="1" dirty="0">
                <a:solidFill>
                  <a:schemeClr val="accent2">
                    <a:lumMod val="50000"/>
                  </a:schemeClr>
                </a:solidFill>
              </a:rPr>
              <a:t>Получатели поддержки: </a:t>
            </a:r>
            <a:r>
              <a:rPr lang="ru-RU" sz="2100" i="1" dirty="0">
                <a:solidFill>
                  <a:schemeClr val="accent2">
                    <a:lumMod val="50000"/>
                  </a:schemeClr>
                </a:solidFill>
              </a:rPr>
              <a:t>сельскохозяйственные товаропроизводители, признанные таковыми в соответствии с Федеральным законом «О развитии сельского хозяйства» (за исключением граждан, ведущих личное подсобное хозяйство, и сельскохозяйственных кредитных потребительских кооперативов)</a:t>
            </a:r>
          </a:p>
          <a:p>
            <a:pPr algn="just"/>
            <a:endParaRPr lang="en-US" sz="2100" i="1" dirty="0">
              <a:solidFill>
                <a:schemeClr val="accent2">
                  <a:lumMod val="50000"/>
                </a:schemeClr>
              </a:solidFill>
            </a:endParaRPr>
          </a:p>
          <a:p>
            <a:pPr lvl="0" algn="just"/>
            <a:r>
              <a:rPr lang="ru-RU" sz="2100" b="1" dirty="0">
                <a:solidFill>
                  <a:schemeClr val="accent2">
                    <a:lumMod val="50000"/>
                  </a:schemeClr>
                </a:solidFill>
              </a:rPr>
              <a:t>Основное условие:  </a:t>
            </a:r>
            <a:r>
              <a:rPr lang="ru-RU" sz="2100" i="1" dirty="0">
                <a:solidFill>
                  <a:schemeClr val="accent2">
                    <a:lumMod val="50000"/>
                  </a:schemeClr>
                </a:solidFill>
              </a:rPr>
              <a:t>заключение с Министерством соглашения о предоставлении субсидий на соответствующий финансовый год в государственной интегрированной информационной системе управления общественными финансами «Электронный бюджет»</a:t>
            </a:r>
          </a:p>
          <a:p>
            <a:pPr algn="just"/>
            <a:endParaRPr lang="ru-RU" sz="2100" i="1" dirty="0">
              <a:solidFill>
                <a:schemeClr val="accent2">
                  <a:lumMod val="50000"/>
                </a:schemeClr>
              </a:solidFill>
            </a:endParaRPr>
          </a:p>
          <a:p>
            <a:pPr algn="just"/>
            <a:r>
              <a:rPr lang="ru-RU" sz="2100" b="1" dirty="0">
                <a:solidFill>
                  <a:schemeClr val="accent2">
                    <a:lumMod val="50000"/>
                  </a:schemeClr>
                </a:solidFill>
              </a:rPr>
              <a:t>Размер:</a:t>
            </a:r>
            <a:r>
              <a:rPr lang="ru-RU" sz="2100" i="1" dirty="0">
                <a:solidFill>
                  <a:schemeClr val="accent2">
                    <a:lumMod val="50000"/>
                  </a:schemeClr>
                </a:solidFill>
              </a:rPr>
              <a:t> по установленной ставке на 1 голову маточного товарного поголовья крупного рогатого скота специализированных мясных пород, имеющееся на начало текущего финансового года</a:t>
            </a:r>
            <a:endParaRPr lang="en-US" sz="2100" i="1" dirty="0">
              <a:solidFill>
                <a:schemeClr val="accent2">
                  <a:lumMod val="50000"/>
                </a:schemeClr>
              </a:solidFill>
            </a:endParaRPr>
          </a:p>
          <a:p>
            <a:pPr algn="just"/>
            <a:endParaRPr lang="en-US" sz="2100" i="1" dirty="0">
              <a:solidFill>
                <a:schemeClr val="accent2">
                  <a:lumMod val="50000"/>
                </a:schemeClr>
              </a:solidFill>
            </a:endParaRPr>
          </a:p>
          <a:p>
            <a:pPr algn="just"/>
            <a:r>
              <a:rPr lang="ru-RU" sz="2100" b="1" dirty="0">
                <a:solidFill>
                  <a:schemeClr val="accent2">
                    <a:lumMod val="50000"/>
                  </a:schemeClr>
                </a:solidFill>
              </a:rPr>
              <a:t>Срок оказания: </a:t>
            </a:r>
            <a:r>
              <a:rPr lang="ru-RU" sz="2100" i="1" dirty="0">
                <a:solidFill>
                  <a:schemeClr val="accent2">
                    <a:lumMod val="50000"/>
                  </a:schemeClr>
                </a:solidFill>
              </a:rPr>
              <a:t>текущий финансовый год</a:t>
            </a:r>
          </a:p>
          <a:p>
            <a:pPr algn="just"/>
            <a:endParaRPr lang="ru-RU" sz="2100" i="1" dirty="0">
              <a:solidFill>
                <a:schemeClr val="accent2">
                  <a:lumMod val="50000"/>
                </a:schemeClr>
              </a:solidFill>
            </a:endParaRPr>
          </a:p>
          <a:p>
            <a:pPr algn="just"/>
            <a:r>
              <a:rPr lang="ru-RU" sz="2100" b="1" dirty="0">
                <a:solidFill>
                  <a:schemeClr val="accent2">
                    <a:lumMod val="50000"/>
                  </a:schemeClr>
                </a:solidFill>
              </a:rPr>
              <a:t>Контакты: </a:t>
            </a:r>
            <a:r>
              <a:rPr lang="ru-RU" sz="2100" i="1" dirty="0">
                <a:solidFill>
                  <a:schemeClr val="accent2">
                    <a:lumMod val="50000"/>
                  </a:schemeClr>
                </a:solidFill>
              </a:rPr>
              <a:t>начальник отдела развития отраслей </a:t>
            </a:r>
            <a:r>
              <a:rPr lang="ru-RU" sz="2100" i="1" dirty="0" err="1">
                <a:solidFill>
                  <a:schemeClr val="accent2">
                    <a:lumMod val="50000"/>
                  </a:schemeClr>
                </a:solidFill>
              </a:rPr>
              <a:t>агропромыщленного</a:t>
            </a:r>
            <a:r>
              <a:rPr lang="ru-RU" sz="2100" i="1" dirty="0">
                <a:solidFill>
                  <a:schemeClr val="accent2">
                    <a:lumMod val="50000"/>
                  </a:schemeClr>
                </a:solidFill>
              </a:rPr>
              <a:t> комплекса </a:t>
            </a:r>
          </a:p>
          <a:p>
            <a:pPr algn="just"/>
            <a:r>
              <a:rPr lang="ru-RU" sz="2100" i="1" dirty="0">
                <a:solidFill>
                  <a:schemeClr val="accent2">
                    <a:lumMod val="50000"/>
                  </a:schemeClr>
                </a:solidFill>
              </a:rPr>
              <a:t>Лобов Денис Викторович, </a:t>
            </a:r>
            <a:r>
              <a:rPr lang="ru-RU" sz="2100" i="1" dirty="0" err="1">
                <a:solidFill>
                  <a:schemeClr val="accent2">
                    <a:lumMod val="50000"/>
                  </a:schemeClr>
                </a:solidFill>
              </a:rPr>
              <a:t>каб</a:t>
            </a:r>
            <a:r>
              <a:rPr lang="ru-RU" sz="2100" i="1" dirty="0">
                <a:solidFill>
                  <a:schemeClr val="accent2">
                    <a:lumMod val="50000"/>
                  </a:schemeClr>
                </a:solidFill>
              </a:rPr>
              <a:t>. 411, тел.8(8212) 255-440 (доб.1150), е-</a:t>
            </a:r>
            <a:r>
              <a:rPr lang="ru-RU" sz="2100" i="1" dirty="0" err="1">
                <a:solidFill>
                  <a:schemeClr val="accent2">
                    <a:lumMod val="50000"/>
                  </a:schemeClr>
                </a:solidFill>
              </a:rPr>
              <a:t>mail</a:t>
            </a:r>
            <a:r>
              <a:rPr lang="ru-RU" sz="2100" i="1" dirty="0">
                <a:solidFill>
                  <a:schemeClr val="accent2">
                    <a:lumMod val="50000"/>
                  </a:schemeClr>
                </a:solidFill>
              </a:rPr>
              <a:t>: </a:t>
            </a:r>
            <a:r>
              <a:rPr lang="ru-RU" sz="2100" i="1" dirty="0">
                <a:solidFill>
                  <a:schemeClr val="accent2">
                    <a:lumMod val="50000"/>
                  </a:schemeClr>
                </a:solidFill>
                <a:hlinkClick r:id="rId2"/>
              </a:rPr>
              <a:t>d.v.lobov@minshp.rkomi.ru</a:t>
            </a:r>
            <a:endParaRPr lang="ru-RU" sz="2100" i="1" dirty="0">
              <a:solidFill>
                <a:schemeClr val="accent2">
                  <a:lumMod val="50000"/>
                </a:schemeClr>
              </a:solidFill>
            </a:endParaRPr>
          </a:p>
          <a:p>
            <a:pPr algn="just"/>
            <a:endParaRPr lang="en-US" sz="2100" i="1" dirty="0">
              <a:solidFill>
                <a:schemeClr val="accent2">
                  <a:lumMod val="50000"/>
                </a:schemeClr>
              </a:solidFill>
            </a:endParaRPr>
          </a:p>
          <a:p>
            <a:pPr algn="just"/>
            <a:r>
              <a:rPr lang="ru-RU" sz="2100" b="1" dirty="0">
                <a:solidFill>
                  <a:schemeClr val="accent2">
                    <a:lumMod val="50000"/>
                  </a:schemeClr>
                </a:solidFill>
              </a:rPr>
              <a:t>Информация: </a:t>
            </a:r>
            <a:r>
              <a:rPr lang="ru-RU" sz="2100" i="1" dirty="0">
                <a:solidFill>
                  <a:schemeClr val="accent2">
                    <a:lumMod val="50000"/>
                  </a:schemeClr>
                </a:solidFill>
              </a:rPr>
              <a:t>постановление Правительства РК от 31.10.2019 №525 (приложение 2.3) </a:t>
            </a: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2019909" y="964299"/>
            <a:ext cx="16205981" cy="1243193"/>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a:p>
            <a:pPr marL="12701" marR="4169034" defTabSz="914341">
              <a:lnSpc>
                <a:spcPct val="101499"/>
              </a:lnSpc>
              <a:spcBef>
                <a:spcPts val="46"/>
              </a:spcBef>
            </a:pPr>
            <a:r>
              <a:rPr lang="ru-RU" sz="4000" spc="-175" dirty="0">
                <a:solidFill>
                  <a:srgbClr val="EF5237"/>
                </a:solidFill>
                <a:latin typeface="+mn-lt"/>
              </a:rPr>
              <a:t> </a:t>
            </a:r>
            <a:endParaRPr lang="ru-RU" sz="4000" spc="-276" dirty="0">
              <a:latin typeface="+mn-lt"/>
            </a:endParaRPr>
          </a:p>
        </p:txBody>
      </p:sp>
    </p:spTree>
    <p:extLst>
      <p:ext uri="{BB962C8B-B14F-4D97-AF65-F5344CB8AC3E}">
        <p14:creationId xmlns:p14="http://schemas.microsoft.com/office/powerpoint/2010/main" xmlns="" val="4578427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1703" y="1550386"/>
            <a:ext cx="15707875" cy="7593617"/>
          </a:xfrm>
          <a:prstGeom prst="rect">
            <a:avLst/>
          </a:prstGeom>
          <a:solidFill>
            <a:schemeClr val="bg1"/>
          </a:solidFill>
        </p:spPr>
        <p:txBody>
          <a:bodyPr wrap="square" lIns="144018" tIns="72009" rIns="144018" bIns="72009" rtlCol="0">
            <a:spAutoFit/>
          </a:bodyPr>
          <a:lstStyle/>
          <a:p>
            <a:pPr algn="just"/>
            <a:r>
              <a:rPr lang="ru-RU" sz="4000" b="1" spc="-276" dirty="0">
                <a:solidFill>
                  <a:srgbClr val="4C1913"/>
                </a:solidFill>
                <a:ea typeface="+mj-ea"/>
                <a:cs typeface="Trebuchet MS"/>
              </a:rPr>
              <a:t>СУБСИДИИ НА ВОЗМЕЩЕНИЕ ЧАСТИ ЗАТРАТ НА ОБЕСПЕЧЕНИЕ ПРИРОСТА МОЛОКА</a:t>
            </a:r>
          </a:p>
          <a:p>
            <a:pPr algn="just"/>
            <a:endParaRPr lang="ru-RU" sz="4400" b="1" i="1" dirty="0">
              <a:latin typeface="Times New Roman" panose="02020603050405020304" pitchFamily="18" charset="0"/>
              <a:cs typeface="Times New Roman" panose="02020603050405020304" pitchFamily="18" charset="0"/>
            </a:endParaRPr>
          </a:p>
          <a:p>
            <a:pPr algn="just"/>
            <a:r>
              <a:rPr lang="ru-RU" sz="2400" b="1" dirty="0">
                <a:solidFill>
                  <a:schemeClr val="accent2">
                    <a:lumMod val="50000"/>
                  </a:schemeClr>
                </a:solidFill>
              </a:rPr>
              <a:t>Получатели поддержки: </a:t>
            </a:r>
            <a:r>
              <a:rPr lang="ru-RU" sz="2400" i="1" dirty="0">
                <a:solidFill>
                  <a:schemeClr val="accent2">
                    <a:lumMod val="50000"/>
                  </a:schemeClr>
                </a:solidFill>
              </a:rPr>
              <a:t>сельскохозяйственные товаропроизводители (за исключением граждан, ведущих личное подсобное хозяйство, и сельскохозяйственных кредитных потребительских кооперативов)</a:t>
            </a:r>
          </a:p>
          <a:p>
            <a:pPr algn="just"/>
            <a:endParaRPr lang="en-US" sz="2400" i="1" dirty="0">
              <a:solidFill>
                <a:schemeClr val="accent2">
                  <a:lumMod val="50000"/>
                </a:schemeClr>
              </a:solidFill>
            </a:endParaRPr>
          </a:p>
          <a:p>
            <a:pPr lvl="0" algn="just"/>
            <a:r>
              <a:rPr lang="ru-RU" sz="2400" b="1" dirty="0">
                <a:solidFill>
                  <a:schemeClr val="accent2">
                    <a:lumMod val="50000"/>
                  </a:schemeClr>
                </a:solidFill>
              </a:rPr>
              <a:t>Основное условие: </a:t>
            </a:r>
            <a:r>
              <a:rPr lang="ru-RU" sz="2400" i="1" dirty="0">
                <a:solidFill>
                  <a:schemeClr val="accent2">
                    <a:lumMod val="50000"/>
                  </a:schemeClr>
                </a:solidFill>
              </a:rPr>
              <a:t>заключение с Министерством соглашения о предоставлении субсидий на соответствующий финансовый год в государственной интегрированной информационной системе управления общественными финансами «Электронный бюджет»</a:t>
            </a:r>
          </a:p>
          <a:p>
            <a:pPr algn="just"/>
            <a:endParaRPr lang="ru-RU" sz="2400" i="1" dirty="0">
              <a:solidFill>
                <a:schemeClr val="accent2">
                  <a:lumMod val="50000"/>
                </a:schemeClr>
              </a:solidFill>
            </a:endParaRPr>
          </a:p>
          <a:p>
            <a:pPr algn="just"/>
            <a:r>
              <a:rPr lang="ru-RU" sz="2400" b="1" dirty="0">
                <a:solidFill>
                  <a:schemeClr val="accent2">
                    <a:lumMod val="50000"/>
                  </a:schemeClr>
                </a:solidFill>
              </a:rPr>
              <a:t>Размер:</a:t>
            </a:r>
            <a:r>
              <a:rPr lang="ru-RU" sz="2400" i="1" dirty="0">
                <a:solidFill>
                  <a:schemeClr val="accent2">
                    <a:lumMod val="50000"/>
                  </a:schemeClr>
                </a:solidFill>
              </a:rPr>
              <a:t> по ставке на 1 голову молочных коров по состоянию на 1 января текущего года</a:t>
            </a:r>
            <a:endParaRPr lang="en-US" sz="2400" i="1" dirty="0">
              <a:solidFill>
                <a:schemeClr val="accent2">
                  <a:lumMod val="50000"/>
                </a:schemeClr>
              </a:solidFill>
            </a:endParaRPr>
          </a:p>
          <a:p>
            <a:pPr algn="just"/>
            <a:endParaRPr lang="en-US" sz="2400" i="1" dirty="0">
              <a:solidFill>
                <a:schemeClr val="accent2">
                  <a:lumMod val="50000"/>
                </a:schemeClr>
              </a:solidFill>
            </a:endParaRPr>
          </a:p>
          <a:p>
            <a:pPr algn="just"/>
            <a:r>
              <a:rPr lang="ru-RU" sz="2400" b="1" dirty="0">
                <a:solidFill>
                  <a:schemeClr val="accent2">
                    <a:lumMod val="50000"/>
                  </a:schemeClr>
                </a:solidFill>
              </a:rPr>
              <a:t>Срок оказания: </a:t>
            </a:r>
            <a:r>
              <a:rPr lang="ru-RU" sz="2400" i="1" dirty="0">
                <a:solidFill>
                  <a:schemeClr val="accent2">
                    <a:lumMod val="50000"/>
                  </a:schemeClr>
                </a:solidFill>
              </a:rPr>
              <a:t>текущий финансовый год</a:t>
            </a:r>
          </a:p>
          <a:p>
            <a:pPr algn="just"/>
            <a:endParaRPr lang="ru-RU" sz="2400" i="1" dirty="0">
              <a:solidFill>
                <a:schemeClr val="accent2">
                  <a:lumMod val="50000"/>
                </a:schemeClr>
              </a:solidFill>
            </a:endParaRPr>
          </a:p>
          <a:p>
            <a:pPr algn="just"/>
            <a:r>
              <a:rPr lang="ru-RU" sz="2400" b="1" dirty="0">
                <a:solidFill>
                  <a:schemeClr val="accent2">
                    <a:lumMod val="50000"/>
                  </a:schemeClr>
                </a:solidFill>
              </a:rPr>
              <a:t>Контакты: </a:t>
            </a:r>
            <a:r>
              <a:rPr lang="ru-RU" sz="2400" i="1" dirty="0">
                <a:solidFill>
                  <a:schemeClr val="accent2">
                    <a:lumMod val="50000"/>
                  </a:schemeClr>
                </a:solidFill>
              </a:rPr>
              <a:t>начальник отдела развития отраслей </a:t>
            </a:r>
            <a:r>
              <a:rPr lang="ru-RU" sz="2400" i="1" dirty="0" err="1">
                <a:solidFill>
                  <a:schemeClr val="accent2">
                    <a:lumMod val="50000"/>
                  </a:schemeClr>
                </a:solidFill>
              </a:rPr>
              <a:t>агропромыщленного</a:t>
            </a:r>
            <a:r>
              <a:rPr lang="ru-RU" sz="2400" i="1" dirty="0">
                <a:solidFill>
                  <a:schemeClr val="accent2">
                    <a:lumMod val="50000"/>
                  </a:schemeClr>
                </a:solidFill>
              </a:rPr>
              <a:t> комплекса </a:t>
            </a:r>
          </a:p>
          <a:p>
            <a:pPr algn="just"/>
            <a:r>
              <a:rPr lang="ru-RU" sz="2400" i="1" dirty="0">
                <a:solidFill>
                  <a:schemeClr val="accent2">
                    <a:lumMod val="50000"/>
                  </a:schemeClr>
                </a:solidFill>
              </a:rPr>
              <a:t>Лобов Денис Викторович, </a:t>
            </a:r>
            <a:r>
              <a:rPr lang="ru-RU" sz="2400" i="1" dirty="0" err="1">
                <a:solidFill>
                  <a:schemeClr val="accent2">
                    <a:lumMod val="50000"/>
                  </a:schemeClr>
                </a:solidFill>
              </a:rPr>
              <a:t>каб</a:t>
            </a:r>
            <a:r>
              <a:rPr lang="ru-RU" sz="2400" i="1" dirty="0">
                <a:solidFill>
                  <a:schemeClr val="accent2">
                    <a:lumMod val="50000"/>
                  </a:schemeClr>
                </a:solidFill>
              </a:rPr>
              <a:t>. 411, тел.8(8212) 255-440 (доб.1150), е-</a:t>
            </a:r>
            <a:r>
              <a:rPr lang="ru-RU" sz="2400" i="1" dirty="0" err="1">
                <a:solidFill>
                  <a:schemeClr val="accent2">
                    <a:lumMod val="50000"/>
                  </a:schemeClr>
                </a:solidFill>
              </a:rPr>
              <a:t>mail</a:t>
            </a:r>
            <a:r>
              <a:rPr lang="ru-RU" sz="2400" i="1" dirty="0">
                <a:solidFill>
                  <a:schemeClr val="accent2">
                    <a:lumMod val="50000"/>
                  </a:schemeClr>
                </a:solidFill>
              </a:rPr>
              <a:t>: </a:t>
            </a:r>
            <a:r>
              <a:rPr lang="ru-RU" sz="2400" i="1" dirty="0">
                <a:solidFill>
                  <a:schemeClr val="accent2">
                    <a:lumMod val="50000"/>
                  </a:schemeClr>
                </a:solidFill>
                <a:hlinkClick r:id="rId2"/>
              </a:rPr>
              <a:t>d.v.lobov@minshp.rkomi.ru</a:t>
            </a:r>
            <a:endParaRPr lang="ru-RU" sz="2400" i="1" dirty="0">
              <a:solidFill>
                <a:schemeClr val="accent2">
                  <a:lumMod val="50000"/>
                </a:schemeClr>
              </a:solidFill>
            </a:endParaRPr>
          </a:p>
          <a:p>
            <a:pPr algn="just"/>
            <a:endParaRPr lang="en-US" sz="2400" i="1" dirty="0">
              <a:solidFill>
                <a:schemeClr val="accent2">
                  <a:lumMod val="50000"/>
                </a:schemeClr>
              </a:solidFill>
            </a:endParaRPr>
          </a:p>
          <a:p>
            <a:pPr algn="just"/>
            <a:r>
              <a:rPr lang="ru-RU" sz="2400" b="1" dirty="0">
                <a:solidFill>
                  <a:schemeClr val="accent2">
                    <a:lumMod val="50000"/>
                  </a:schemeClr>
                </a:solidFill>
              </a:rPr>
              <a:t>Информация: </a:t>
            </a:r>
            <a:r>
              <a:rPr lang="ru-RU" sz="2400" i="1" dirty="0">
                <a:solidFill>
                  <a:schemeClr val="accent2">
                    <a:lumMod val="50000"/>
                  </a:schemeClr>
                </a:solidFill>
              </a:rPr>
              <a:t>постановление Правительства РК от 31.10.2019 №525 (приложение 2.24)</a:t>
            </a: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2023428" y="904875"/>
            <a:ext cx="16205981" cy="1243193"/>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a:p>
            <a:pPr marL="12701" marR="4169034" defTabSz="914341">
              <a:lnSpc>
                <a:spcPct val="101499"/>
              </a:lnSpc>
              <a:spcBef>
                <a:spcPts val="46"/>
              </a:spcBef>
            </a:pPr>
            <a:r>
              <a:rPr lang="ru-RU" sz="4000" spc="-175" dirty="0">
                <a:solidFill>
                  <a:srgbClr val="EF5237"/>
                </a:solidFill>
                <a:latin typeface="+mn-lt"/>
              </a:rPr>
              <a:t> </a:t>
            </a:r>
            <a:endParaRPr lang="ru-RU" sz="4000" spc="-276" dirty="0">
              <a:latin typeface="+mn-lt"/>
            </a:endParaRPr>
          </a:p>
        </p:txBody>
      </p:sp>
    </p:spTree>
    <p:extLst>
      <p:ext uri="{BB962C8B-B14F-4D97-AF65-F5344CB8AC3E}">
        <p14:creationId xmlns:p14="http://schemas.microsoft.com/office/powerpoint/2010/main" xmlns="" val="19620334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9972" y="1567407"/>
            <a:ext cx="16764000" cy="7707494"/>
          </a:xfrm>
          <a:prstGeom prst="rect">
            <a:avLst/>
          </a:prstGeom>
          <a:solidFill>
            <a:schemeClr val="bg1"/>
          </a:solidFill>
        </p:spPr>
        <p:txBody>
          <a:bodyPr wrap="square" lIns="144018" tIns="72009" rIns="144018" bIns="72009" rtlCol="0">
            <a:spAutoFit/>
          </a:bodyPr>
          <a:lstStyle/>
          <a:p>
            <a:r>
              <a:rPr lang="ru-RU" sz="4000" b="1" spc="-276" dirty="0">
                <a:solidFill>
                  <a:srgbClr val="4C1913"/>
                </a:solidFill>
                <a:ea typeface="+mj-ea"/>
                <a:cs typeface="Trebuchet MS"/>
              </a:rPr>
              <a:t>СУБСИДИИ НА ОКАЗАНИЕ НЕСВЯЗАННОЙ ПОДДЕРЖКИ СЕЛЬСКОХОЗЯЙСТВЕННЫМ ТОВАРОПРОИЗВОДИТЕЛЯМ В ОБЛАСТИ РАСТЕНИЕВОДСТВА</a:t>
            </a:r>
          </a:p>
          <a:p>
            <a:pPr algn="just"/>
            <a:endParaRPr lang="ru-RU" sz="3800" b="1" i="1" dirty="0">
              <a:latin typeface="Times New Roman" panose="02020603050405020304" pitchFamily="18" charset="0"/>
              <a:cs typeface="Times New Roman" panose="02020603050405020304" pitchFamily="18" charset="0"/>
            </a:endParaRPr>
          </a:p>
          <a:p>
            <a:pPr algn="just"/>
            <a:r>
              <a:rPr lang="ru-RU" sz="2400" b="1" dirty="0">
                <a:solidFill>
                  <a:schemeClr val="accent2">
                    <a:lumMod val="50000"/>
                  </a:schemeClr>
                </a:solidFill>
              </a:rPr>
              <a:t>Получатели поддержки: </a:t>
            </a:r>
            <a:r>
              <a:rPr lang="ru-RU" sz="2400" i="1" dirty="0">
                <a:solidFill>
                  <a:schemeClr val="accent2">
                    <a:lumMod val="50000"/>
                  </a:schemeClr>
                </a:solidFill>
              </a:rPr>
              <a:t>сельскохозяйственные товаропроизводители, за исключением граждан, ведущих личное подсобное хозяйство, признанные таковыми в соответствии с Федеральным законом «О развитии сельского хозяйства»</a:t>
            </a:r>
          </a:p>
          <a:p>
            <a:pPr algn="just"/>
            <a:endParaRPr lang="en-US" sz="2400" i="1" dirty="0">
              <a:solidFill>
                <a:schemeClr val="accent2">
                  <a:lumMod val="50000"/>
                </a:schemeClr>
              </a:solidFill>
            </a:endParaRPr>
          </a:p>
          <a:p>
            <a:pPr algn="just"/>
            <a:r>
              <a:rPr lang="ru-RU" sz="2400" b="1" dirty="0">
                <a:solidFill>
                  <a:schemeClr val="accent2">
                    <a:lumMod val="50000"/>
                  </a:schemeClr>
                </a:solidFill>
              </a:rPr>
              <a:t>Основное условие: </a:t>
            </a:r>
            <a:r>
              <a:rPr lang="ru-RU" sz="2400" i="1" dirty="0">
                <a:solidFill>
                  <a:schemeClr val="accent2">
                    <a:lumMod val="50000"/>
                  </a:schemeClr>
                </a:solidFill>
              </a:rPr>
              <a:t>заключение с Министерством соглашения о предоставлении из республиканского бюджета Республики Коми субсидий на соответствующий финансовый год</a:t>
            </a:r>
          </a:p>
          <a:p>
            <a:pPr algn="just"/>
            <a:endParaRPr lang="ru-RU" sz="2400" i="1" dirty="0">
              <a:solidFill>
                <a:schemeClr val="accent2">
                  <a:lumMod val="50000"/>
                </a:schemeClr>
              </a:solidFill>
            </a:endParaRPr>
          </a:p>
          <a:p>
            <a:pPr algn="just"/>
            <a:r>
              <a:rPr lang="ru-RU" sz="2400" b="1" dirty="0">
                <a:solidFill>
                  <a:schemeClr val="accent2">
                    <a:lumMod val="50000"/>
                  </a:schemeClr>
                </a:solidFill>
              </a:rPr>
              <a:t>Размер:</a:t>
            </a:r>
            <a:r>
              <a:rPr lang="ru-RU" sz="2400" i="1" dirty="0">
                <a:solidFill>
                  <a:schemeClr val="accent2">
                    <a:lumMod val="50000"/>
                  </a:schemeClr>
                </a:solidFill>
              </a:rPr>
              <a:t> по установленным ставкам на 1 гектар посевной площади, занятой зерновыми, зернобобовыми, кормовыми сельскохозяйственными культурами, а также картофелем и овощными культурами открытого грунта</a:t>
            </a:r>
            <a:endParaRPr lang="en-US" sz="2400" i="1" dirty="0">
              <a:solidFill>
                <a:schemeClr val="accent2">
                  <a:lumMod val="50000"/>
                </a:schemeClr>
              </a:solidFill>
            </a:endParaRPr>
          </a:p>
          <a:p>
            <a:pPr algn="just"/>
            <a:endParaRPr lang="en-US" sz="2400" i="1" dirty="0">
              <a:solidFill>
                <a:schemeClr val="accent2">
                  <a:lumMod val="50000"/>
                </a:schemeClr>
              </a:solidFill>
            </a:endParaRPr>
          </a:p>
          <a:p>
            <a:pPr algn="just"/>
            <a:r>
              <a:rPr lang="ru-RU" sz="2400" b="1" dirty="0">
                <a:solidFill>
                  <a:schemeClr val="accent2">
                    <a:lumMod val="50000"/>
                  </a:schemeClr>
                </a:solidFill>
              </a:rPr>
              <a:t>Срок оказания: </a:t>
            </a:r>
            <a:r>
              <a:rPr lang="ru-RU" sz="2400" i="1" dirty="0">
                <a:solidFill>
                  <a:schemeClr val="accent2">
                    <a:lumMod val="50000"/>
                  </a:schemeClr>
                </a:solidFill>
              </a:rPr>
              <a:t>текущий финансовый год</a:t>
            </a:r>
          </a:p>
          <a:p>
            <a:pPr algn="just"/>
            <a:endParaRPr lang="ru-RU" sz="2400" i="1" dirty="0">
              <a:solidFill>
                <a:schemeClr val="accent2">
                  <a:lumMod val="50000"/>
                </a:schemeClr>
              </a:solidFill>
            </a:endParaRPr>
          </a:p>
          <a:p>
            <a:pPr algn="just"/>
            <a:r>
              <a:rPr lang="ru-RU" sz="2400" b="1" dirty="0">
                <a:solidFill>
                  <a:schemeClr val="accent2">
                    <a:lumMod val="50000"/>
                  </a:schemeClr>
                </a:solidFill>
              </a:rPr>
              <a:t>Контакты: </a:t>
            </a:r>
            <a:r>
              <a:rPr lang="ru-RU" sz="2400" i="1" dirty="0">
                <a:solidFill>
                  <a:schemeClr val="accent2">
                    <a:lumMod val="50000"/>
                  </a:schemeClr>
                </a:solidFill>
              </a:rPr>
              <a:t>руководитель ГУ РК "Центр господдержки АПК и рыбного хозяйства РК" Колбасюк Наталия Павловна </a:t>
            </a:r>
            <a:r>
              <a:rPr lang="ru-RU" sz="2400" i="1" dirty="0" err="1">
                <a:solidFill>
                  <a:schemeClr val="accent2">
                    <a:lumMod val="50000"/>
                  </a:schemeClr>
                </a:solidFill>
              </a:rPr>
              <a:t>каб</a:t>
            </a:r>
            <a:r>
              <a:rPr lang="ru-RU" sz="2400" i="1" dirty="0">
                <a:solidFill>
                  <a:schemeClr val="accent2">
                    <a:lumMod val="50000"/>
                  </a:schemeClr>
                </a:solidFill>
              </a:rPr>
              <a:t>. 311, тел 8(8212)255-466 (доб. 1200),  </a:t>
            </a:r>
            <a:r>
              <a:rPr lang="ru-RU" sz="2400" i="1" dirty="0">
                <a:solidFill>
                  <a:schemeClr val="accent2">
                    <a:lumMod val="50000"/>
                  </a:schemeClr>
                </a:solidFill>
                <a:hlinkClick r:id="rId2"/>
              </a:rPr>
              <a:t>n.p.kolbasyuk@minshp.rkomi.ru</a:t>
            </a:r>
            <a:endParaRPr lang="ru-RU" sz="2400" i="1" dirty="0">
              <a:solidFill>
                <a:schemeClr val="accent2">
                  <a:lumMod val="50000"/>
                </a:schemeClr>
              </a:solidFill>
            </a:endParaRPr>
          </a:p>
          <a:p>
            <a:pPr algn="just"/>
            <a:endParaRPr lang="en-US" sz="2400" i="1" dirty="0">
              <a:solidFill>
                <a:schemeClr val="accent2">
                  <a:lumMod val="50000"/>
                </a:schemeClr>
              </a:solidFill>
            </a:endParaRPr>
          </a:p>
          <a:p>
            <a:pPr algn="just"/>
            <a:r>
              <a:rPr lang="ru-RU" sz="2400" b="1" dirty="0">
                <a:solidFill>
                  <a:schemeClr val="accent2">
                    <a:lumMod val="50000"/>
                  </a:schemeClr>
                </a:solidFill>
              </a:rPr>
              <a:t>Информация:</a:t>
            </a:r>
            <a:r>
              <a:rPr lang="ru-RU" sz="2400" i="1" dirty="0">
                <a:solidFill>
                  <a:schemeClr val="accent2">
                    <a:lumMod val="50000"/>
                  </a:schemeClr>
                </a:solidFill>
              </a:rPr>
              <a:t> постановление Правительства РК от 31.10.2019 №525 (приложение 2.1 и приложение 2.3)</a:t>
            </a: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1905000" y="945811"/>
            <a:ext cx="16205981" cy="1243193"/>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a:p>
            <a:pPr marL="12701" marR="4169034" defTabSz="914341">
              <a:lnSpc>
                <a:spcPct val="101499"/>
              </a:lnSpc>
              <a:spcBef>
                <a:spcPts val="46"/>
              </a:spcBef>
            </a:pPr>
            <a:r>
              <a:rPr lang="ru-RU" sz="4000" spc="-175" dirty="0">
                <a:solidFill>
                  <a:srgbClr val="EF5237"/>
                </a:solidFill>
                <a:latin typeface="+mn-lt"/>
              </a:rPr>
              <a:t> </a:t>
            </a:r>
            <a:endParaRPr lang="ru-RU" sz="4000" spc="-276" dirty="0">
              <a:latin typeface="+mn-lt"/>
            </a:endParaRPr>
          </a:p>
        </p:txBody>
      </p:sp>
    </p:spTree>
    <p:extLst>
      <p:ext uri="{BB962C8B-B14F-4D97-AF65-F5344CB8AC3E}">
        <p14:creationId xmlns:p14="http://schemas.microsoft.com/office/powerpoint/2010/main" xmlns="" val="7170671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0699" y="1648652"/>
            <a:ext cx="16434581" cy="7778283"/>
          </a:xfrm>
          <a:prstGeom prst="rect">
            <a:avLst/>
          </a:prstGeom>
          <a:solidFill>
            <a:schemeClr val="bg1"/>
          </a:solidFill>
        </p:spPr>
        <p:txBody>
          <a:bodyPr wrap="square" lIns="144018" tIns="72009" rIns="144018" bIns="72009" rtlCol="0">
            <a:spAutoFit/>
          </a:bodyPr>
          <a:lstStyle/>
          <a:p>
            <a:r>
              <a:rPr lang="ru-RU" sz="4000" b="1" spc="-276" dirty="0">
                <a:solidFill>
                  <a:srgbClr val="4C1913"/>
                </a:solidFill>
                <a:ea typeface="+mj-ea"/>
                <a:cs typeface="Trebuchet MS"/>
              </a:rPr>
              <a:t>СУБСИДИИ НА ВОЗМЕЩЕНИЕ ЧАСТИ ЗАТРАТ НА РЕАЛИЗАЦИЮ МЕРОПРИЯТИЙ ПО ЗЕМЛЕУСТРОЙСТВУ И ЗЕМЛЕПОЛЬЗОВАНИЮ</a:t>
            </a:r>
          </a:p>
          <a:p>
            <a:pPr algn="just"/>
            <a:endParaRPr lang="ru-RU" sz="3800" b="1" i="1" dirty="0">
              <a:latin typeface="Times New Roman" panose="02020603050405020304" pitchFamily="18" charset="0"/>
              <a:cs typeface="Times New Roman" panose="02020603050405020304" pitchFamily="18" charset="0"/>
            </a:endParaRPr>
          </a:p>
          <a:p>
            <a:pPr algn="just"/>
            <a:r>
              <a:rPr lang="ru-RU" sz="2100" b="1" dirty="0">
                <a:solidFill>
                  <a:schemeClr val="accent2">
                    <a:lumMod val="50000"/>
                  </a:schemeClr>
                </a:solidFill>
              </a:rPr>
              <a:t>Получатели поддержки: </a:t>
            </a:r>
            <a:r>
              <a:rPr lang="ru-RU" sz="2100" i="1" dirty="0">
                <a:solidFill>
                  <a:schemeClr val="accent2">
                    <a:lumMod val="50000"/>
                  </a:schemeClr>
                </a:solidFill>
              </a:rPr>
              <a:t>организации, осуществляющие производство сельскохозяйственной продукции, сельскохозяйственные потребительские кооперативы, крестьянские(фермерские) хозяйства</a:t>
            </a:r>
          </a:p>
          <a:p>
            <a:pPr algn="just"/>
            <a:endParaRPr lang="en-US" sz="2100" i="1" dirty="0">
              <a:solidFill>
                <a:schemeClr val="accent2">
                  <a:lumMod val="50000"/>
                </a:schemeClr>
              </a:solidFill>
            </a:endParaRPr>
          </a:p>
          <a:p>
            <a:pPr algn="just"/>
            <a:r>
              <a:rPr lang="ru-RU" sz="2100" b="1" dirty="0">
                <a:solidFill>
                  <a:schemeClr val="accent2">
                    <a:lumMod val="50000"/>
                  </a:schemeClr>
                </a:solidFill>
              </a:rPr>
              <a:t>Основное условие: </a:t>
            </a:r>
            <a:r>
              <a:rPr lang="ru-RU" sz="2100" i="1" dirty="0">
                <a:solidFill>
                  <a:schemeClr val="accent2">
                    <a:lumMod val="50000"/>
                  </a:schemeClr>
                </a:solidFill>
              </a:rPr>
              <a:t>заключение с Министерством соглашения о предоставлении из республиканского бюджета Республики Коми субсидий на соответствующий финансовый год</a:t>
            </a:r>
          </a:p>
          <a:p>
            <a:pPr algn="just"/>
            <a:endParaRPr lang="ru-RU" sz="2100" i="1" dirty="0">
              <a:solidFill>
                <a:schemeClr val="accent2">
                  <a:lumMod val="50000"/>
                </a:schemeClr>
              </a:solidFill>
            </a:endParaRPr>
          </a:p>
          <a:p>
            <a:pPr algn="just"/>
            <a:r>
              <a:rPr lang="ru-RU" sz="2100" b="1" dirty="0">
                <a:solidFill>
                  <a:schemeClr val="accent2">
                    <a:lumMod val="50000"/>
                  </a:schemeClr>
                </a:solidFill>
              </a:rPr>
              <a:t>Размер: </a:t>
            </a:r>
            <a:r>
              <a:rPr lang="ru-RU" sz="2100" i="1" dirty="0">
                <a:solidFill>
                  <a:schemeClr val="accent2">
                    <a:lumMod val="50000"/>
                  </a:schemeClr>
                </a:solidFill>
              </a:rPr>
              <a:t>70% стоимости работ:</a:t>
            </a:r>
          </a:p>
          <a:p>
            <a:pPr algn="just"/>
            <a:r>
              <a:rPr lang="ru-RU" sz="2100" i="1" dirty="0">
                <a:solidFill>
                  <a:schemeClr val="accent2">
                    <a:lumMod val="50000"/>
                  </a:schemeClr>
                </a:solidFill>
              </a:rPr>
              <a:t>1) выполненных с 1 января предыдущего года землеустроительных работ в отношении объектов землеустройства;</a:t>
            </a:r>
          </a:p>
          <a:p>
            <a:pPr algn="just"/>
            <a:r>
              <a:rPr lang="ru-RU" sz="2100" i="1" dirty="0">
                <a:solidFill>
                  <a:schemeClr val="accent2">
                    <a:lumMod val="50000"/>
                  </a:schemeClr>
                </a:solidFill>
              </a:rPr>
              <a:t>2) выполненных кадастровых работ в отношении используемых земельных участков, расположенных на землях категории сельскохозяйственного назначения и земель сельскохозяйственного использования категории земель населенных пунктов, право собственности и (или) аренды на которые зарегистрировано в предыдущем или текущем году. </a:t>
            </a:r>
            <a:endParaRPr lang="en-US" sz="2100" i="1" dirty="0">
              <a:solidFill>
                <a:schemeClr val="accent2">
                  <a:lumMod val="50000"/>
                </a:schemeClr>
              </a:solidFill>
            </a:endParaRPr>
          </a:p>
          <a:p>
            <a:pPr algn="just"/>
            <a:endParaRPr lang="en-US" sz="2100" i="1" dirty="0">
              <a:solidFill>
                <a:schemeClr val="accent2">
                  <a:lumMod val="50000"/>
                </a:schemeClr>
              </a:solidFill>
            </a:endParaRPr>
          </a:p>
          <a:p>
            <a:pPr algn="just"/>
            <a:r>
              <a:rPr lang="ru-RU" sz="2100" b="1" dirty="0">
                <a:solidFill>
                  <a:schemeClr val="accent2">
                    <a:lumMod val="50000"/>
                  </a:schemeClr>
                </a:solidFill>
              </a:rPr>
              <a:t>Срок оказания: </a:t>
            </a:r>
            <a:r>
              <a:rPr lang="ru-RU" sz="2100" i="1" dirty="0">
                <a:solidFill>
                  <a:schemeClr val="accent2">
                    <a:lumMod val="50000"/>
                  </a:schemeClr>
                </a:solidFill>
              </a:rPr>
              <a:t>текущий финансовый год</a:t>
            </a:r>
          </a:p>
          <a:p>
            <a:pPr algn="just"/>
            <a:endParaRPr lang="ru-RU" sz="2100" i="1" dirty="0">
              <a:solidFill>
                <a:schemeClr val="accent2">
                  <a:lumMod val="50000"/>
                </a:schemeClr>
              </a:solidFill>
            </a:endParaRPr>
          </a:p>
          <a:p>
            <a:pPr algn="just"/>
            <a:r>
              <a:rPr lang="ru-RU" sz="2100" b="1" dirty="0">
                <a:solidFill>
                  <a:schemeClr val="accent2">
                    <a:lumMod val="50000"/>
                  </a:schemeClr>
                </a:solidFill>
              </a:rPr>
              <a:t>Контакты: </a:t>
            </a:r>
            <a:r>
              <a:rPr lang="ru-RU" sz="2100" i="1" dirty="0">
                <a:solidFill>
                  <a:schemeClr val="accent2">
                    <a:lumMod val="50000"/>
                  </a:schemeClr>
                </a:solidFill>
              </a:rPr>
              <a:t>начальник отдела развития отраслей </a:t>
            </a:r>
            <a:r>
              <a:rPr lang="ru-RU" sz="2100" i="1" dirty="0" err="1">
                <a:solidFill>
                  <a:schemeClr val="accent2">
                    <a:lumMod val="50000"/>
                  </a:schemeClr>
                </a:solidFill>
              </a:rPr>
              <a:t>агропромыщленного</a:t>
            </a:r>
            <a:r>
              <a:rPr lang="ru-RU" sz="2100" i="1" dirty="0">
                <a:solidFill>
                  <a:schemeClr val="accent2">
                    <a:lumMod val="50000"/>
                  </a:schemeClr>
                </a:solidFill>
              </a:rPr>
              <a:t> комплекса </a:t>
            </a:r>
          </a:p>
          <a:p>
            <a:pPr algn="just"/>
            <a:r>
              <a:rPr lang="ru-RU" sz="2100" i="1" dirty="0">
                <a:solidFill>
                  <a:schemeClr val="accent2">
                    <a:lumMod val="50000"/>
                  </a:schemeClr>
                </a:solidFill>
              </a:rPr>
              <a:t>Лобов Денис Викторович, </a:t>
            </a:r>
            <a:r>
              <a:rPr lang="ru-RU" sz="2100" i="1" dirty="0" err="1">
                <a:solidFill>
                  <a:schemeClr val="accent2">
                    <a:lumMod val="50000"/>
                  </a:schemeClr>
                </a:solidFill>
              </a:rPr>
              <a:t>каб</a:t>
            </a:r>
            <a:r>
              <a:rPr lang="ru-RU" sz="2100" i="1" dirty="0">
                <a:solidFill>
                  <a:schemeClr val="accent2">
                    <a:lumMod val="50000"/>
                  </a:schemeClr>
                </a:solidFill>
              </a:rPr>
              <a:t>. 411, тел.8(8212) 255-440 (доб.1150), е-</a:t>
            </a:r>
            <a:r>
              <a:rPr lang="ru-RU" sz="2100" i="1" dirty="0" err="1">
                <a:solidFill>
                  <a:schemeClr val="accent2">
                    <a:lumMod val="50000"/>
                  </a:schemeClr>
                </a:solidFill>
              </a:rPr>
              <a:t>mail</a:t>
            </a:r>
            <a:r>
              <a:rPr lang="ru-RU" sz="2100" i="1" dirty="0">
                <a:solidFill>
                  <a:schemeClr val="accent2">
                    <a:lumMod val="50000"/>
                  </a:schemeClr>
                </a:solidFill>
              </a:rPr>
              <a:t>: </a:t>
            </a:r>
            <a:r>
              <a:rPr lang="ru-RU" sz="2100" i="1" dirty="0">
                <a:solidFill>
                  <a:schemeClr val="accent2">
                    <a:lumMod val="50000"/>
                  </a:schemeClr>
                </a:solidFill>
                <a:hlinkClick r:id="rId2"/>
              </a:rPr>
              <a:t>d.v.lobov@minshp.rkomi.ru</a:t>
            </a:r>
            <a:endParaRPr lang="ru-RU" sz="2100" i="1" dirty="0">
              <a:solidFill>
                <a:schemeClr val="accent2">
                  <a:lumMod val="50000"/>
                </a:schemeClr>
              </a:solidFill>
            </a:endParaRPr>
          </a:p>
          <a:p>
            <a:pPr algn="just"/>
            <a:endParaRPr lang="en-US" sz="2100" i="1" dirty="0">
              <a:solidFill>
                <a:schemeClr val="accent2">
                  <a:lumMod val="50000"/>
                </a:schemeClr>
              </a:solidFill>
            </a:endParaRPr>
          </a:p>
          <a:p>
            <a:pPr algn="just"/>
            <a:r>
              <a:rPr lang="ru-RU" sz="2100" b="1" dirty="0">
                <a:solidFill>
                  <a:schemeClr val="accent2">
                    <a:lumMod val="50000"/>
                  </a:schemeClr>
                </a:solidFill>
              </a:rPr>
              <a:t>Информация:</a:t>
            </a:r>
            <a:r>
              <a:rPr lang="ru-RU" sz="2100" i="1" dirty="0">
                <a:solidFill>
                  <a:schemeClr val="accent2">
                    <a:lumMod val="50000"/>
                  </a:schemeClr>
                </a:solidFill>
              </a:rPr>
              <a:t> постановление Правительства РК от 31.10.2019 №525 (приложение 2.1)</a:t>
            </a: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1905000" y="1003904"/>
            <a:ext cx="16205981" cy="1243193"/>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a:p>
            <a:pPr marL="12701" marR="4169034" defTabSz="914341">
              <a:lnSpc>
                <a:spcPct val="101499"/>
              </a:lnSpc>
              <a:spcBef>
                <a:spcPts val="46"/>
              </a:spcBef>
            </a:pPr>
            <a:r>
              <a:rPr lang="ru-RU" sz="4000" spc="-175" dirty="0">
                <a:solidFill>
                  <a:srgbClr val="EF5237"/>
                </a:solidFill>
                <a:latin typeface="+mn-lt"/>
              </a:rPr>
              <a:t> </a:t>
            </a:r>
            <a:endParaRPr lang="ru-RU" sz="4000" spc="-276" dirty="0">
              <a:latin typeface="+mn-lt"/>
            </a:endParaRPr>
          </a:p>
        </p:txBody>
      </p:sp>
    </p:spTree>
    <p:extLst>
      <p:ext uri="{BB962C8B-B14F-4D97-AF65-F5344CB8AC3E}">
        <p14:creationId xmlns:p14="http://schemas.microsoft.com/office/powerpoint/2010/main" xmlns="" val="30757356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1537683"/>
            <a:ext cx="16230009" cy="7809061"/>
          </a:xfrm>
          <a:prstGeom prst="rect">
            <a:avLst/>
          </a:prstGeom>
          <a:solidFill>
            <a:schemeClr val="bg1"/>
          </a:solidFill>
        </p:spPr>
        <p:txBody>
          <a:bodyPr wrap="square" lIns="144018" tIns="72009" rIns="144018" bIns="72009" rtlCol="0">
            <a:spAutoFit/>
          </a:bodyPr>
          <a:lstStyle/>
          <a:p>
            <a:r>
              <a:rPr lang="ru-RU" sz="4000" b="1" spc="-276" dirty="0">
                <a:solidFill>
                  <a:srgbClr val="4C1913"/>
                </a:solidFill>
                <a:ea typeface="+mj-ea"/>
                <a:cs typeface="Trebuchet MS"/>
              </a:rPr>
              <a:t>СУБСИДИИ НА ВОЗМЕЩЕНИЕ ЧАСТИ ЗАТРАТ НА ПРИОБРЕТЕНИЕ СЕМЯН</a:t>
            </a:r>
          </a:p>
          <a:p>
            <a:endParaRPr lang="ru-RU" sz="4000" b="1" spc="-276" dirty="0">
              <a:solidFill>
                <a:srgbClr val="4C1913"/>
              </a:solidFill>
              <a:ea typeface="+mj-ea"/>
              <a:cs typeface="Trebuchet MS"/>
            </a:endParaRPr>
          </a:p>
          <a:p>
            <a:pPr algn="just"/>
            <a:r>
              <a:rPr lang="ru-RU" sz="2200" b="1" dirty="0">
                <a:solidFill>
                  <a:schemeClr val="accent2">
                    <a:lumMod val="50000"/>
                  </a:schemeClr>
                </a:solidFill>
              </a:rPr>
              <a:t>Получатели поддержки: </a:t>
            </a:r>
            <a:r>
              <a:rPr lang="ru-RU" sz="2200" i="1" dirty="0">
                <a:solidFill>
                  <a:schemeClr val="accent2">
                    <a:lumMod val="50000"/>
                  </a:schemeClr>
                </a:solidFill>
              </a:rPr>
              <a:t>организации, осуществляющие производство сельскохозяйственной продукции, крестьянские (фермерские) хозяйства</a:t>
            </a:r>
          </a:p>
          <a:p>
            <a:pPr algn="just"/>
            <a:endParaRPr lang="en-US" sz="2200" i="1" dirty="0">
              <a:solidFill>
                <a:schemeClr val="accent2">
                  <a:lumMod val="50000"/>
                </a:schemeClr>
              </a:solidFill>
            </a:endParaRPr>
          </a:p>
          <a:p>
            <a:pPr lvl="0" algn="just"/>
            <a:r>
              <a:rPr lang="ru-RU" sz="2200" b="1" dirty="0">
                <a:solidFill>
                  <a:schemeClr val="accent2">
                    <a:lumMod val="50000"/>
                  </a:schemeClr>
                </a:solidFill>
              </a:rPr>
              <a:t>Основное условие: </a:t>
            </a:r>
            <a:r>
              <a:rPr lang="ru-RU" sz="2200" i="1" dirty="0">
                <a:solidFill>
                  <a:schemeClr val="accent2">
                    <a:lumMod val="50000"/>
                  </a:schemeClr>
                </a:solidFill>
              </a:rPr>
              <a:t>заключение с Министерством соглашения о предоставлении из республиканского бюджета Республики Коми субсидий на соответствующий финансовый год</a:t>
            </a:r>
          </a:p>
          <a:p>
            <a:pPr algn="just"/>
            <a:endParaRPr lang="ru-RU" sz="2200" i="1" dirty="0">
              <a:solidFill>
                <a:schemeClr val="accent2">
                  <a:lumMod val="50000"/>
                </a:schemeClr>
              </a:solidFill>
            </a:endParaRPr>
          </a:p>
          <a:p>
            <a:pPr algn="just"/>
            <a:r>
              <a:rPr lang="ru-RU" sz="2200" b="1" dirty="0">
                <a:solidFill>
                  <a:schemeClr val="accent2">
                    <a:lumMod val="50000"/>
                  </a:schemeClr>
                </a:solidFill>
              </a:rPr>
              <a:t>Размер:</a:t>
            </a:r>
            <a:r>
              <a:rPr lang="ru-RU" sz="2200" i="1" dirty="0">
                <a:solidFill>
                  <a:schemeClr val="accent2">
                    <a:lumMod val="50000"/>
                  </a:schemeClr>
                </a:solidFill>
              </a:rPr>
              <a:t> на компенсацию стоимости приобретенных в предыдущем и (или) текущем году для посева в текущем году:</a:t>
            </a:r>
          </a:p>
          <a:p>
            <a:pPr algn="just"/>
            <a:r>
              <a:rPr lang="ru-RU" sz="2200" i="1" dirty="0">
                <a:solidFill>
                  <a:schemeClr val="accent2">
                    <a:lumMod val="50000"/>
                  </a:schemeClr>
                </a:solidFill>
              </a:rPr>
              <a:t>1)  элитных семян сельскохозяйственных культур - по ставке на 1 гектар посевной площади, засеянной элитными семенами сельскохозяйственных культур, но не более 70 % стоимости семян;</a:t>
            </a:r>
          </a:p>
          <a:p>
            <a:pPr algn="just"/>
            <a:r>
              <a:rPr lang="ru-RU" sz="2200" i="1" dirty="0">
                <a:solidFill>
                  <a:schemeClr val="accent2">
                    <a:lumMod val="50000"/>
                  </a:schemeClr>
                </a:solidFill>
              </a:rPr>
              <a:t>2) семян кормовых культур - по ставке на 1 гектар посевных площадей, занятых кормовыми культурами на территории Республики Коми, но не более 70 % стоимости семян с учетом расходов по доставке.</a:t>
            </a:r>
            <a:endParaRPr lang="en-US" sz="2200" i="1" dirty="0">
              <a:solidFill>
                <a:schemeClr val="accent2">
                  <a:lumMod val="50000"/>
                </a:schemeClr>
              </a:solidFill>
            </a:endParaRPr>
          </a:p>
          <a:p>
            <a:pPr algn="just"/>
            <a:endParaRPr lang="en-US" sz="2200" i="1" dirty="0">
              <a:solidFill>
                <a:schemeClr val="accent2">
                  <a:lumMod val="50000"/>
                </a:schemeClr>
              </a:solidFill>
            </a:endParaRPr>
          </a:p>
          <a:p>
            <a:pPr algn="just"/>
            <a:r>
              <a:rPr lang="ru-RU" sz="2200" b="1" dirty="0">
                <a:solidFill>
                  <a:schemeClr val="accent2">
                    <a:lumMod val="50000"/>
                  </a:schemeClr>
                </a:solidFill>
              </a:rPr>
              <a:t>Срок оказания: </a:t>
            </a:r>
            <a:r>
              <a:rPr lang="ru-RU" sz="2200" i="1" dirty="0">
                <a:solidFill>
                  <a:schemeClr val="accent2">
                    <a:lumMod val="50000"/>
                  </a:schemeClr>
                </a:solidFill>
              </a:rPr>
              <a:t>текущий финансовый год</a:t>
            </a:r>
          </a:p>
          <a:p>
            <a:pPr algn="just"/>
            <a:endParaRPr lang="ru-RU" sz="2200" i="1" dirty="0">
              <a:solidFill>
                <a:schemeClr val="accent2">
                  <a:lumMod val="50000"/>
                </a:schemeClr>
              </a:solidFill>
            </a:endParaRPr>
          </a:p>
          <a:p>
            <a:pPr algn="just"/>
            <a:r>
              <a:rPr lang="ru-RU" sz="2200" b="1" dirty="0">
                <a:solidFill>
                  <a:schemeClr val="accent2">
                    <a:lumMod val="50000"/>
                  </a:schemeClr>
                </a:solidFill>
              </a:rPr>
              <a:t>Контакты:</a:t>
            </a:r>
            <a:r>
              <a:rPr lang="ru-RU" sz="2200" i="1" dirty="0">
                <a:solidFill>
                  <a:schemeClr val="accent2">
                    <a:lumMod val="50000"/>
                  </a:schemeClr>
                </a:solidFill>
              </a:rPr>
              <a:t> начальник отдела развития отраслей </a:t>
            </a:r>
            <a:r>
              <a:rPr lang="ru-RU" sz="2200" i="1" dirty="0" err="1">
                <a:solidFill>
                  <a:schemeClr val="accent2">
                    <a:lumMod val="50000"/>
                  </a:schemeClr>
                </a:solidFill>
              </a:rPr>
              <a:t>агропромыщленного</a:t>
            </a:r>
            <a:r>
              <a:rPr lang="ru-RU" sz="2200" i="1" dirty="0">
                <a:solidFill>
                  <a:schemeClr val="accent2">
                    <a:lumMod val="50000"/>
                  </a:schemeClr>
                </a:solidFill>
              </a:rPr>
              <a:t> комплекса </a:t>
            </a:r>
          </a:p>
          <a:p>
            <a:pPr algn="just"/>
            <a:r>
              <a:rPr lang="ru-RU" sz="2200" i="1" dirty="0">
                <a:solidFill>
                  <a:schemeClr val="accent2">
                    <a:lumMod val="50000"/>
                  </a:schemeClr>
                </a:solidFill>
              </a:rPr>
              <a:t>Лобов Денис Викторович, </a:t>
            </a:r>
            <a:r>
              <a:rPr lang="ru-RU" sz="2200" i="1" dirty="0" err="1">
                <a:solidFill>
                  <a:schemeClr val="accent2">
                    <a:lumMod val="50000"/>
                  </a:schemeClr>
                </a:solidFill>
              </a:rPr>
              <a:t>каб</a:t>
            </a:r>
            <a:r>
              <a:rPr lang="ru-RU" sz="2200" i="1" dirty="0">
                <a:solidFill>
                  <a:schemeClr val="accent2">
                    <a:lumMod val="50000"/>
                  </a:schemeClr>
                </a:solidFill>
              </a:rPr>
              <a:t>. 411, тел.8(8212) 255-440 (доб.1150), е-</a:t>
            </a:r>
            <a:r>
              <a:rPr lang="ru-RU" sz="2200" i="1" dirty="0" err="1">
                <a:solidFill>
                  <a:schemeClr val="accent2">
                    <a:lumMod val="50000"/>
                  </a:schemeClr>
                </a:solidFill>
              </a:rPr>
              <a:t>mail</a:t>
            </a:r>
            <a:r>
              <a:rPr lang="ru-RU" sz="2200" i="1" dirty="0">
                <a:solidFill>
                  <a:schemeClr val="accent2">
                    <a:lumMod val="50000"/>
                  </a:schemeClr>
                </a:solidFill>
              </a:rPr>
              <a:t>: </a:t>
            </a:r>
            <a:r>
              <a:rPr lang="ru-RU" sz="2200" i="1" dirty="0">
                <a:solidFill>
                  <a:schemeClr val="accent2">
                    <a:lumMod val="50000"/>
                  </a:schemeClr>
                </a:solidFill>
                <a:hlinkClick r:id="rId2"/>
              </a:rPr>
              <a:t>d.v.lobov@minshp.rkomi.ru</a:t>
            </a:r>
            <a:endParaRPr lang="ru-RU" sz="2200" i="1" dirty="0">
              <a:solidFill>
                <a:schemeClr val="accent2">
                  <a:lumMod val="50000"/>
                </a:schemeClr>
              </a:solidFill>
            </a:endParaRPr>
          </a:p>
          <a:p>
            <a:pPr algn="just"/>
            <a:endParaRPr lang="en-US" sz="2200" i="1" dirty="0">
              <a:solidFill>
                <a:schemeClr val="accent2">
                  <a:lumMod val="50000"/>
                </a:schemeClr>
              </a:solidFill>
            </a:endParaRPr>
          </a:p>
          <a:p>
            <a:pPr lvl="0" algn="just"/>
            <a:r>
              <a:rPr lang="ru-RU" sz="2200" b="1" dirty="0">
                <a:solidFill>
                  <a:schemeClr val="accent2">
                    <a:lumMod val="50000"/>
                  </a:schemeClr>
                </a:solidFill>
              </a:rPr>
              <a:t>Информация: </a:t>
            </a:r>
            <a:r>
              <a:rPr lang="ru-RU" sz="2200" i="1" dirty="0">
                <a:solidFill>
                  <a:schemeClr val="accent2">
                    <a:lumMod val="50000"/>
                  </a:schemeClr>
                </a:solidFill>
              </a:rPr>
              <a:t>постановление Правительства РК от 31.10.2019 № 525 (приложение 2.1 и приложение 2.3)</a:t>
            </a:r>
          </a:p>
          <a:p>
            <a:pPr algn="just"/>
            <a:endParaRPr lang="ru-RU" sz="2200" i="1" u="sng" dirty="0">
              <a:uFill>
                <a:solidFill>
                  <a:schemeClr val="accent6">
                    <a:lumMod val="75000"/>
                  </a:schemeClr>
                </a:solidFill>
              </a:uFill>
              <a:latin typeface="Times New Roman" panose="02020603050405020304" pitchFamily="18" charset="0"/>
              <a:cs typeface="Times New Roman" panose="02020603050405020304" pitchFamily="18" charset="0"/>
            </a:endParaRP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2023428" y="904874"/>
            <a:ext cx="16205981" cy="1243193"/>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a:p>
            <a:pPr marL="12701" marR="4169034" defTabSz="914341">
              <a:lnSpc>
                <a:spcPct val="101499"/>
              </a:lnSpc>
              <a:spcBef>
                <a:spcPts val="46"/>
              </a:spcBef>
            </a:pPr>
            <a:r>
              <a:rPr lang="ru-RU" sz="4000" spc="-175" dirty="0">
                <a:solidFill>
                  <a:srgbClr val="EF5237"/>
                </a:solidFill>
                <a:latin typeface="+mn-lt"/>
              </a:rPr>
              <a:t> </a:t>
            </a:r>
            <a:endParaRPr lang="ru-RU" sz="4000" spc="-276" dirty="0">
              <a:latin typeface="+mn-lt"/>
            </a:endParaRPr>
          </a:p>
        </p:txBody>
      </p:sp>
    </p:spTree>
    <p:extLst>
      <p:ext uri="{BB962C8B-B14F-4D97-AF65-F5344CB8AC3E}">
        <p14:creationId xmlns:p14="http://schemas.microsoft.com/office/powerpoint/2010/main" xmlns="" val="17623850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6418" y="1454180"/>
            <a:ext cx="16311268" cy="8378447"/>
          </a:xfrm>
          <a:prstGeom prst="rect">
            <a:avLst/>
          </a:prstGeom>
          <a:solidFill>
            <a:schemeClr val="bg1"/>
          </a:solidFill>
        </p:spPr>
        <p:txBody>
          <a:bodyPr wrap="square" lIns="144018" tIns="72009" rIns="144018" bIns="72009" rtlCol="0">
            <a:spAutoFit/>
          </a:bodyPr>
          <a:lstStyle/>
          <a:p>
            <a:pPr algn="just"/>
            <a:r>
              <a:rPr lang="ru-RU" sz="4000" b="1" spc="-276" dirty="0">
                <a:solidFill>
                  <a:srgbClr val="4C1913"/>
                </a:solidFill>
                <a:ea typeface="+mj-ea"/>
                <a:cs typeface="Trebuchet MS"/>
              </a:rPr>
              <a:t>СУБСИДИИ НА ВОЗМЕЩЕНИЕ ЧАСТИ ЗАТРАТ НА РЕМОНТ МЕЛИОРАТИВНЫХ СИСТЕМ ОБЩЕГО И ИНДИВИДУАЛЬНОГО ПОЛЬЗОВАНИЯ И (ИЛИ) НА КУЛЬТУРТЕХНИЧЕСКИЕ МЕРОПРИЯТИЯ НА СЕЛЬСКОХОЗЯЙСТВЕННЫХ УГОДЬЯХ</a:t>
            </a:r>
          </a:p>
          <a:p>
            <a:pPr algn="just"/>
            <a:endParaRPr lang="ru-RU" sz="3800" b="1" i="1" dirty="0">
              <a:latin typeface="Times New Roman" panose="02020603050405020304" pitchFamily="18" charset="0"/>
              <a:cs typeface="Times New Roman" panose="02020603050405020304" pitchFamily="18" charset="0"/>
            </a:endParaRPr>
          </a:p>
          <a:p>
            <a:pPr algn="just"/>
            <a:r>
              <a:rPr lang="ru-RU" sz="2200" b="1" dirty="0">
                <a:solidFill>
                  <a:schemeClr val="accent2">
                    <a:lumMod val="50000"/>
                  </a:schemeClr>
                </a:solidFill>
              </a:rPr>
              <a:t>Получатели поддержки: </a:t>
            </a:r>
            <a:r>
              <a:rPr lang="ru-RU" sz="2200" i="1" dirty="0">
                <a:solidFill>
                  <a:schemeClr val="accent2">
                    <a:lumMod val="50000"/>
                  </a:schemeClr>
                </a:solidFill>
              </a:rPr>
              <a:t>организации, осуществляющие производство сельскохозяйственной продукции, крестьянские (фермерские) хозяйства.</a:t>
            </a:r>
          </a:p>
          <a:p>
            <a:pPr algn="just"/>
            <a:endParaRPr lang="en-US" sz="2200" i="1" dirty="0">
              <a:solidFill>
                <a:schemeClr val="accent2">
                  <a:lumMod val="50000"/>
                </a:schemeClr>
              </a:solidFill>
            </a:endParaRPr>
          </a:p>
          <a:p>
            <a:pPr lvl="0" algn="just"/>
            <a:r>
              <a:rPr lang="ru-RU" sz="2200" b="1" dirty="0">
                <a:solidFill>
                  <a:schemeClr val="accent2">
                    <a:lumMod val="50000"/>
                  </a:schemeClr>
                </a:solidFill>
              </a:rPr>
              <a:t>Основное условие: </a:t>
            </a:r>
            <a:r>
              <a:rPr lang="ru-RU" sz="2200" i="1" dirty="0">
                <a:solidFill>
                  <a:schemeClr val="accent2">
                    <a:lumMod val="50000"/>
                  </a:schemeClr>
                </a:solidFill>
              </a:rPr>
              <a:t>заключение с Министерством соглашения о предоставлении из республиканского бюджета Республики Коми субсидий на соответствующий финансовый год</a:t>
            </a:r>
          </a:p>
          <a:p>
            <a:pPr algn="just"/>
            <a:endParaRPr lang="ru-RU" sz="2200" i="1" dirty="0">
              <a:solidFill>
                <a:schemeClr val="accent2">
                  <a:lumMod val="50000"/>
                </a:schemeClr>
              </a:solidFill>
            </a:endParaRPr>
          </a:p>
          <a:p>
            <a:pPr algn="just"/>
            <a:r>
              <a:rPr lang="ru-RU" sz="2200" b="1" dirty="0">
                <a:solidFill>
                  <a:schemeClr val="accent2">
                    <a:lumMod val="50000"/>
                  </a:schemeClr>
                </a:solidFill>
              </a:rPr>
              <a:t>Размер: </a:t>
            </a:r>
            <a:r>
              <a:rPr lang="ru-RU" sz="2200" i="1" dirty="0">
                <a:solidFill>
                  <a:schemeClr val="accent2">
                    <a:lumMod val="50000"/>
                  </a:schemeClr>
                </a:solidFill>
              </a:rPr>
              <a:t>70 % стоимости выполненных в предыдущем и (или) текущем году работ по ремонту мелиоративных систем общего и индивидуального пользования на осушаемых землях, предусмотренных проектно-сметной документацией, включая разработку проектно-сметной документации, и (или) </a:t>
            </a:r>
            <a:r>
              <a:rPr lang="ru-RU" sz="2200" i="1" dirty="0" err="1">
                <a:solidFill>
                  <a:schemeClr val="accent2">
                    <a:lumMod val="50000"/>
                  </a:schemeClr>
                </a:solidFill>
              </a:rPr>
              <a:t>культуртехнических</a:t>
            </a:r>
            <a:r>
              <a:rPr lang="ru-RU" sz="2200" i="1" dirty="0">
                <a:solidFill>
                  <a:schemeClr val="accent2">
                    <a:lumMod val="50000"/>
                  </a:schemeClr>
                </a:solidFill>
              </a:rPr>
              <a:t> работ на сельскохозяйственных угодьях </a:t>
            </a:r>
          </a:p>
          <a:p>
            <a:pPr algn="just"/>
            <a:endParaRPr lang="en-US" sz="2200" i="1" dirty="0">
              <a:solidFill>
                <a:schemeClr val="accent2">
                  <a:lumMod val="50000"/>
                </a:schemeClr>
              </a:solidFill>
            </a:endParaRPr>
          </a:p>
          <a:p>
            <a:pPr algn="just"/>
            <a:r>
              <a:rPr lang="ru-RU" sz="2200" b="1" dirty="0">
                <a:solidFill>
                  <a:schemeClr val="accent2">
                    <a:lumMod val="50000"/>
                  </a:schemeClr>
                </a:solidFill>
              </a:rPr>
              <a:t>Срок оказания: </a:t>
            </a:r>
            <a:r>
              <a:rPr lang="ru-RU" sz="2200" i="1" dirty="0">
                <a:solidFill>
                  <a:schemeClr val="accent2">
                    <a:lumMod val="50000"/>
                  </a:schemeClr>
                </a:solidFill>
              </a:rPr>
              <a:t>текущий финансовый год</a:t>
            </a:r>
          </a:p>
          <a:p>
            <a:pPr algn="just"/>
            <a:endParaRPr lang="ru-RU" sz="2200" i="1" dirty="0">
              <a:solidFill>
                <a:schemeClr val="accent2">
                  <a:lumMod val="50000"/>
                </a:schemeClr>
              </a:solidFill>
            </a:endParaRPr>
          </a:p>
          <a:p>
            <a:pPr algn="just"/>
            <a:r>
              <a:rPr lang="ru-RU" sz="2200" b="1" dirty="0">
                <a:solidFill>
                  <a:schemeClr val="accent2">
                    <a:lumMod val="50000"/>
                  </a:schemeClr>
                </a:solidFill>
              </a:rPr>
              <a:t>Контакты: </a:t>
            </a:r>
            <a:r>
              <a:rPr lang="ru-RU" sz="2200" i="1" dirty="0">
                <a:solidFill>
                  <a:schemeClr val="accent2">
                    <a:lumMod val="50000"/>
                  </a:schemeClr>
                </a:solidFill>
              </a:rPr>
              <a:t>руководитель ГУ РК "Центр господдержки АПК и рыбного хозяйства РК" Колбасюк Наталия Павловна </a:t>
            </a:r>
            <a:r>
              <a:rPr lang="ru-RU" sz="2200" i="1" dirty="0" err="1">
                <a:solidFill>
                  <a:schemeClr val="accent2">
                    <a:lumMod val="50000"/>
                  </a:schemeClr>
                </a:solidFill>
              </a:rPr>
              <a:t>каб</a:t>
            </a:r>
            <a:r>
              <a:rPr lang="ru-RU" sz="2200" i="1" dirty="0">
                <a:solidFill>
                  <a:schemeClr val="accent2">
                    <a:lumMod val="50000"/>
                  </a:schemeClr>
                </a:solidFill>
              </a:rPr>
              <a:t>. 311, тел 8(8212)255-466 (доб. 1200),  n.p.kolbasyuk@minshp.rkomi.ru</a:t>
            </a:r>
          </a:p>
          <a:p>
            <a:pPr algn="just"/>
            <a:endParaRPr lang="en-US" sz="2200" i="1" dirty="0">
              <a:solidFill>
                <a:schemeClr val="accent2">
                  <a:lumMod val="50000"/>
                </a:schemeClr>
              </a:solidFill>
            </a:endParaRPr>
          </a:p>
          <a:p>
            <a:pPr algn="just"/>
            <a:r>
              <a:rPr lang="ru-RU" sz="2200" b="1" dirty="0">
                <a:solidFill>
                  <a:schemeClr val="accent2">
                    <a:lumMod val="50000"/>
                  </a:schemeClr>
                </a:solidFill>
              </a:rPr>
              <a:t>Информация: </a:t>
            </a:r>
            <a:r>
              <a:rPr lang="ru-RU" sz="2200" i="1" dirty="0">
                <a:solidFill>
                  <a:schemeClr val="accent2">
                    <a:lumMod val="50000"/>
                  </a:schemeClr>
                </a:solidFill>
              </a:rPr>
              <a:t>постановление Правительства РК от 31.10.2019 № 525 (приложение 2.1)</a:t>
            </a:r>
          </a:p>
          <a:p>
            <a:pPr algn="just"/>
            <a:endParaRPr lang="ru-RU" sz="2500" i="1" u="sng" dirty="0">
              <a:uFill>
                <a:solidFill>
                  <a:schemeClr val="accent6">
                    <a:lumMod val="75000"/>
                  </a:schemeClr>
                </a:solidFill>
              </a:uFill>
              <a:latin typeface="Times New Roman" panose="02020603050405020304" pitchFamily="18" charset="0"/>
              <a:cs typeface="Times New Roman" panose="02020603050405020304" pitchFamily="18" charset="0"/>
            </a:endParaRP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2023428" y="803654"/>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p:txBody>
      </p:sp>
    </p:spTree>
    <p:extLst>
      <p:ext uri="{BB962C8B-B14F-4D97-AF65-F5344CB8AC3E}">
        <p14:creationId xmlns:p14="http://schemas.microsoft.com/office/powerpoint/2010/main" xmlns="" val="2501748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6" y="7286242"/>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22"/>
          <p:cNvSpPr/>
          <p:nvPr/>
        </p:nvSpPr>
        <p:spPr>
          <a:xfrm>
            <a:off x="2023427" y="574806"/>
            <a:ext cx="1499870"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23"/>
          <p:cNvSpPr txBox="1">
            <a:spLocks/>
          </p:cNvSpPr>
          <p:nvPr/>
        </p:nvSpPr>
        <p:spPr>
          <a:xfrm>
            <a:off x="2023427" y="1016310"/>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АО «Микрокредитная компания Республики Коми»</a:t>
            </a:r>
          </a:p>
        </p:txBody>
      </p:sp>
      <p:sp>
        <p:nvSpPr>
          <p:cNvPr id="19" name="object 24"/>
          <p:cNvSpPr txBox="1"/>
          <p:nvPr/>
        </p:nvSpPr>
        <p:spPr>
          <a:xfrm>
            <a:off x="2010531" y="1743075"/>
            <a:ext cx="16205981" cy="628376"/>
          </a:xfrm>
          <a:prstGeom prst="rect">
            <a:avLst/>
          </a:prstGeom>
        </p:spPr>
        <p:txBody>
          <a:bodyPr vert="horz" wrap="square" lIns="0" tIns="12699" rIns="0" bIns="0" rtlCol="0">
            <a:spAutoFit/>
          </a:bodyPr>
          <a:lstStyle/>
          <a:p>
            <a:pPr marL="18153" marR="7261" defTabSz="1307043">
              <a:spcBef>
                <a:spcPts val="143"/>
              </a:spcBef>
              <a:buClr>
                <a:srgbClr val="EF5237"/>
              </a:buClr>
              <a:tabLst>
                <a:tab pos="347969" algn="l"/>
                <a:tab pos="349239" algn="l"/>
              </a:tabLst>
            </a:pPr>
            <a:r>
              <a:rPr lang="ru-RU" sz="4000" b="1" spc="-175" dirty="0">
                <a:solidFill>
                  <a:srgbClr val="4C1913"/>
                </a:solidFill>
                <a:ea typeface="+mj-ea"/>
                <a:cs typeface="Trebuchet MS"/>
              </a:rPr>
              <a:t>МИКРОЗАЙМ ПО ПРОГРАММЕ «СТАРТ»</a:t>
            </a:r>
          </a:p>
        </p:txBody>
      </p:sp>
      <p:sp>
        <p:nvSpPr>
          <p:cNvPr id="21" name="object 24"/>
          <p:cNvSpPr txBox="1"/>
          <p:nvPr/>
        </p:nvSpPr>
        <p:spPr>
          <a:xfrm>
            <a:off x="2040488" y="2991732"/>
            <a:ext cx="15501280" cy="6476131"/>
          </a:xfrm>
          <a:prstGeom prst="rect">
            <a:avLst/>
          </a:prstGeom>
        </p:spPr>
        <p:txBody>
          <a:bodyPr vert="horz" wrap="square" lIns="0" tIns="12699" rIns="0" bIns="0" rtlCol="0">
            <a:spAutoFit/>
          </a:bodyPr>
          <a:lstStyle/>
          <a:p>
            <a:pPr>
              <a:spcBef>
                <a:spcPts val="1200"/>
              </a:spcBef>
            </a:pPr>
            <a:r>
              <a:rPr lang="ru-RU" sz="2400" b="1" dirty="0">
                <a:solidFill>
                  <a:schemeClr val="accent2">
                    <a:lumMod val="50000"/>
                  </a:schemeClr>
                </a:solidFill>
              </a:rPr>
              <a:t>Получатели поддержки  </a:t>
            </a:r>
            <a:r>
              <a:rPr lang="ru-RU" sz="2400" dirty="0">
                <a:solidFill>
                  <a:schemeClr val="accent2">
                    <a:lumMod val="50000"/>
                  </a:schemeClr>
                </a:solidFill>
              </a:rPr>
              <a:t>- </a:t>
            </a:r>
            <a:r>
              <a:rPr lang="ru-RU" sz="2400" i="1" dirty="0">
                <a:solidFill>
                  <a:schemeClr val="accent2">
                    <a:lumMod val="50000"/>
                  </a:schemeClr>
                </a:solidFill>
              </a:rPr>
              <a:t>субъекты МСП, срок деятельности которых с даты регистрации не превышает 12 месяцев</a:t>
            </a:r>
          </a:p>
          <a:p>
            <a:pPr>
              <a:spcBef>
                <a:spcPts val="1200"/>
              </a:spcBef>
            </a:pPr>
            <a:r>
              <a:rPr lang="ru-RU" sz="2400" b="1" dirty="0">
                <a:solidFill>
                  <a:schemeClr val="accent2">
                    <a:lumMod val="50000"/>
                  </a:schemeClr>
                </a:solidFill>
              </a:rPr>
              <a:t>Условия получения поддержки </a:t>
            </a:r>
            <a:r>
              <a:rPr lang="ru-RU" sz="2400" dirty="0">
                <a:solidFill>
                  <a:schemeClr val="accent2">
                    <a:lumMod val="50000"/>
                  </a:schemeClr>
                </a:solidFill>
              </a:rPr>
              <a:t>– </a:t>
            </a:r>
            <a:r>
              <a:rPr lang="ru-RU" sz="2400" i="1" dirty="0">
                <a:solidFill>
                  <a:schemeClr val="accent2">
                    <a:lumMod val="50000"/>
                  </a:schemeClr>
                </a:solidFill>
              </a:rPr>
              <a:t>регистрация и осуществление деятельности на территории Республики Коми, с даты регистрации которых до даты обращения за получением </a:t>
            </a:r>
            <a:r>
              <a:rPr lang="ru-RU" sz="2400" i="1" dirty="0" err="1">
                <a:solidFill>
                  <a:schemeClr val="accent2">
                    <a:lumMod val="50000"/>
                  </a:schemeClr>
                </a:solidFill>
              </a:rPr>
              <a:t>микрозайма</a:t>
            </a:r>
            <a:r>
              <a:rPr lang="ru-RU" sz="2400" i="1" dirty="0">
                <a:solidFill>
                  <a:schemeClr val="accent2">
                    <a:lumMod val="50000"/>
                  </a:schemeClr>
                </a:solidFill>
              </a:rPr>
              <a:t> прошло не менее 1 месяца; отсутствие просроченной задолженности по налогам, сборам и иным обязательным платежам, превышающей 50 000 рублей; отсутствие задолженности перед персоналом, срок невыплаты которой составляет более 3 месяцев; отсутствие просроченной задолженности по кредитным  договорам, договорам займа перед кредитными и </a:t>
            </a:r>
            <a:r>
              <a:rPr lang="ru-RU" sz="2400" i="1" dirty="0" err="1">
                <a:solidFill>
                  <a:schemeClr val="accent2">
                    <a:lumMod val="50000"/>
                  </a:schemeClr>
                </a:solidFill>
              </a:rPr>
              <a:t>некредитными</a:t>
            </a:r>
            <a:r>
              <a:rPr lang="ru-RU" sz="2400" i="1" dirty="0">
                <a:solidFill>
                  <a:schemeClr val="accent2">
                    <a:lumMod val="50000"/>
                  </a:schemeClr>
                </a:solidFill>
              </a:rPr>
              <a:t> финансовыми организациями; неприменение процедуры несостоятельности (банкротства)</a:t>
            </a:r>
          </a:p>
          <a:p>
            <a:pPr>
              <a:spcBef>
                <a:spcPts val="1200"/>
              </a:spcBef>
            </a:pPr>
            <a:r>
              <a:rPr lang="ru-RU" sz="2400" b="1" dirty="0">
                <a:solidFill>
                  <a:schemeClr val="accent2">
                    <a:lumMod val="50000"/>
                  </a:schemeClr>
                </a:solidFill>
              </a:rPr>
              <a:t>Размер поддержки </a:t>
            </a:r>
            <a:r>
              <a:rPr lang="ru-RU" sz="2400" dirty="0">
                <a:solidFill>
                  <a:schemeClr val="accent2">
                    <a:lumMod val="50000"/>
                  </a:schemeClr>
                </a:solidFill>
              </a:rPr>
              <a:t>– </a:t>
            </a:r>
            <a:r>
              <a:rPr lang="ru-RU" sz="2400" i="1" dirty="0">
                <a:solidFill>
                  <a:schemeClr val="accent2">
                    <a:lumMod val="50000"/>
                  </a:schemeClr>
                </a:solidFill>
              </a:rPr>
              <a:t>от 50 000 рублей до 5 000 000 рублей на срок до 36 месяцев</a:t>
            </a:r>
          </a:p>
          <a:p>
            <a:pPr>
              <a:spcBef>
                <a:spcPts val="1200"/>
              </a:spcBef>
            </a:pPr>
            <a:r>
              <a:rPr lang="ru-RU" sz="2400" b="1" dirty="0">
                <a:solidFill>
                  <a:schemeClr val="accent2">
                    <a:lumMod val="50000"/>
                  </a:schemeClr>
                </a:solidFill>
              </a:rPr>
              <a:t>Процентная ставка </a:t>
            </a:r>
            <a:r>
              <a:rPr lang="ru-RU" sz="2400" i="1" dirty="0">
                <a:solidFill>
                  <a:schemeClr val="accent2">
                    <a:lumMod val="50000"/>
                  </a:schemeClr>
                </a:solidFill>
              </a:rPr>
              <a:t>– 3% годовых</a:t>
            </a:r>
            <a:endParaRPr lang="ru-RU" sz="2400" b="1" dirty="0">
              <a:solidFill>
                <a:schemeClr val="accent2">
                  <a:lumMod val="50000"/>
                </a:schemeClr>
              </a:solidFill>
            </a:endParaRPr>
          </a:p>
          <a:p>
            <a:pPr>
              <a:spcBef>
                <a:spcPts val="1200"/>
              </a:spcBef>
            </a:pPr>
            <a:r>
              <a:rPr lang="ru-RU" sz="2400" b="1" dirty="0">
                <a:solidFill>
                  <a:schemeClr val="accent2">
                    <a:lumMod val="50000"/>
                  </a:schemeClr>
                </a:solidFill>
              </a:rPr>
              <a:t>Срок рассмотрения заявки </a:t>
            </a:r>
            <a:r>
              <a:rPr lang="ru-RU" sz="2400" i="1" dirty="0">
                <a:solidFill>
                  <a:schemeClr val="accent2">
                    <a:lumMod val="50000"/>
                  </a:schemeClr>
                </a:solidFill>
              </a:rPr>
              <a:t>– </a:t>
            </a:r>
            <a:r>
              <a:rPr lang="ru-RU" sz="2400" i="1" dirty="0">
                <a:solidFill>
                  <a:srgbClr val="C0504D">
                    <a:lumMod val="50000"/>
                  </a:srgbClr>
                </a:solidFill>
              </a:rPr>
              <a:t>7 рабочих дней с даты ее регистрации</a:t>
            </a:r>
            <a:endParaRPr lang="ru-RU" sz="2400" i="1" dirty="0">
              <a:solidFill>
                <a:schemeClr val="accent2">
                  <a:lumMod val="50000"/>
                </a:schemeClr>
              </a:solidFill>
            </a:endParaRPr>
          </a:p>
          <a:p>
            <a:pPr>
              <a:spcBef>
                <a:spcPts val="1200"/>
              </a:spcBef>
            </a:pPr>
            <a:r>
              <a:rPr lang="ru-RU" sz="2400" b="1" dirty="0">
                <a:solidFill>
                  <a:schemeClr val="accent2">
                    <a:lumMod val="50000"/>
                  </a:schemeClr>
                </a:solidFill>
              </a:rPr>
              <a:t>Контакты ответственного лица </a:t>
            </a:r>
            <a:r>
              <a:rPr lang="ru-RU" sz="2400" dirty="0">
                <a:solidFill>
                  <a:schemeClr val="accent2">
                    <a:lumMod val="50000"/>
                  </a:schemeClr>
                </a:solidFill>
              </a:rPr>
              <a:t>– </a:t>
            </a:r>
            <a:r>
              <a:rPr lang="ru-RU" sz="2400" i="1" dirty="0" err="1">
                <a:solidFill>
                  <a:schemeClr val="accent2">
                    <a:lumMod val="50000"/>
                  </a:schemeClr>
                </a:solidFill>
              </a:rPr>
              <a:t>Клецун</a:t>
            </a:r>
            <a:r>
              <a:rPr lang="ru-RU" sz="2400" i="1" dirty="0">
                <a:solidFill>
                  <a:schemeClr val="accent2">
                    <a:lumMod val="50000"/>
                  </a:schemeClr>
                </a:solidFill>
              </a:rPr>
              <a:t> Евгения Валерьевна, начальник отдела по работе с клиентами, </a:t>
            </a:r>
            <a:r>
              <a:rPr lang="en-US" sz="2400" i="1" dirty="0">
                <a:solidFill>
                  <a:schemeClr val="accent2">
                    <a:lumMod val="50000"/>
                  </a:schemeClr>
                </a:solidFill>
                <a:hlinkClick r:id="rId2"/>
              </a:rPr>
              <a:t>e.v.kletsun@mbrk.rkomi.ru</a:t>
            </a:r>
            <a:r>
              <a:rPr lang="ru-RU" sz="2400" i="1" dirty="0">
                <a:solidFill>
                  <a:schemeClr val="accent2">
                    <a:lumMod val="50000"/>
                  </a:schemeClr>
                </a:solidFill>
              </a:rPr>
              <a:t>, 8 (8212) 401-200 (доб. 203)</a:t>
            </a:r>
            <a:endParaRPr lang="ru-RU" sz="2400" dirty="0">
              <a:solidFill>
                <a:schemeClr val="accent2">
                  <a:lumMod val="50000"/>
                </a:schemeClr>
              </a:solidFill>
            </a:endParaRPr>
          </a:p>
          <a:p>
            <a:pPr>
              <a:spcBef>
                <a:spcPts val="1200"/>
              </a:spcBef>
            </a:pPr>
            <a:r>
              <a:rPr lang="ru-RU" sz="2400" b="1" dirty="0">
                <a:solidFill>
                  <a:schemeClr val="accent2">
                    <a:lumMod val="50000"/>
                  </a:schemeClr>
                </a:solidFill>
              </a:rPr>
              <a:t>Информация о поддержке - сайт </a:t>
            </a:r>
            <a:r>
              <a:rPr lang="ru-RU" sz="2400" dirty="0">
                <a:solidFill>
                  <a:schemeClr val="accent2">
                    <a:lumMod val="50000"/>
                  </a:schemeClr>
                </a:solidFill>
                <a:hlinkClick r:id="rId3"/>
              </a:rPr>
              <a:t>мойбизнес11.рф</a:t>
            </a:r>
            <a:endParaRPr lang="ru-RU" sz="2400" dirty="0">
              <a:solidFill>
                <a:schemeClr val="accent2">
                  <a:lumMod val="50000"/>
                </a:schemeClr>
              </a:solidFill>
            </a:endParaRPr>
          </a:p>
        </p:txBody>
      </p:sp>
      <p:sp>
        <p:nvSpPr>
          <p:cNvPr id="2" name="Номер слайда 1"/>
          <p:cNvSpPr>
            <a:spLocks noGrp="1"/>
          </p:cNvSpPr>
          <p:nvPr>
            <p:ph type="sldNum" sz="quarter" idx="7"/>
          </p:nvPr>
        </p:nvSpPr>
        <p:spPr/>
        <p:txBody>
          <a:bodyPr/>
          <a:lstStyle/>
          <a:p>
            <a:fld id="{B6F15528-21DE-4FAA-801E-634DDDAF4B2B}" type="slidenum">
              <a:rPr lang="ru-RU" smtClean="0"/>
              <a:pPr/>
              <a:t>6</a:t>
            </a:fld>
            <a:endParaRPr lang="ru-RU"/>
          </a:p>
        </p:txBody>
      </p:sp>
    </p:spTree>
    <p:extLst>
      <p:ext uri="{BB962C8B-B14F-4D97-AF65-F5344CB8AC3E}">
        <p14:creationId xmlns:p14="http://schemas.microsoft.com/office/powerpoint/2010/main" xmlns="" val="323021729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2169" y="1502279"/>
            <a:ext cx="15521289" cy="8532336"/>
          </a:xfrm>
          <a:prstGeom prst="rect">
            <a:avLst/>
          </a:prstGeom>
          <a:solidFill>
            <a:schemeClr val="bg1"/>
          </a:solidFill>
        </p:spPr>
        <p:txBody>
          <a:bodyPr wrap="square" lIns="144018" tIns="72009" rIns="144018" bIns="72009" rtlCol="0">
            <a:spAutoFit/>
          </a:bodyPr>
          <a:lstStyle/>
          <a:p>
            <a:pPr algn="just"/>
            <a:r>
              <a:rPr lang="ru-RU" sz="4000" b="1" spc="-276" dirty="0">
                <a:solidFill>
                  <a:srgbClr val="4C1913"/>
                </a:solidFill>
                <a:ea typeface="+mj-ea"/>
                <a:cs typeface="Trebuchet MS"/>
              </a:rPr>
              <a:t>ГРАНТ «АГРОСТАРТАП»</a:t>
            </a:r>
          </a:p>
          <a:p>
            <a:pPr algn="just"/>
            <a:endParaRPr lang="ru-RU" sz="2500" b="1" i="1" u="sng" dirty="0">
              <a:uFill>
                <a:solidFill>
                  <a:schemeClr val="accent6">
                    <a:lumMod val="75000"/>
                  </a:schemeClr>
                </a:solidFill>
              </a:uFill>
              <a:latin typeface="Times New Roman" panose="02020603050405020304" pitchFamily="18" charset="0"/>
              <a:cs typeface="Times New Roman" panose="02020603050405020304" pitchFamily="18" charset="0"/>
            </a:endParaRPr>
          </a:p>
          <a:p>
            <a:pPr algn="just"/>
            <a:r>
              <a:rPr lang="ru-RU" sz="2000" b="1" dirty="0">
                <a:solidFill>
                  <a:schemeClr val="accent2">
                    <a:lumMod val="50000"/>
                  </a:schemeClr>
                </a:solidFill>
              </a:rPr>
              <a:t>Получатели поддержки: </a:t>
            </a:r>
            <a:r>
              <a:rPr lang="ru-RU" sz="2000" i="1" dirty="0">
                <a:solidFill>
                  <a:schemeClr val="accent2">
                    <a:lumMod val="50000"/>
                  </a:schemeClr>
                </a:solidFill>
              </a:rPr>
              <a:t>крестьянское (фермерское) хозяйство или индивидуальный предприниматель, являющийся главой крестьянского (фермерского) хозяйства, основными видами деятельности которых являются производство и (или) переработка сельскохозяйственной продукции</a:t>
            </a:r>
          </a:p>
          <a:p>
            <a:pPr algn="just"/>
            <a:endParaRPr lang="ru-RU" sz="2000" i="1" dirty="0">
              <a:solidFill>
                <a:schemeClr val="accent2">
                  <a:lumMod val="50000"/>
                </a:schemeClr>
              </a:solidFill>
            </a:endParaRPr>
          </a:p>
          <a:p>
            <a:pPr algn="just"/>
            <a:r>
              <a:rPr lang="ru-RU" sz="2000" b="1" dirty="0">
                <a:solidFill>
                  <a:schemeClr val="accent2">
                    <a:lumMod val="50000"/>
                  </a:schemeClr>
                </a:solidFill>
              </a:rPr>
              <a:t>Основное условие:  </a:t>
            </a:r>
            <a:r>
              <a:rPr lang="ru-RU" sz="2000" i="1" dirty="0">
                <a:solidFill>
                  <a:schemeClr val="accent2">
                    <a:lumMod val="50000"/>
                  </a:schemeClr>
                </a:solidFill>
              </a:rPr>
              <a:t>Грант не более 90 % затрат. Регистрация на сельской территории Республики Коми в текущем финансовом году. Последующая деятельность не менее 5 лет.</a:t>
            </a:r>
          </a:p>
          <a:p>
            <a:pPr algn="just"/>
            <a:endParaRPr lang="ru-RU" sz="2000" i="1" dirty="0">
              <a:solidFill>
                <a:schemeClr val="accent2">
                  <a:lumMod val="50000"/>
                </a:schemeClr>
              </a:solidFill>
            </a:endParaRPr>
          </a:p>
          <a:p>
            <a:pPr algn="just"/>
            <a:r>
              <a:rPr lang="ru-RU" sz="2000" b="1" dirty="0">
                <a:solidFill>
                  <a:schemeClr val="accent2">
                    <a:lumMod val="50000"/>
                  </a:schemeClr>
                </a:solidFill>
              </a:rPr>
              <a:t>Размер: </a:t>
            </a:r>
            <a:endParaRPr lang="en-US" sz="2000" b="1" dirty="0">
              <a:solidFill>
                <a:schemeClr val="accent2">
                  <a:lumMod val="50000"/>
                </a:schemeClr>
              </a:solidFill>
            </a:endParaRPr>
          </a:p>
          <a:p>
            <a:pPr algn="just"/>
            <a:r>
              <a:rPr lang="ru-RU" sz="2000" i="1" dirty="0">
                <a:solidFill>
                  <a:schemeClr val="accent2">
                    <a:lumMod val="50000"/>
                  </a:schemeClr>
                </a:solidFill>
              </a:rPr>
              <a:t>а) 5 млн. рублей на разведение крупного рогатого скота мясного или молочного направлений продуктивности; </a:t>
            </a:r>
            <a:endParaRPr lang="en-US" sz="2000" i="1" dirty="0">
              <a:solidFill>
                <a:schemeClr val="accent2">
                  <a:lumMod val="50000"/>
                </a:schemeClr>
              </a:solidFill>
            </a:endParaRPr>
          </a:p>
          <a:p>
            <a:pPr algn="just"/>
            <a:r>
              <a:rPr lang="ru-RU" sz="2000" i="1" dirty="0">
                <a:solidFill>
                  <a:schemeClr val="accent2">
                    <a:lumMod val="50000"/>
                  </a:schemeClr>
                </a:solidFill>
              </a:rPr>
              <a:t>б) 3 млн. рублей на иные направления проекта «</a:t>
            </a:r>
            <a:r>
              <a:rPr lang="ru-RU" sz="2000" i="1" dirty="0" err="1">
                <a:solidFill>
                  <a:schemeClr val="accent2">
                    <a:lumMod val="50000"/>
                  </a:schemeClr>
                </a:solidFill>
              </a:rPr>
              <a:t>Агростартап</a:t>
            </a:r>
            <a:r>
              <a:rPr lang="ru-RU" sz="2000" i="1" dirty="0">
                <a:solidFill>
                  <a:schemeClr val="accent2">
                    <a:lumMod val="50000"/>
                  </a:schemeClr>
                </a:solidFill>
              </a:rPr>
              <a:t>»; </a:t>
            </a:r>
            <a:endParaRPr lang="en-US" sz="2000" i="1" dirty="0">
              <a:solidFill>
                <a:schemeClr val="accent2">
                  <a:lumMod val="50000"/>
                </a:schemeClr>
              </a:solidFill>
            </a:endParaRPr>
          </a:p>
          <a:p>
            <a:pPr algn="just"/>
            <a:r>
              <a:rPr lang="ru-RU" sz="2000" i="1" dirty="0">
                <a:solidFill>
                  <a:schemeClr val="accent2">
                    <a:lumMod val="50000"/>
                  </a:schemeClr>
                </a:solidFill>
              </a:rPr>
              <a:t>в) 6 млн. рублей на разведение крупного рогатого скота мясного или молочного направлений продуктивности, в случае если предусмотрено использование части средств гранта на цели формирования неделимого фонда сельскохозяйственного потребительского кооператива;</a:t>
            </a:r>
            <a:endParaRPr lang="en-US" sz="2000" i="1" dirty="0">
              <a:solidFill>
                <a:schemeClr val="accent2">
                  <a:lumMod val="50000"/>
                </a:schemeClr>
              </a:solidFill>
            </a:endParaRPr>
          </a:p>
          <a:p>
            <a:pPr algn="just"/>
            <a:r>
              <a:rPr lang="ru-RU" sz="2000" i="1" dirty="0">
                <a:solidFill>
                  <a:schemeClr val="accent2">
                    <a:lumMod val="50000"/>
                  </a:schemeClr>
                </a:solidFill>
              </a:rPr>
              <a:t>г) 4 млн. рублей на иные направления проекта «</a:t>
            </a:r>
            <a:r>
              <a:rPr lang="ru-RU" sz="2000" i="1" dirty="0" err="1">
                <a:solidFill>
                  <a:schemeClr val="accent2">
                    <a:lumMod val="50000"/>
                  </a:schemeClr>
                </a:solidFill>
              </a:rPr>
              <a:t>Агростартап</a:t>
            </a:r>
            <a:r>
              <a:rPr lang="ru-RU" sz="2000" i="1" dirty="0">
                <a:solidFill>
                  <a:schemeClr val="accent2">
                    <a:lumMod val="50000"/>
                  </a:schemeClr>
                </a:solidFill>
              </a:rPr>
              <a:t>», в случае если предусмотрено использование части средств гранта на цели формирования неделимого фонда сельскохозяйственного потребительского кооператива.</a:t>
            </a:r>
          </a:p>
          <a:p>
            <a:pPr algn="just"/>
            <a:endParaRPr lang="ru-RU" sz="2000" i="1" dirty="0">
              <a:solidFill>
                <a:schemeClr val="accent2">
                  <a:lumMod val="50000"/>
                </a:schemeClr>
              </a:solidFill>
            </a:endParaRPr>
          </a:p>
          <a:p>
            <a:pPr algn="just"/>
            <a:r>
              <a:rPr lang="ru-RU" sz="2000" b="1" dirty="0">
                <a:solidFill>
                  <a:schemeClr val="accent2">
                    <a:lumMod val="50000"/>
                  </a:schemeClr>
                </a:solidFill>
              </a:rPr>
              <a:t>Срок оказания: </a:t>
            </a:r>
            <a:r>
              <a:rPr lang="ru-RU" sz="2000" i="1" dirty="0">
                <a:solidFill>
                  <a:schemeClr val="accent2">
                    <a:lumMod val="50000"/>
                  </a:schemeClr>
                </a:solidFill>
              </a:rPr>
              <a:t>Конкурсная комиссия в срок, не превышающий 40 рабочих дней со дня окончания срока приема заявок и документов, указанного в объявлении о проведении конкурсного отбора, определяет победителей в соответствии с критериями и балльной шкалой оценки заявок.</a:t>
            </a:r>
          </a:p>
          <a:p>
            <a:pPr algn="just"/>
            <a:endParaRPr lang="ru-RU" sz="2000" i="1" dirty="0">
              <a:solidFill>
                <a:schemeClr val="accent2">
                  <a:lumMod val="50000"/>
                </a:schemeClr>
              </a:solidFill>
            </a:endParaRPr>
          </a:p>
          <a:p>
            <a:pPr algn="just"/>
            <a:r>
              <a:rPr lang="ru-RU" sz="2000" b="1" dirty="0">
                <a:solidFill>
                  <a:schemeClr val="accent2">
                    <a:lumMod val="50000"/>
                  </a:schemeClr>
                </a:solidFill>
              </a:rPr>
              <a:t>Контакты: </a:t>
            </a:r>
            <a:r>
              <a:rPr lang="ru-RU" sz="2000" i="1" dirty="0">
                <a:solidFill>
                  <a:schemeClr val="accent2">
                    <a:lumMod val="50000"/>
                  </a:schemeClr>
                </a:solidFill>
              </a:rPr>
              <a:t>Начальник отдела развития малых форм хозяйствования и кооперации Розанова Ирина Юрьевна, </a:t>
            </a:r>
            <a:r>
              <a:rPr lang="ru-RU" sz="2000" i="1" dirty="0" err="1">
                <a:solidFill>
                  <a:schemeClr val="accent2">
                    <a:lumMod val="50000"/>
                  </a:schemeClr>
                </a:solidFill>
              </a:rPr>
              <a:t>каб</a:t>
            </a:r>
            <a:r>
              <a:rPr lang="ru-RU" sz="2000" i="1" dirty="0">
                <a:solidFill>
                  <a:schemeClr val="accent2">
                    <a:lumMod val="50000"/>
                  </a:schemeClr>
                </a:solidFill>
              </a:rPr>
              <a:t>. 210, тел. 8(8212) 255-440 (доб. 1121), </a:t>
            </a:r>
            <a:r>
              <a:rPr lang="ru-RU" sz="2000" i="1" dirty="0" err="1">
                <a:solidFill>
                  <a:schemeClr val="accent2">
                    <a:lumMod val="50000"/>
                  </a:schemeClr>
                </a:solidFill>
              </a:rPr>
              <a:t>еmail</a:t>
            </a:r>
            <a:r>
              <a:rPr lang="ru-RU" sz="2000" i="1" dirty="0">
                <a:solidFill>
                  <a:schemeClr val="accent2">
                    <a:lumMod val="50000"/>
                  </a:schemeClr>
                </a:solidFill>
              </a:rPr>
              <a:t>: i.y.rozanova@minshp.rkomi.ru</a:t>
            </a:r>
          </a:p>
          <a:p>
            <a:pPr algn="just"/>
            <a:endParaRPr lang="ru-RU" sz="2000" i="1" dirty="0">
              <a:solidFill>
                <a:schemeClr val="accent2">
                  <a:lumMod val="50000"/>
                </a:schemeClr>
              </a:solidFill>
            </a:endParaRPr>
          </a:p>
          <a:p>
            <a:pPr algn="just"/>
            <a:r>
              <a:rPr lang="ru-RU" sz="2000" b="1" dirty="0">
                <a:solidFill>
                  <a:schemeClr val="accent2">
                    <a:lumMod val="50000"/>
                  </a:schemeClr>
                </a:solidFill>
              </a:rPr>
              <a:t>Информация:</a:t>
            </a:r>
            <a:r>
              <a:rPr lang="ru-RU" sz="2000" i="1" dirty="0">
                <a:solidFill>
                  <a:schemeClr val="accent2">
                    <a:lumMod val="50000"/>
                  </a:schemeClr>
                </a:solidFill>
              </a:rPr>
              <a:t> постановление Правительства РК от 31.10.2019 №525  (приложение 2.8)</a:t>
            </a: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2023428" y="880877"/>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p:txBody>
      </p:sp>
    </p:spTree>
    <p:extLst>
      <p:ext uri="{BB962C8B-B14F-4D97-AF65-F5344CB8AC3E}">
        <p14:creationId xmlns:p14="http://schemas.microsoft.com/office/powerpoint/2010/main" xmlns="" val="31484563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1365564"/>
            <a:ext cx="16204308" cy="7932171"/>
          </a:xfrm>
          <a:prstGeom prst="rect">
            <a:avLst/>
          </a:prstGeom>
          <a:solidFill>
            <a:schemeClr val="bg1"/>
          </a:solidFill>
        </p:spPr>
        <p:txBody>
          <a:bodyPr wrap="square" lIns="144018" tIns="72009" rIns="144018" bIns="72009" rtlCol="0">
            <a:spAutoFit/>
          </a:bodyPr>
          <a:lstStyle/>
          <a:p>
            <a:pPr algn="just"/>
            <a:r>
              <a:rPr lang="ru-RU" sz="4000" b="1" spc="-276" dirty="0">
                <a:solidFill>
                  <a:srgbClr val="4C1913"/>
                </a:solidFill>
                <a:ea typeface="+mj-ea"/>
                <a:cs typeface="Trebuchet MS"/>
              </a:rPr>
              <a:t>ГРАНТ НА РАЗВИТИЕ СЕМЕЙНОЙ ФЕРМЫ</a:t>
            </a:r>
            <a:endParaRPr lang="en-US" sz="4000" b="1" spc="-276" dirty="0">
              <a:solidFill>
                <a:srgbClr val="4C1913"/>
              </a:solidFill>
              <a:ea typeface="+mj-ea"/>
              <a:cs typeface="Trebuchet MS"/>
            </a:endParaRPr>
          </a:p>
          <a:p>
            <a:pPr algn="just"/>
            <a:endParaRPr lang="en-US" sz="2500" b="1" i="1" u="sng" dirty="0">
              <a:uFill>
                <a:solidFill>
                  <a:schemeClr val="accent6">
                    <a:lumMod val="75000"/>
                  </a:schemeClr>
                </a:solidFill>
              </a:uFill>
              <a:latin typeface="Times New Roman" panose="02020603050405020304" pitchFamily="18" charset="0"/>
              <a:cs typeface="Times New Roman" panose="02020603050405020304" pitchFamily="18" charset="0"/>
            </a:endParaRPr>
          </a:p>
          <a:p>
            <a:pPr algn="just"/>
            <a:r>
              <a:rPr lang="ru-RU" sz="2100" b="1" dirty="0">
                <a:solidFill>
                  <a:schemeClr val="accent2">
                    <a:lumMod val="50000"/>
                  </a:schemeClr>
                </a:solidFill>
              </a:rPr>
              <a:t>Получатели поддержки: </a:t>
            </a:r>
            <a:r>
              <a:rPr lang="ru-RU" sz="2100" i="1" dirty="0">
                <a:solidFill>
                  <a:schemeClr val="accent2">
                    <a:lumMod val="50000"/>
                  </a:schemeClr>
                </a:solidFill>
              </a:rPr>
              <a:t>крестьянское (фермерское) хозяйство, число членов которого составляет 2 (включая главу) и более членов семьи (объединенных родством и (или) свойством) главы крестьянского (фермерского) хозяйства, или индивидуальный предприниматель, являющийся главой крестьянского (фермерского) хозяйства, в состав членов которого входят 2 и более членов семьи (объединенных родством и (или) свойством) указанного индивидуального предпринимателя</a:t>
            </a:r>
            <a:endParaRPr lang="en-US" sz="2100" i="1" dirty="0">
              <a:solidFill>
                <a:schemeClr val="accent2">
                  <a:lumMod val="50000"/>
                </a:schemeClr>
              </a:solidFill>
            </a:endParaRPr>
          </a:p>
          <a:p>
            <a:pPr algn="just"/>
            <a:endParaRPr lang="en-US" sz="2100" i="1" dirty="0">
              <a:solidFill>
                <a:schemeClr val="accent2">
                  <a:lumMod val="50000"/>
                </a:schemeClr>
              </a:solidFill>
            </a:endParaRPr>
          </a:p>
          <a:p>
            <a:pPr algn="just"/>
            <a:r>
              <a:rPr lang="ru-RU" sz="2100" b="1" dirty="0">
                <a:solidFill>
                  <a:schemeClr val="accent2">
                    <a:lumMod val="50000"/>
                  </a:schemeClr>
                </a:solidFill>
              </a:rPr>
              <a:t>Основное условие: </a:t>
            </a:r>
            <a:r>
              <a:rPr lang="ru-RU" sz="2100" i="1" dirty="0">
                <a:solidFill>
                  <a:schemeClr val="accent2">
                    <a:lumMod val="50000"/>
                  </a:schemeClr>
                </a:solidFill>
              </a:rPr>
              <a:t>конкурсный отбор. Получатели должны быть зарегистрированы гражданином Российской Федерации на сельской территории или на территории сельской агломерации, а также на территориях городов и поселков городского типа с численностью населения не более 100 тыс. человек по установленному перечню, осуществляющее деятельность более 12 месяцев с даты регистрации на сельской территории Республики Коми</a:t>
            </a:r>
            <a:endParaRPr lang="en-US" sz="2100" i="1" dirty="0">
              <a:solidFill>
                <a:schemeClr val="accent2">
                  <a:lumMod val="50000"/>
                </a:schemeClr>
              </a:solidFill>
            </a:endParaRPr>
          </a:p>
          <a:p>
            <a:pPr algn="just"/>
            <a:endParaRPr lang="en-US" sz="2100" i="1" dirty="0">
              <a:solidFill>
                <a:schemeClr val="accent2">
                  <a:lumMod val="50000"/>
                </a:schemeClr>
              </a:solidFill>
            </a:endParaRPr>
          </a:p>
          <a:p>
            <a:pPr algn="just"/>
            <a:r>
              <a:rPr lang="ru-RU" sz="2100" b="1" dirty="0">
                <a:solidFill>
                  <a:schemeClr val="accent2">
                    <a:lumMod val="50000"/>
                  </a:schemeClr>
                </a:solidFill>
              </a:rPr>
              <a:t>Размер:</a:t>
            </a:r>
            <a:r>
              <a:rPr lang="ru-RU" sz="2100" i="1" dirty="0">
                <a:solidFill>
                  <a:schemeClr val="accent2">
                    <a:lumMod val="50000"/>
                  </a:schemeClr>
                </a:solidFill>
              </a:rPr>
              <a:t> грант предоставляется в размере, не превышающем 30 млн рублей, но не более 60 процентов затрат стоимости проекта грантополучателя</a:t>
            </a:r>
            <a:endParaRPr lang="en-US" sz="2100" i="1" dirty="0">
              <a:solidFill>
                <a:schemeClr val="accent2">
                  <a:lumMod val="50000"/>
                </a:schemeClr>
              </a:solidFill>
            </a:endParaRPr>
          </a:p>
          <a:p>
            <a:pPr algn="just"/>
            <a:endParaRPr lang="en-US" sz="2100" i="1" dirty="0">
              <a:solidFill>
                <a:schemeClr val="accent2">
                  <a:lumMod val="50000"/>
                </a:schemeClr>
              </a:solidFill>
            </a:endParaRPr>
          </a:p>
          <a:p>
            <a:pPr algn="just"/>
            <a:r>
              <a:rPr lang="ru-RU" sz="2100" b="1" dirty="0">
                <a:solidFill>
                  <a:schemeClr val="accent2">
                    <a:lumMod val="50000"/>
                  </a:schemeClr>
                </a:solidFill>
              </a:rPr>
              <a:t>Срок оказания: </a:t>
            </a:r>
            <a:r>
              <a:rPr lang="ru-RU" sz="2100" i="1" dirty="0">
                <a:solidFill>
                  <a:schemeClr val="accent2">
                    <a:lumMod val="50000"/>
                  </a:schemeClr>
                </a:solidFill>
              </a:rPr>
              <a:t>конкурсная комиссия в срок, не превышающий 40 рабочих дней со дня окончания срока приема заявок и документов, указанного в объявлении о проведении конкурсного отбора, определяет победителей в соответствии с критериями и балльной шкалой оценки заявок</a:t>
            </a:r>
            <a:endParaRPr lang="en-US" sz="2100" i="1" dirty="0">
              <a:solidFill>
                <a:schemeClr val="accent2">
                  <a:lumMod val="50000"/>
                </a:schemeClr>
              </a:solidFill>
            </a:endParaRPr>
          </a:p>
          <a:p>
            <a:pPr algn="just"/>
            <a:endParaRPr lang="en-US" sz="2100" i="1" dirty="0">
              <a:solidFill>
                <a:schemeClr val="accent2">
                  <a:lumMod val="50000"/>
                </a:schemeClr>
              </a:solidFill>
            </a:endParaRPr>
          </a:p>
          <a:p>
            <a:pPr algn="just"/>
            <a:r>
              <a:rPr lang="ru-RU" sz="2100" b="1" dirty="0">
                <a:solidFill>
                  <a:schemeClr val="accent2">
                    <a:lumMod val="50000"/>
                  </a:schemeClr>
                </a:solidFill>
              </a:rPr>
              <a:t>Контакты: </a:t>
            </a:r>
            <a:r>
              <a:rPr lang="ru-RU" sz="2100" i="1" dirty="0">
                <a:solidFill>
                  <a:schemeClr val="accent2">
                    <a:lumMod val="50000"/>
                  </a:schemeClr>
                </a:solidFill>
              </a:rPr>
              <a:t>начальник отдела развития малых форм хозяйствования и кооперации Розанова Ирина Юрьевна, </a:t>
            </a:r>
            <a:r>
              <a:rPr lang="ru-RU" sz="2100" i="1" dirty="0" err="1">
                <a:solidFill>
                  <a:schemeClr val="accent2">
                    <a:lumMod val="50000"/>
                  </a:schemeClr>
                </a:solidFill>
              </a:rPr>
              <a:t>каб</a:t>
            </a:r>
            <a:r>
              <a:rPr lang="ru-RU" sz="2100" i="1" dirty="0">
                <a:solidFill>
                  <a:schemeClr val="accent2">
                    <a:lumMod val="50000"/>
                  </a:schemeClr>
                </a:solidFill>
              </a:rPr>
              <a:t>. 210, тел. 8(8212) 255-440 (доб. 1121), </a:t>
            </a:r>
            <a:r>
              <a:rPr lang="ru-RU" sz="2100" i="1" dirty="0" err="1">
                <a:solidFill>
                  <a:schemeClr val="accent2">
                    <a:lumMod val="50000"/>
                  </a:schemeClr>
                </a:solidFill>
              </a:rPr>
              <a:t>еmail</a:t>
            </a:r>
            <a:r>
              <a:rPr lang="ru-RU" sz="2100" i="1" dirty="0">
                <a:solidFill>
                  <a:schemeClr val="accent2">
                    <a:lumMod val="50000"/>
                  </a:schemeClr>
                </a:solidFill>
              </a:rPr>
              <a:t>: i.y.rozanova@minshp.rkomi.ru </a:t>
            </a:r>
            <a:endParaRPr lang="en-US" sz="2100" i="1" dirty="0">
              <a:solidFill>
                <a:schemeClr val="accent2">
                  <a:lumMod val="50000"/>
                </a:schemeClr>
              </a:solidFill>
            </a:endParaRPr>
          </a:p>
          <a:p>
            <a:pPr algn="just"/>
            <a:endParaRPr lang="en-US" sz="2100" i="1" dirty="0">
              <a:solidFill>
                <a:schemeClr val="accent2">
                  <a:lumMod val="50000"/>
                </a:schemeClr>
              </a:solidFill>
            </a:endParaRPr>
          </a:p>
          <a:p>
            <a:pPr lvl="0"/>
            <a:r>
              <a:rPr lang="ru-RU" sz="2100" b="1" dirty="0">
                <a:solidFill>
                  <a:schemeClr val="accent2">
                    <a:lumMod val="50000"/>
                  </a:schemeClr>
                </a:solidFill>
              </a:rPr>
              <a:t>Информация: </a:t>
            </a:r>
            <a:r>
              <a:rPr lang="ru-RU" sz="2100" i="1" dirty="0">
                <a:solidFill>
                  <a:schemeClr val="accent2">
                    <a:lumMod val="50000"/>
                  </a:schemeClr>
                </a:solidFill>
              </a:rPr>
              <a:t>постановление Правительства РК от 31.10.2019 №525  (приложение 2. 6)</a:t>
            </a: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2012877" y="757537"/>
            <a:ext cx="16205981" cy="1243193"/>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a:p>
            <a:pPr marL="12701" marR="4169034" defTabSz="914341">
              <a:lnSpc>
                <a:spcPct val="101499"/>
              </a:lnSpc>
              <a:spcBef>
                <a:spcPts val="46"/>
              </a:spcBef>
            </a:pPr>
            <a:r>
              <a:rPr lang="ru-RU" sz="4000" spc="-175" dirty="0">
                <a:solidFill>
                  <a:srgbClr val="EF5237"/>
                </a:solidFill>
                <a:latin typeface="+mn-lt"/>
              </a:rPr>
              <a:t> </a:t>
            </a:r>
            <a:endParaRPr lang="ru-RU" sz="4000" spc="-276" dirty="0">
              <a:latin typeface="+mn-lt"/>
            </a:endParaRPr>
          </a:p>
        </p:txBody>
      </p:sp>
    </p:spTree>
    <p:extLst>
      <p:ext uri="{BB962C8B-B14F-4D97-AF65-F5344CB8AC3E}">
        <p14:creationId xmlns:p14="http://schemas.microsoft.com/office/powerpoint/2010/main" xmlns="" val="359336021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7911" y="1362075"/>
            <a:ext cx="16682199" cy="7916783"/>
          </a:xfrm>
          <a:prstGeom prst="rect">
            <a:avLst/>
          </a:prstGeom>
          <a:solidFill>
            <a:schemeClr val="bg1"/>
          </a:solidFill>
        </p:spPr>
        <p:txBody>
          <a:bodyPr wrap="square" lIns="144018" tIns="72009" rIns="144018" bIns="72009" rtlCol="0">
            <a:spAutoFit/>
          </a:bodyPr>
          <a:lstStyle/>
          <a:p>
            <a:pPr algn="just"/>
            <a:r>
              <a:rPr lang="ru-RU" sz="4000" b="1" spc="-276" dirty="0">
                <a:solidFill>
                  <a:srgbClr val="4C1913"/>
                </a:solidFill>
                <a:ea typeface="+mj-ea"/>
                <a:cs typeface="Trebuchet MS"/>
              </a:rPr>
              <a:t>СУБСИДИИ НА ВОЗМЕЩЕНИЕ ЗАТРАТ СЕЛЬСКОХОЗЯЙСТВЕННЫХ ПОТРЕБИТЕЛЬСКИХ КООПЕРАТИВОВ</a:t>
            </a:r>
          </a:p>
          <a:p>
            <a:pPr algn="just"/>
            <a:endParaRPr lang="en-US" sz="2500" b="1" i="1" u="sng" dirty="0">
              <a:uFill>
                <a:solidFill>
                  <a:schemeClr val="accent6">
                    <a:lumMod val="75000"/>
                  </a:schemeClr>
                </a:solidFill>
              </a:uFill>
              <a:latin typeface="Times New Roman" panose="02020603050405020304" pitchFamily="18" charset="0"/>
              <a:cs typeface="Times New Roman" panose="02020603050405020304" pitchFamily="18" charset="0"/>
            </a:endParaRPr>
          </a:p>
          <a:p>
            <a:pPr algn="just"/>
            <a:r>
              <a:rPr lang="ru-RU" sz="1600" b="1" dirty="0">
                <a:solidFill>
                  <a:schemeClr val="accent2">
                    <a:lumMod val="50000"/>
                  </a:schemeClr>
                </a:solidFill>
              </a:rPr>
              <a:t>Получатели поддержки:</a:t>
            </a:r>
            <a:r>
              <a:rPr lang="ru-RU" sz="1600" i="1" dirty="0">
                <a:solidFill>
                  <a:schemeClr val="accent2">
                    <a:lumMod val="50000"/>
                  </a:schemeClr>
                </a:solidFill>
              </a:rPr>
              <a:t> сельскохозяйственные потребительские кооперативы</a:t>
            </a:r>
            <a:endParaRPr lang="en-US" sz="1600" i="1" dirty="0">
              <a:solidFill>
                <a:schemeClr val="accent2">
                  <a:lumMod val="50000"/>
                </a:schemeClr>
              </a:solidFill>
            </a:endParaRPr>
          </a:p>
          <a:p>
            <a:pPr algn="just"/>
            <a:endParaRPr lang="en-US" sz="1600" i="1" dirty="0">
              <a:solidFill>
                <a:schemeClr val="accent2">
                  <a:lumMod val="50000"/>
                </a:schemeClr>
              </a:solidFill>
            </a:endParaRPr>
          </a:p>
          <a:p>
            <a:pPr algn="just"/>
            <a:r>
              <a:rPr lang="ru-RU" sz="1600" b="1" dirty="0">
                <a:solidFill>
                  <a:schemeClr val="accent2">
                    <a:lumMod val="50000"/>
                  </a:schemeClr>
                </a:solidFill>
              </a:rPr>
              <a:t>Основное условие: </a:t>
            </a:r>
            <a:r>
              <a:rPr lang="ru-RU" sz="1600" i="1" dirty="0">
                <a:solidFill>
                  <a:schemeClr val="accent2">
                    <a:lumMod val="50000"/>
                  </a:schemeClr>
                </a:solidFill>
              </a:rPr>
              <a:t>юридическое лицо, созданное в соответствии с Федеральным законом "О сельскохозяйственной кооперации" в форме сельскохозяйственного потребительского кооператива (за исключением сельскохозяйственного потребительского кредитного кооператива), зарегистрированное и осуществляющее деятельность на сельской территории субъекта Российской Федерации, являющееся субъектом малого и среднего предпринимательства</a:t>
            </a:r>
            <a:endParaRPr lang="en-US" sz="1600" i="1" dirty="0">
              <a:solidFill>
                <a:schemeClr val="accent2">
                  <a:lumMod val="50000"/>
                </a:schemeClr>
              </a:solidFill>
            </a:endParaRPr>
          </a:p>
          <a:p>
            <a:pPr algn="just"/>
            <a:endParaRPr lang="en-US" sz="1600" i="1" dirty="0">
              <a:solidFill>
                <a:schemeClr val="accent2">
                  <a:lumMod val="50000"/>
                </a:schemeClr>
              </a:solidFill>
            </a:endParaRPr>
          </a:p>
          <a:p>
            <a:pPr algn="just"/>
            <a:r>
              <a:rPr lang="ru-RU" sz="1600" b="1" dirty="0">
                <a:solidFill>
                  <a:schemeClr val="accent2">
                    <a:lumMod val="50000"/>
                  </a:schemeClr>
                </a:solidFill>
              </a:rPr>
              <a:t>Размер: </a:t>
            </a:r>
            <a:r>
              <a:rPr lang="ru-RU" sz="1600" i="1" dirty="0">
                <a:solidFill>
                  <a:schemeClr val="accent2">
                    <a:lumMod val="50000"/>
                  </a:schemeClr>
                </a:solidFill>
              </a:rPr>
              <a:t>Не более 50 % затрат:</a:t>
            </a:r>
          </a:p>
          <a:p>
            <a:pPr algn="just"/>
            <a:r>
              <a:rPr lang="ru-RU" sz="1600" i="1" dirty="0">
                <a:solidFill>
                  <a:schemeClr val="accent2">
                    <a:lumMod val="50000"/>
                  </a:schemeClr>
                </a:solidFill>
              </a:rPr>
              <a:t>а) не более 3 млн. рублей на приобретение имущества в целях последующей передачи (реализации) в собственность членов (кроме ассоциированных членов) сельскохозяйственного потребительского кооператива; </a:t>
            </a:r>
          </a:p>
          <a:p>
            <a:pPr algn="just"/>
            <a:r>
              <a:rPr lang="ru-RU" sz="1600" i="1" dirty="0">
                <a:solidFill>
                  <a:schemeClr val="accent2">
                    <a:lumMod val="50000"/>
                  </a:schemeClr>
                </a:solidFill>
              </a:rPr>
              <a:t>б) не более 10 млн. рублей на приобретение крупного рогатого скота в целях замены крупного рогатого скота, больного или инфицированного лейкозом, принадлежащего членам (кроме ассоциированных членов) указанного сельскохозяйственного потребительского кооператива на праве собственности;</a:t>
            </a:r>
          </a:p>
          <a:p>
            <a:pPr algn="just"/>
            <a:r>
              <a:rPr lang="ru-RU" sz="1600" i="1" dirty="0">
                <a:solidFill>
                  <a:schemeClr val="accent2">
                    <a:lumMod val="50000"/>
                  </a:schemeClr>
                </a:solidFill>
              </a:rPr>
              <a:t>в) не более 10 млн. рублей связанных с приобретением и последующим внесением в неделимый фонд сельскохозяйственной техники, специализированного автотранспорта, оборудования для организации хранения, переработки, упаковки, маркировки, транспортировки и реализации сельскохозяйственной продукции и мобильных торговых объектов для оказания услуг членам сельскохозяйственного потребительского кооператива.</a:t>
            </a:r>
          </a:p>
          <a:p>
            <a:pPr algn="just"/>
            <a:endParaRPr lang="ru-RU" sz="1600" i="1" dirty="0">
              <a:solidFill>
                <a:schemeClr val="accent2">
                  <a:lumMod val="50000"/>
                </a:schemeClr>
              </a:solidFill>
            </a:endParaRPr>
          </a:p>
          <a:p>
            <a:pPr algn="just"/>
            <a:r>
              <a:rPr lang="ru-RU" sz="1600" i="1" dirty="0">
                <a:solidFill>
                  <a:schemeClr val="accent2">
                    <a:lumMod val="50000"/>
                  </a:schemeClr>
                </a:solidFill>
              </a:rPr>
              <a:t>Связанные с закупкой сельскохозяйственной продукции у членов сельскохозяйственного потребительского кооператива:</a:t>
            </a:r>
          </a:p>
          <a:p>
            <a:pPr algn="just"/>
            <a:r>
              <a:rPr lang="ru-RU" sz="1600" i="1" dirty="0">
                <a:solidFill>
                  <a:schemeClr val="accent2">
                    <a:lumMod val="50000"/>
                  </a:schemeClr>
                </a:solidFill>
              </a:rPr>
              <a:t>а) 10 процентов затрат при закупе от 100 тыс. рублей до 5000 тыс. рублей;</a:t>
            </a:r>
          </a:p>
          <a:p>
            <a:pPr algn="just"/>
            <a:r>
              <a:rPr lang="ru-RU" sz="1600" i="1" dirty="0">
                <a:solidFill>
                  <a:schemeClr val="accent2">
                    <a:lumMod val="50000"/>
                  </a:schemeClr>
                </a:solidFill>
              </a:rPr>
              <a:t>б) 12 процентов затрат при закупе от 5001 тыс. рублей до 25000 тыс. рублей;</a:t>
            </a:r>
          </a:p>
          <a:p>
            <a:pPr algn="just"/>
            <a:r>
              <a:rPr lang="ru-RU" sz="1600" i="1" dirty="0">
                <a:solidFill>
                  <a:schemeClr val="accent2">
                    <a:lumMod val="50000"/>
                  </a:schemeClr>
                </a:solidFill>
              </a:rPr>
              <a:t>в) 15 процентов затрат при закупе более 25000 тыс. рублей.</a:t>
            </a:r>
          </a:p>
          <a:p>
            <a:pPr algn="just"/>
            <a:endParaRPr lang="ru-RU" sz="1600" i="1" dirty="0">
              <a:solidFill>
                <a:schemeClr val="accent2">
                  <a:lumMod val="50000"/>
                </a:schemeClr>
              </a:solidFill>
            </a:endParaRPr>
          </a:p>
          <a:p>
            <a:pPr algn="just"/>
            <a:r>
              <a:rPr lang="ru-RU" sz="1600" b="1" dirty="0">
                <a:solidFill>
                  <a:schemeClr val="accent2">
                    <a:lumMod val="50000"/>
                  </a:schemeClr>
                </a:solidFill>
              </a:rPr>
              <a:t>Срок оказания: </a:t>
            </a:r>
            <a:r>
              <a:rPr lang="ru-RU" sz="1600" i="1" dirty="0">
                <a:solidFill>
                  <a:schemeClr val="accent2">
                    <a:lumMod val="50000"/>
                  </a:schemeClr>
                </a:solidFill>
              </a:rPr>
              <a:t>по пунктам а), б), в) – ежемесячно по пункту г) – ежеквартально</a:t>
            </a:r>
          </a:p>
          <a:p>
            <a:pPr algn="just"/>
            <a:endParaRPr lang="en-US" sz="1600" i="1" dirty="0">
              <a:solidFill>
                <a:schemeClr val="accent2">
                  <a:lumMod val="50000"/>
                </a:schemeClr>
              </a:solidFill>
            </a:endParaRPr>
          </a:p>
          <a:p>
            <a:pPr algn="just"/>
            <a:r>
              <a:rPr lang="ru-RU" sz="1600" b="1" dirty="0">
                <a:solidFill>
                  <a:schemeClr val="accent2">
                    <a:lumMod val="50000"/>
                  </a:schemeClr>
                </a:solidFill>
              </a:rPr>
              <a:t>Контакты:</a:t>
            </a:r>
            <a:r>
              <a:rPr lang="ru-RU" sz="1600" i="1" dirty="0">
                <a:solidFill>
                  <a:schemeClr val="accent2">
                    <a:lumMod val="50000"/>
                  </a:schemeClr>
                </a:solidFill>
              </a:rPr>
              <a:t> Кузнецова Елена Александровна, заместитель начальника отдела развития малых форм хозяйствования и кооперации, 88212 255-440 (1117), e.a.kuznecova@minshp.rkomi.ru</a:t>
            </a:r>
            <a:endParaRPr lang="en-US" sz="1600" i="1" dirty="0">
              <a:solidFill>
                <a:schemeClr val="accent2">
                  <a:lumMod val="50000"/>
                </a:schemeClr>
              </a:solidFill>
            </a:endParaRPr>
          </a:p>
          <a:p>
            <a:pPr algn="just"/>
            <a:endParaRPr lang="en-US" sz="1600" b="1" i="1" u="sng" dirty="0">
              <a:uFill>
                <a:solidFill>
                  <a:schemeClr val="accent6">
                    <a:lumMod val="75000"/>
                  </a:schemeClr>
                </a:solidFill>
              </a:uFill>
              <a:latin typeface="Times New Roman" panose="02020603050405020304" pitchFamily="18" charset="0"/>
              <a:cs typeface="Times New Roman" panose="02020603050405020304" pitchFamily="18" charset="0"/>
            </a:endParaRPr>
          </a:p>
          <a:p>
            <a:pPr algn="just"/>
            <a:r>
              <a:rPr lang="ru-RU" sz="1600" b="1" dirty="0">
                <a:solidFill>
                  <a:schemeClr val="accent2">
                    <a:lumMod val="50000"/>
                  </a:schemeClr>
                </a:solidFill>
              </a:rPr>
              <a:t>Информация: </a:t>
            </a:r>
            <a:r>
              <a:rPr lang="ru-RU" sz="1600" i="1" dirty="0">
                <a:solidFill>
                  <a:schemeClr val="accent2">
                    <a:lumMod val="50000"/>
                  </a:schemeClr>
                </a:solidFill>
              </a:rPr>
              <a:t>постановление Правительства РК от 31.10.2019 №525 (приложение 2.8)</a:t>
            </a: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1904998" y="828675"/>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p:txBody>
      </p:sp>
    </p:spTree>
    <p:extLst>
      <p:ext uri="{BB962C8B-B14F-4D97-AF65-F5344CB8AC3E}">
        <p14:creationId xmlns:p14="http://schemas.microsoft.com/office/powerpoint/2010/main" xmlns="" val="38943885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1" y="1418089"/>
            <a:ext cx="15849600" cy="7593617"/>
          </a:xfrm>
          <a:prstGeom prst="rect">
            <a:avLst/>
          </a:prstGeom>
          <a:solidFill>
            <a:schemeClr val="bg1"/>
          </a:solidFill>
        </p:spPr>
        <p:txBody>
          <a:bodyPr wrap="square" lIns="144018" tIns="72009" rIns="144018" bIns="72009" rtlCol="0">
            <a:spAutoFit/>
          </a:bodyPr>
          <a:lstStyle/>
          <a:p>
            <a:pPr algn="just"/>
            <a:r>
              <a:rPr lang="ru-RU" sz="4000" b="1" spc="-276" dirty="0">
                <a:solidFill>
                  <a:srgbClr val="4C1913"/>
                </a:solidFill>
                <a:ea typeface="+mj-ea"/>
                <a:cs typeface="Trebuchet MS"/>
              </a:rPr>
              <a:t>ГРАНТ НА РАЗВИТИЕ МАТЕРИАЛЬНО-ТЕХНИЧЕСКОЙ БАЗЫ </a:t>
            </a:r>
          </a:p>
          <a:p>
            <a:pPr algn="just"/>
            <a:endParaRPr lang="ru-RU" b="1" dirty="0">
              <a:latin typeface="Times New Roman" panose="02020603050405020304" pitchFamily="18" charset="0"/>
              <a:cs typeface="Times New Roman" panose="02020603050405020304" pitchFamily="18" charset="0"/>
            </a:endParaRPr>
          </a:p>
          <a:p>
            <a:pPr algn="just"/>
            <a:endParaRPr lang="ru-RU" sz="2400" b="1" dirty="0" smtClean="0">
              <a:solidFill>
                <a:schemeClr val="accent2">
                  <a:lumMod val="50000"/>
                </a:schemeClr>
              </a:solidFill>
            </a:endParaRPr>
          </a:p>
          <a:p>
            <a:pPr algn="just"/>
            <a:r>
              <a:rPr lang="ru-RU" sz="2400" b="1" dirty="0" smtClean="0">
                <a:solidFill>
                  <a:schemeClr val="accent2">
                    <a:lumMod val="50000"/>
                  </a:schemeClr>
                </a:solidFill>
              </a:rPr>
              <a:t>Получатели </a:t>
            </a:r>
            <a:r>
              <a:rPr lang="ru-RU" sz="2400" b="1" dirty="0">
                <a:solidFill>
                  <a:schemeClr val="accent2">
                    <a:lumMod val="50000"/>
                  </a:schemeClr>
                </a:solidFill>
              </a:rPr>
              <a:t>поддержки: </a:t>
            </a:r>
            <a:r>
              <a:rPr lang="ru-RU" sz="2400" i="1" dirty="0">
                <a:solidFill>
                  <a:schemeClr val="accent2">
                    <a:lumMod val="50000"/>
                  </a:schemeClr>
                </a:solidFill>
              </a:rPr>
              <a:t>Сельскохозяйственные потребительские кооперативы</a:t>
            </a:r>
            <a:endParaRPr lang="en-US" sz="2400" i="1" dirty="0">
              <a:solidFill>
                <a:schemeClr val="accent2">
                  <a:lumMod val="50000"/>
                </a:schemeClr>
              </a:solidFill>
            </a:endParaRPr>
          </a:p>
          <a:p>
            <a:pPr algn="just"/>
            <a:endParaRPr lang="en-US" sz="2400" i="1" dirty="0">
              <a:solidFill>
                <a:schemeClr val="accent2">
                  <a:lumMod val="50000"/>
                </a:schemeClr>
              </a:solidFill>
            </a:endParaRPr>
          </a:p>
          <a:p>
            <a:pPr algn="just"/>
            <a:r>
              <a:rPr lang="ru-RU" sz="2400" b="1" dirty="0">
                <a:solidFill>
                  <a:schemeClr val="accent2">
                    <a:lumMod val="50000"/>
                  </a:schemeClr>
                </a:solidFill>
              </a:rPr>
              <a:t>Основное условие: </a:t>
            </a:r>
            <a:r>
              <a:rPr lang="ru-RU" sz="2400" i="1" dirty="0">
                <a:solidFill>
                  <a:schemeClr val="accent2">
                    <a:lumMod val="50000"/>
                  </a:schemeClr>
                </a:solidFill>
              </a:rPr>
              <a:t>действующий не менее 12 месяцев со дня их регистрации, зарегистрированный на сельской территории Республики Коми, объединяющие не менее 10 сельскохозяйственных товаропроизводителей на правах членов кооперативов (кроме ассоциированного членства)</a:t>
            </a:r>
            <a:endParaRPr lang="en-US" sz="2400" i="1" dirty="0">
              <a:solidFill>
                <a:schemeClr val="accent2">
                  <a:lumMod val="50000"/>
                </a:schemeClr>
              </a:solidFill>
            </a:endParaRPr>
          </a:p>
          <a:p>
            <a:pPr algn="just"/>
            <a:endParaRPr lang="en-US" sz="2400" i="1" dirty="0">
              <a:solidFill>
                <a:schemeClr val="accent2">
                  <a:lumMod val="50000"/>
                </a:schemeClr>
              </a:solidFill>
            </a:endParaRPr>
          </a:p>
          <a:p>
            <a:pPr algn="just"/>
            <a:r>
              <a:rPr lang="ru-RU" sz="2400" b="1" dirty="0">
                <a:solidFill>
                  <a:schemeClr val="accent2">
                    <a:lumMod val="50000"/>
                  </a:schemeClr>
                </a:solidFill>
              </a:rPr>
              <a:t>Размер:</a:t>
            </a:r>
            <a:r>
              <a:rPr lang="ru-RU" sz="2400" i="1" dirty="0">
                <a:solidFill>
                  <a:schemeClr val="accent2">
                    <a:lumMod val="50000"/>
                  </a:schemeClr>
                </a:solidFill>
              </a:rPr>
              <a:t> до 70 млн рублей, но не более 60% от стоимости заявленного проекта</a:t>
            </a:r>
          </a:p>
          <a:p>
            <a:pPr algn="just"/>
            <a:endParaRPr lang="en-US" sz="2400" i="1" dirty="0">
              <a:solidFill>
                <a:schemeClr val="accent2">
                  <a:lumMod val="50000"/>
                </a:schemeClr>
              </a:solidFill>
            </a:endParaRPr>
          </a:p>
          <a:p>
            <a:pPr algn="just"/>
            <a:r>
              <a:rPr lang="ru-RU" sz="2400" b="1" dirty="0">
                <a:solidFill>
                  <a:schemeClr val="accent2">
                    <a:lumMod val="50000"/>
                  </a:schemeClr>
                </a:solidFill>
              </a:rPr>
              <a:t>Срок оказания: </a:t>
            </a:r>
            <a:r>
              <a:rPr lang="ru-RU" sz="2400" i="1" dirty="0">
                <a:solidFill>
                  <a:schemeClr val="accent2">
                    <a:lumMod val="50000"/>
                  </a:schemeClr>
                </a:solidFill>
              </a:rPr>
              <a:t>конкурсная комиссия в срок, не превышающий 40 рабочих дней со дня окончания срока приема заявок и документов, указанного в объявлении о проведении конкурсного отбора на сайте Министерства определяет победителей</a:t>
            </a:r>
          </a:p>
          <a:p>
            <a:pPr algn="just"/>
            <a:endParaRPr lang="en-US" sz="2400" i="1" dirty="0">
              <a:solidFill>
                <a:schemeClr val="accent2">
                  <a:lumMod val="50000"/>
                </a:schemeClr>
              </a:solidFill>
            </a:endParaRPr>
          </a:p>
          <a:p>
            <a:pPr algn="just"/>
            <a:r>
              <a:rPr lang="ru-RU" sz="2400" b="1" dirty="0">
                <a:solidFill>
                  <a:schemeClr val="accent2">
                    <a:lumMod val="50000"/>
                  </a:schemeClr>
                </a:solidFill>
              </a:rPr>
              <a:t>Контакты: </a:t>
            </a:r>
            <a:r>
              <a:rPr lang="ru-RU" sz="2400" i="1" dirty="0">
                <a:solidFill>
                  <a:schemeClr val="accent2">
                    <a:lumMod val="50000"/>
                  </a:schemeClr>
                </a:solidFill>
              </a:rPr>
              <a:t>заместитель начальника отдела развития малых форм хозяйствования и кооперации, Кузнецова Елена Александровна, 88212 255-440 (1117), e.a.kuznecova@minshp.rkomi.ru</a:t>
            </a:r>
            <a:endParaRPr lang="en-US" sz="2400" i="1" dirty="0">
              <a:solidFill>
                <a:schemeClr val="accent2">
                  <a:lumMod val="50000"/>
                </a:schemeClr>
              </a:solidFill>
            </a:endParaRPr>
          </a:p>
          <a:p>
            <a:pPr algn="just"/>
            <a:endParaRPr lang="en-US" sz="2400" i="1" dirty="0">
              <a:solidFill>
                <a:schemeClr val="accent2">
                  <a:lumMod val="50000"/>
                </a:schemeClr>
              </a:solidFill>
            </a:endParaRPr>
          </a:p>
          <a:p>
            <a:pPr lvl="0"/>
            <a:r>
              <a:rPr lang="ru-RU" sz="2400" b="1" dirty="0">
                <a:solidFill>
                  <a:schemeClr val="accent2">
                    <a:lumMod val="50000"/>
                  </a:schemeClr>
                </a:solidFill>
              </a:rPr>
              <a:t>Информация:  </a:t>
            </a:r>
            <a:r>
              <a:rPr lang="ru-RU" sz="2400" i="1" dirty="0">
                <a:solidFill>
                  <a:schemeClr val="accent2">
                    <a:lumMod val="50000"/>
                  </a:schemeClr>
                </a:solidFill>
              </a:rPr>
              <a:t>постановление Правительства РК от 31.10.2019 №525  (приложение 2. 6)</a:t>
            </a:r>
          </a:p>
          <a:p>
            <a:pPr algn="just"/>
            <a:endParaRPr lang="ru-RU" i="1" u="sng" dirty="0">
              <a:uFill>
                <a:solidFill>
                  <a:schemeClr val="accent6">
                    <a:lumMod val="75000"/>
                  </a:schemeClr>
                </a:solidFill>
              </a:uFill>
              <a:latin typeface="Times New Roman" panose="02020603050405020304" pitchFamily="18" charset="0"/>
              <a:cs typeface="Times New Roman" panose="02020603050405020304" pitchFamily="18" charset="0"/>
            </a:endParaRP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1884395" y="764794"/>
            <a:ext cx="16205981" cy="1243193"/>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a:p>
            <a:pPr marL="12701" marR="4169034" defTabSz="914341">
              <a:lnSpc>
                <a:spcPct val="101499"/>
              </a:lnSpc>
              <a:spcBef>
                <a:spcPts val="46"/>
              </a:spcBef>
            </a:pPr>
            <a:r>
              <a:rPr lang="ru-RU" sz="4000" spc="-175" dirty="0">
                <a:solidFill>
                  <a:srgbClr val="EF5237"/>
                </a:solidFill>
                <a:latin typeface="+mn-lt"/>
              </a:rPr>
              <a:t> </a:t>
            </a:r>
            <a:endParaRPr lang="ru-RU" sz="4000" spc="-276" dirty="0">
              <a:latin typeface="+mn-lt"/>
            </a:endParaRPr>
          </a:p>
        </p:txBody>
      </p:sp>
    </p:spTree>
    <p:extLst>
      <p:ext uri="{BB962C8B-B14F-4D97-AF65-F5344CB8AC3E}">
        <p14:creationId xmlns:p14="http://schemas.microsoft.com/office/powerpoint/2010/main" xmlns="" val="371133213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27226" y="393148"/>
            <a:ext cx="6434587" cy="824072"/>
          </a:xfrm>
          <a:prstGeom prst="rect">
            <a:avLst/>
          </a:prstGeom>
          <a:noFill/>
        </p:spPr>
        <p:txBody>
          <a:bodyPr wrap="square" lIns="144018" tIns="72009" rIns="144018" bIns="72009" rtlCol="0">
            <a:spAutoFit/>
          </a:bodyPr>
          <a:lstStyle/>
          <a:p>
            <a:r>
              <a:rPr lang="ru-RU" sz="2200" dirty="0">
                <a:solidFill>
                  <a:schemeClr val="bg1"/>
                </a:solidFill>
                <a:latin typeface="Open Sans" panose="020B0606030504020204" pitchFamily="34" charset="0"/>
                <a:ea typeface="Open Sans" panose="020B0606030504020204" pitchFamily="34" charset="0"/>
                <a:cs typeface="Open Sans" panose="020B0606030504020204" pitchFamily="34" charset="0"/>
              </a:rPr>
              <a:t>Министерство сельского хозяйства</a:t>
            </a:r>
          </a:p>
          <a:p>
            <a:r>
              <a:rPr lang="ru-RU" sz="2200" dirty="0">
                <a:solidFill>
                  <a:schemeClr val="bg1"/>
                </a:solidFill>
                <a:latin typeface="Open Sans" panose="020B0606030504020204" pitchFamily="34" charset="0"/>
                <a:ea typeface="Open Sans" panose="020B0606030504020204" pitchFamily="34" charset="0"/>
                <a:cs typeface="Open Sans" panose="020B0606030504020204" pitchFamily="34" charset="0"/>
              </a:rPr>
              <a:t>и потребительского рынка Республики Коми</a:t>
            </a:r>
          </a:p>
        </p:txBody>
      </p:sp>
      <p:sp>
        <p:nvSpPr>
          <p:cNvPr id="2" name="TextBox 1"/>
          <p:cNvSpPr txBox="1"/>
          <p:nvPr/>
        </p:nvSpPr>
        <p:spPr>
          <a:xfrm>
            <a:off x="1686911" y="1476220"/>
            <a:ext cx="16203678" cy="8516947"/>
          </a:xfrm>
          <a:prstGeom prst="rect">
            <a:avLst/>
          </a:prstGeom>
          <a:solidFill>
            <a:schemeClr val="bg1"/>
          </a:solidFill>
        </p:spPr>
        <p:txBody>
          <a:bodyPr wrap="square" lIns="144018" tIns="72009" rIns="144018" bIns="72009" rtlCol="0">
            <a:spAutoFit/>
          </a:bodyPr>
          <a:lstStyle/>
          <a:p>
            <a:pPr algn="just"/>
            <a:r>
              <a:rPr lang="ru-RU" sz="4000" b="1" spc="-276" dirty="0">
                <a:solidFill>
                  <a:srgbClr val="4C1913"/>
                </a:solidFill>
                <a:ea typeface="+mj-ea"/>
                <a:cs typeface="Trebuchet MS"/>
              </a:rPr>
              <a:t>ГРАНТ В ФОРМЕ СУБСИДИЙ НА РАЗВИТИЕ СЕЛЬСКОГО ТУРИЗМА</a:t>
            </a:r>
            <a:endParaRPr lang="en-US" sz="4000" b="1" spc="-276" dirty="0">
              <a:solidFill>
                <a:srgbClr val="4C1913"/>
              </a:solidFill>
              <a:ea typeface="+mj-ea"/>
              <a:cs typeface="Trebuchet MS"/>
            </a:endParaRPr>
          </a:p>
          <a:p>
            <a:pPr algn="just"/>
            <a:endParaRPr lang="ru-RU" sz="2400" b="1" dirty="0">
              <a:solidFill>
                <a:schemeClr val="accent2">
                  <a:lumMod val="50000"/>
                </a:schemeClr>
              </a:solidFill>
            </a:endParaRPr>
          </a:p>
          <a:p>
            <a:pPr algn="just"/>
            <a:r>
              <a:rPr lang="ru-RU" sz="2000" b="1" dirty="0">
                <a:solidFill>
                  <a:schemeClr val="accent2">
                    <a:lumMod val="50000"/>
                  </a:schemeClr>
                </a:solidFill>
              </a:rPr>
              <a:t>Получатели поддержки: </a:t>
            </a:r>
            <a:r>
              <a:rPr lang="ru-RU" sz="2000" i="1" dirty="0">
                <a:solidFill>
                  <a:schemeClr val="accent2">
                    <a:lumMod val="50000"/>
                  </a:schemeClr>
                </a:solidFill>
              </a:rPr>
              <a:t>сельскохозяйственный товаропроизводитель, относящийся к категории «малое предприятие» или «</a:t>
            </a:r>
            <a:r>
              <a:rPr lang="ru-RU" sz="2000" i="1" dirty="0" err="1">
                <a:solidFill>
                  <a:schemeClr val="accent2">
                    <a:lumMod val="50000"/>
                  </a:schemeClr>
                </a:solidFill>
              </a:rPr>
              <a:t>микропредприятие</a:t>
            </a:r>
            <a:r>
              <a:rPr lang="ru-RU" sz="2000" i="1" dirty="0">
                <a:solidFill>
                  <a:schemeClr val="accent2">
                    <a:lumMod val="50000"/>
                  </a:schemeClr>
                </a:solidFill>
              </a:rPr>
              <a:t>» в соответствии с Федеральным законом «О развитии малого и среднего предпринимательства в Российской Федерации»</a:t>
            </a:r>
          </a:p>
          <a:p>
            <a:pPr algn="just"/>
            <a:endParaRPr lang="en-US" sz="2000" i="1" dirty="0">
              <a:solidFill>
                <a:schemeClr val="accent2">
                  <a:lumMod val="50000"/>
                </a:schemeClr>
              </a:solidFill>
            </a:endParaRPr>
          </a:p>
          <a:p>
            <a:pPr algn="just"/>
            <a:r>
              <a:rPr lang="ru-RU" sz="2000" b="1" dirty="0">
                <a:solidFill>
                  <a:schemeClr val="accent2">
                    <a:lumMod val="50000"/>
                  </a:schemeClr>
                </a:solidFill>
              </a:rPr>
              <a:t>Основное условие: </a:t>
            </a:r>
            <a:r>
              <a:rPr lang="ru-RU" sz="2000" i="1" dirty="0">
                <a:solidFill>
                  <a:schemeClr val="accent2">
                    <a:lumMod val="50000"/>
                  </a:schemeClr>
                </a:solidFill>
              </a:rPr>
              <a:t>по итогам конкурсного отбора проектов развития сельского туризма, проводимого Министерством сельского хозяйства Российской Федерации. Срок освоения средств гранта «Агротуризм» составляет не более 18 месяцев со дня получения средств.</a:t>
            </a:r>
            <a:endParaRPr lang="en-US" sz="2000" i="1" dirty="0">
              <a:solidFill>
                <a:schemeClr val="accent2">
                  <a:lumMod val="50000"/>
                </a:schemeClr>
              </a:solidFill>
            </a:endParaRPr>
          </a:p>
          <a:p>
            <a:pPr algn="just"/>
            <a:endParaRPr lang="ru-RU" sz="2000" i="1" dirty="0">
              <a:solidFill>
                <a:schemeClr val="accent2">
                  <a:lumMod val="50000"/>
                </a:schemeClr>
              </a:solidFill>
            </a:endParaRPr>
          </a:p>
          <a:p>
            <a:pPr algn="just"/>
            <a:r>
              <a:rPr lang="ru-RU" sz="2000" b="1" dirty="0">
                <a:solidFill>
                  <a:schemeClr val="accent2">
                    <a:lumMod val="50000"/>
                  </a:schemeClr>
                </a:solidFill>
              </a:rPr>
              <a:t>Размер: </a:t>
            </a:r>
            <a:endParaRPr lang="en-US" sz="2000" b="1" dirty="0">
              <a:solidFill>
                <a:schemeClr val="accent2">
                  <a:lumMod val="50000"/>
                </a:schemeClr>
              </a:solidFill>
            </a:endParaRPr>
          </a:p>
          <a:p>
            <a:pPr algn="just"/>
            <a:r>
              <a:rPr lang="ru-RU" sz="2000" i="1" dirty="0">
                <a:solidFill>
                  <a:schemeClr val="accent2">
                    <a:lumMod val="50000"/>
                  </a:schemeClr>
                </a:solidFill>
              </a:rPr>
              <a:t>до 3 млн. рублей (включительно) - при направлении на реализацию проекта развития сельского туризма собственных средств заявителя не менее 10% его стоимости;</a:t>
            </a:r>
          </a:p>
          <a:p>
            <a:pPr algn="just"/>
            <a:r>
              <a:rPr lang="ru-RU" sz="2000" i="1" dirty="0">
                <a:solidFill>
                  <a:schemeClr val="accent2">
                    <a:lumMod val="50000"/>
                  </a:schemeClr>
                </a:solidFill>
              </a:rPr>
              <a:t>до 5 млн. рублей (включительно) - при направлении на реализацию проекта развития сельского туризма собственных средств заявителя не менее 15% его стоимости;</a:t>
            </a:r>
          </a:p>
          <a:p>
            <a:pPr algn="just"/>
            <a:r>
              <a:rPr lang="ru-RU" sz="2000" i="1" dirty="0">
                <a:solidFill>
                  <a:schemeClr val="accent2">
                    <a:lumMod val="50000"/>
                  </a:schemeClr>
                </a:solidFill>
              </a:rPr>
              <a:t>до 8 млн. рублей (включительно) - при направлении на реализацию проекта развития сельского туризма собственных средств заявителя не менее 20% его стоимости;</a:t>
            </a:r>
          </a:p>
          <a:p>
            <a:pPr algn="just"/>
            <a:r>
              <a:rPr lang="ru-RU" sz="2000" i="1" dirty="0">
                <a:solidFill>
                  <a:schemeClr val="accent2">
                    <a:lumMod val="50000"/>
                  </a:schemeClr>
                </a:solidFill>
              </a:rPr>
              <a:t>до 10 млн. рублей (включительно) - при направлении на реализацию проекта развития сельского туризма собственных средств заявителя не менее 25% его стоимости.</a:t>
            </a:r>
            <a:endParaRPr lang="en-US" sz="2000" i="1" dirty="0">
              <a:solidFill>
                <a:schemeClr val="accent2">
                  <a:lumMod val="50000"/>
                </a:schemeClr>
              </a:solidFill>
            </a:endParaRPr>
          </a:p>
          <a:p>
            <a:pPr algn="just"/>
            <a:endParaRPr lang="en-US" sz="2000" i="1" dirty="0">
              <a:solidFill>
                <a:schemeClr val="accent2">
                  <a:lumMod val="50000"/>
                </a:schemeClr>
              </a:solidFill>
            </a:endParaRPr>
          </a:p>
          <a:p>
            <a:pPr algn="just"/>
            <a:r>
              <a:rPr lang="ru-RU" sz="2000" b="1" dirty="0">
                <a:solidFill>
                  <a:schemeClr val="accent2">
                    <a:lumMod val="50000"/>
                  </a:schemeClr>
                </a:solidFill>
              </a:rPr>
              <a:t>Срок оказания: </a:t>
            </a:r>
            <a:r>
              <a:rPr lang="ru-RU" sz="2000" i="1" dirty="0">
                <a:solidFill>
                  <a:schemeClr val="accent2">
                    <a:lumMod val="50000"/>
                  </a:schemeClr>
                </a:solidFill>
              </a:rPr>
              <a:t>в срок не позднее 30-го рабочего дня после признания проекта развития сельского туризма победителем отбора заключается соглашение о предоставлении гранта.</a:t>
            </a:r>
          </a:p>
          <a:p>
            <a:pPr algn="just"/>
            <a:endParaRPr lang="ru-RU" sz="2000" i="1" dirty="0">
              <a:solidFill>
                <a:schemeClr val="accent2">
                  <a:lumMod val="50000"/>
                </a:schemeClr>
              </a:solidFill>
            </a:endParaRPr>
          </a:p>
          <a:p>
            <a:pPr algn="just"/>
            <a:r>
              <a:rPr lang="ru-RU" sz="2000" b="1" dirty="0">
                <a:solidFill>
                  <a:schemeClr val="accent2">
                    <a:lumMod val="50000"/>
                  </a:schemeClr>
                </a:solidFill>
              </a:rPr>
              <a:t>Контакты: </a:t>
            </a:r>
            <a:r>
              <a:rPr lang="ru-RU" sz="2000" i="1" dirty="0">
                <a:solidFill>
                  <a:schemeClr val="accent2">
                    <a:lumMod val="50000"/>
                  </a:schemeClr>
                </a:solidFill>
              </a:rPr>
              <a:t>начальник отдела развития малых форм хозяйствования и кооперации</a:t>
            </a:r>
            <a:r>
              <a:rPr lang="en-US" sz="2000" i="1" dirty="0">
                <a:solidFill>
                  <a:schemeClr val="accent2">
                    <a:lumMod val="50000"/>
                  </a:schemeClr>
                </a:solidFill>
              </a:rPr>
              <a:t> </a:t>
            </a:r>
            <a:r>
              <a:rPr lang="ru-RU" sz="2000" i="1" dirty="0">
                <a:solidFill>
                  <a:schemeClr val="accent2">
                    <a:lumMod val="50000"/>
                  </a:schemeClr>
                </a:solidFill>
              </a:rPr>
              <a:t>Розанова Ирина Юрьевна, </a:t>
            </a:r>
            <a:r>
              <a:rPr lang="ru-RU" sz="2000" i="1" dirty="0" err="1">
                <a:solidFill>
                  <a:schemeClr val="accent2">
                    <a:lumMod val="50000"/>
                  </a:schemeClr>
                </a:solidFill>
              </a:rPr>
              <a:t>каб</a:t>
            </a:r>
            <a:r>
              <a:rPr lang="ru-RU" sz="2000" i="1" dirty="0">
                <a:solidFill>
                  <a:schemeClr val="accent2">
                    <a:lumMod val="50000"/>
                  </a:schemeClr>
                </a:solidFill>
              </a:rPr>
              <a:t>. 210, </a:t>
            </a:r>
            <a:br>
              <a:rPr lang="ru-RU" sz="2000" i="1" dirty="0">
                <a:solidFill>
                  <a:schemeClr val="accent2">
                    <a:lumMod val="50000"/>
                  </a:schemeClr>
                </a:solidFill>
              </a:rPr>
            </a:br>
            <a:r>
              <a:rPr lang="ru-RU" sz="2000" i="1" dirty="0">
                <a:solidFill>
                  <a:schemeClr val="accent2">
                    <a:lumMod val="50000"/>
                  </a:schemeClr>
                </a:solidFill>
              </a:rPr>
              <a:t>тел. 8(8212) 255-440 (доб. 1121), е-</a:t>
            </a:r>
            <a:r>
              <a:rPr lang="ru-RU" sz="2000" i="1" dirty="0" err="1">
                <a:solidFill>
                  <a:schemeClr val="accent2">
                    <a:lumMod val="50000"/>
                  </a:schemeClr>
                </a:solidFill>
              </a:rPr>
              <a:t>mail</a:t>
            </a:r>
            <a:r>
              <a:rPr lang="ru-RU" sz="2000" i="1" dirty="0">
                <a:solidFill>
                  <a:schemeClr val="accent2">
                    <a:lumMod val="50000"/>
                  </a:schemeClr>
                </a:solidFill>
              </a:rPr>
              <a:t>: i.y.rozanova@minshp.rkomi.ru</a:t>
            </a:r>
            <a:endParaRPr lang="en-US" sz="2000" i="1" dirty="0">
              <a:solidFill>
                <a:schemeClr val="accent2">
                  <a:lumMod val="50000"/>
                </a:schemeClr>
              </a:solidFill>
            </a:endParaRPr>
          </a:p>
          <a:p>
            <a:pPr algn="just"/>
            <a:endParaRPr lang="en-US" sz="2000" i="1" dirty="0">
              <a:solidFill>
                <a:schemeClr val="accent2">
                  <a:lumMod val="50000"/>
                </a:schemeClr>
              </a:solidFill>
            </a:endParaRPr>
          </a:p>
          <a:p>
            <a:pPr algn="just"/>
            <a:r>
              <a:rPr lang="ru-RU" sz="2000" b="1" dirty="0">
                <a:solidFill>
                  <a:schemeClr val="accent2">
                    <a:lumMod val="50000"/>
                  </a:schemeClr>
                </a:solidFill>
              </a:rPr>
              <a:t>Информация:</a:t>
            </a:r>
            <a:r>
              <a:rPr lang="ru-RU" sz="2000" i="1" dirty="0">
                <a:solidFill>
                  <a:schemeClr val="accent2">
                    <a:lumMod val="50000"/>
                  </a:schemeClr>
                </a:solidFill>
              </a:rPr>
              <a:t> постановление Правительства РК от 31.10.2019 №525 (приложение 2.26)</a:t>
            </a: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1828800" y="805184"/>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p:txBody>
      </p:sp>
    </p:spTree>
    <p:extLst>
      <p:ext uri="{BB962C8B-B14F-4D97-AF65-F5344CB8AC3E}">
        <p14:creationId xmlns:p14="http://schemas.microsoft.com/office/powerpoint/2010/main" xmlns="" val="34906539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31660" y="1450077"/>
            <a:ext cx="16379321" cy="8455392"/>
          </a:xfrm>
          <a:prstGeom prst="rect">
            <a:avLst/>
          </a:prstGeom>
          <a:solidFill>
            <a:schemeClr val="bg1"/>
          </a:solidFill>
        </p:spPr>
        <p:txBody>
          <a:bodyPr wrap="square" lIns="144018" tIns="72009" rIns="144018" bIns="72009" rtlCol="0">
            <a:spAutoFit/>
          </a:bodyPr>
          <a:lstStyle/>
          <a:p>
            <a:pPr algn="just"/>
            <a:r>
              <a:rPr lang="ru-RU" sz="4000" b="1" spc="-276" dirty="0">
                <a:solidFill>
                  <a:srgbClr val="4C1913"/>
                </a:solidFill>
                <a:ea typeface="+mj-ea"/>
                <a:cs typeface="Trebuchet MS"/>
              </a:rPr>
              <a:t>СУБСИДИИ НА ВОЗМЕЩЕНИЕ ЧАСТИ ЗАТРАТ НА СТРОИТЕЛЬСТВО И РЕКОНСТРУКЦИЮ ЖИВОТНОВОДЧЕСКИХ ПОМЕЩЕНИЙ И ИНЫХ ПРОИЗВОДСТВЕННЫХ ОБЪЕКТОВ В ЖИВОТНОВОДСТВЕ</a:t>
            </a:r>
          </a:p>
          <a:p>
            <a:pPr algn="just"/>
            <a:endParaRPr lang="ru-RU" sz="2000" b="1" i="1" dirty="0">
              <a:latin typeface="Times New Roman" panose="02020603050405020304" pitchFamily="18" charset="0"/>
              <a:cs typeface="Times New Roman" panose="02020603050405020304" pitchFamily="18" charset="0"/>
            </a:endParaRPr>
          </a:p>
          <a:p>
            <a:pPr algn="just"/>
            <a:r>
              <a:rPr lang="ru-RU" sz="2000" b="1" dirty="0">
                <a:solidFill>
                  <a:schemeClr val="accent2">
                    <a:lumMod val="50000"/>
                  </a:schemeClr>
                </a:solidFill>
              </a:rPr>
              <a:t>Получатели поддержки: </a:t>
            </a:r>
            <a:r>
              <a:rPr lang="ru-RU" sz="2000" i="1" dirty="0">
                <a:solidFill>
                  <a:schemeClr val="accent2">
                    <a:lumMod val="50000"/>
                  </a:schemeClr>
                </a:solidFill>
              </a:rPr>
              <a:t>организации, осуществляющие сельскохозяйственное производство, крестьянские (фермерские) хозяйства</a:t>
            </a:r>
            <a:endParaRPr lang="en-US" sz="2000" i="1" dirty="0">
              <a:solidFill>
                <a:schemeClr val="accent2">
                  <a:lumMod val="50000"/>
                </a:schemeClr>
              </a:solidFill>
            </a:endParaRPr>
          </a:p>
          <a:p>
            <a:pPr algn="just"/>
            <a:endParaRPr lang="en-US" sz="2000" i="1" dirty="0">
              <a:solidFill>
                <a:schemeClr val="accent2">
                  <a:lumMod val="50000"/>
                </a:schemeClr>
              </a:solidFill>
            </a:endParaRPr>
          </a:p>
          <a:p>
            <a:pPr algn="just"/>
            <a:r>
              <a:rPr lang="ru-RU" sz="2000" b="1" dirty="0">
                <a:solidFill>
                  <a:schemeClr val="accent2">
                    <a:lumMod val="50000"/>
                  </a:schemeClr>
                </a:solidFill>
              </a:rPr>
              <a:t>Основное условие: </a:t>
            </a:r>
            <a:r>
              <a:rPr lang="ru-RU" sz="2000" i="1" dirty="0">
                <a:solidFill>
                  <a:schemeClr val="accent2">
                    <a:lumMod val="50000"/>
                  </a:schemeClr>
                </a:solidFill>
              </a:rPr>
              <a:t>соответствие требованиям Постановления Правительства Республики Коми от 31.10.2019 № 525. Признание проекта победителем Конкурсного отбора проектов по строительству и реконструкции животноводческих помещений и иных производственных объектов в животноводстве</a:t>
            </a:r>
          </a:p>
          <a:p>
            <a:pPr algn="just"/>
            <a:endParaRPr lang="ru-RU" sz="2000" i="1" dirty="0">
              <a:solidFill>
                <a:schemeClr val="accent2">
                  <a:lumMod val="50000"/>
                </a:schemeClr>
              </a:solidFill>
            </a:endParaRPr>
          </a:p>
          <a:p>
            <a:pPr algn="just"/>
            <a:r>
              <a:rPr lang="ru-RU" sz="2000" b="1" dirty="0">
                <a:solidFill>
                  <a:schemeClr val="accent2">
                    <a:lumMod val="50000"/>
                  </a:schemeClr>
                </a:solidFill>
              </a:rPr>
              <a:t>Размер: </a:t>
            </a:r>
            <a:r>
              <a:rPr lang="ru-RU" sz="2000" i="1" dirty="0">
                <a:solidFill>
                  <a:schemeClr val="accent2">
                    <a:lumMod val="50000"/>
                  </a:schemeClr>
                </a:solidFill>
              </a:rPr>
              <a:t>70% – на компенсацию стоимости фактически выполненных строительно-монтажных работ, включая разработку проектно-сметной документации, проведение ее экологической экспертизы и изыскательских работ, стоимости услуг (работ) по проведению строительного контроля и компенсацию стоимости приобретенных машин и оборудования для животноводства в целях реализации проектов</a:t>
            </a:r>
          </a:p>
          <a:p>
            <a:pPr algn="just"/>
            <a:endParaRPr lang="en-US" sz="2000" i="1" dirty="0">
              <a:solidFill>
                <a:schemeClr val="accent2">
                  <a:lumMod val="50000"/>
                </a:schemeClr>
              </a:solidFill>
            </a:endParaRPr>
          </a:p>
          <a:p>
            <a:pPr algn="just"/>
            <a:r>
              <a:rPr lang="ru-RU" sz="2000" b="1" dirty="0">
                <a:solidFill>
                  <a:schemeClr val="accent2">
                    <a:lumMod val="50000"/>
                  </a:schemeClr>
                </a:solidFill>
              </a:rPr>
              <a:t>Срок оказания: </a:t>
            </a:r>
            <a:r>
              <a:rPr lang="ru-RU" sz="2000" i="1" dirty="0">
                <a:solidFill>
                  <a:schemeClr val="accent2">
                    <a:lumMod val="50000"/>
                  </a:schemeClr>
                </a:solidFill>
              </a:rPr>
              <a:t>в течении всего периода строительства или реконструкции проектов, признанных победителями конкурсного отбора, но не более 36 месяцев с даты заключения договора о государственной поддержке на реализацию проектов</a:t>
            </a:r>
          </a:p>
          <a:p>
            <a:pPr algn="just"/>
            <a:endParaRPr lang="ru-RU" sz="2000" i="1" dirty="0">
              <a:solidFill>
                <a:schemeClr val="accent2">
                  <a:lumMod val="50000"/>
                </a:schemeClr>
              </a:solidFill>
            </a:endParaRPr>
          </a:p>
          <a:p>
            <a:pPr algn="just"/>
            <a:r>
              <a:rPr lang="ru-RU" sz="2000" b="1" dirty="0">
                <a:solidFill>
                  <a:schemeClr val="accent2">
                    <a:lumMod val="50000"/>
                  </a:schemeClr>
                </a:solidFill>
              </a:rPr>
              <a:t>Контакты: </a:t>
            </a:r>
            <a:r>
              <a:rPr lang="ru-RU" sz="2000" i="1" dirty="0">
                <a:solidFill>
                  <a:schemeClr val="accent2">
                    <a:lumMod val="50000"/>
                  </a:schemeClr>
                </a:solidFill>
              </a:rPr>
              <a:t>начальник отдела инвестиционной политики, Худяева Надежда Владимировна, </a:t>
            </a:r>
            <a:r>
              <a:rPr lang="en-US" sz="2000" i="1" dirty="0">
                <a:solidFill>
                  <a:schemeClr val="accent2">
                    <a:lumMod val="50000"/>
                  </a:schemeClr>
                </a:solidFill>
              </a:rPr>
              <a:t>e</a:t>
            </a:r>
            <a:r>
              <a:rPr lang="ru-RU" sz="2000" i="1" dirty="0">
                <a:solidFill>
                  <a:schemeClr val="accent2">
                    <a:lumMod val="50000"/>
                  </a:schemeClr>
                </a:solidFill>
              </a:rPr>
              <a:t>-</a:t>
            </a:r>
            <a:r>
              <a:rPr lang="en-US" sz="2000" i="1" dirty="0">
                <a:solidFill>
                  <a:schemeClr val="accent2">
                    <a:lumMod val="50000"/>
                  </a:schemeClr>
                </a:solidFill>
              </a:rPr>
              <a:t>mail</a:t>
            </a:r>
            <a:r>
              <a:rPr lang="ru-RU" sz="2000" i="1" dirty="0">
                <a:solidFill>
                  <a:schemeClr val="accent2">
                    <a:lumMod val="50000"/>
                  </a:schemeClr>
                </a:solidFill>
              </a:rPr>
              <a:t>: </a:t>
            </a:r>
            <a:r>
              <a:rPr lang="ru-RU" sz="2000" i="1" dirty="0">
                <a:solidFill>
                  <a:schemeClr val="accent2">
                    <a:lumMod val="50000"/>
                  </a:schemeClr>
                </a:solidFill>
                <a:hlinkClick r:id="rId3"/>
              </a:rPr>
              <a:t>n.v.hudjaeva@minshp.rkomi.ru</a:t>
            </a:r>
            <a:r>
              <a:rPr lang="ru-RU" sz="2000" i="1" dirty="0">
                <a:solidFill>
                  <a:schemeClr val="accent2">
                    <a:lumMod val="50000"/>
                  </a:schemeClr>
                </a:solidFill>
              </a:rPr>
              <a:t>, 8(8212)255-440 доб. 1162;</a:t>
            </a:r>
          </a:p>
          <a:p>
            <a:pPr algn="just"/>
            <a:r>
              <a:rPr lang="ru-RU" sz="2000" i="1" dirty="0">
                <a:solidFill>
                  <a:schemeClr val="accent2">
                    <a:lumMod val="50000"/>
                  </a:schemeClr>
                </a:solidFill>
              </a:rPr>
              <a:t>ведущий специалист-эксперт отдела инвестиционной политики, Буковская Татьяна Валерьевна, </a:t>
            </a:r>
            <a:r>
              <a:rPr lang="en-US" sz="2000" i="1" dirty="0">
                <a:solidFill>
                  <a:schemeClr val="accent2">
                    <a:lumMod val="50000"/>
                  </a:schemeClr>
                </a:solidFill>
              </a:rPr>
              <a:t>e</a:t>
            </a:r>
            <a:r>
              <a:rPr lang="ru-RU" sz="2000" i="1" dirty="0">
                <a:solidFill>
                  <a:schemeClr val="accent2">
                    <a:lumMod val="50000"/>
                  </a:schemeClr>
                </a:solidFill>
              </a:rPr>
              <a:t>-</a:t>
            </a:r>
            <a:r>
              <a:rPr lang="en-US" sz="2000" i="1" dirty="0">
                <a:solidFill>
                  <a:schemeClr val="accent2">
                    <a:lumMod val="50000"/>
                  </a:schemeClr>
                </a:solidFill>
              </a:rPr>
              <a:t>mail</a:t>
            </a:r>
            <a:r>
              <a:rPr lang="ru-RU" sz="2000" i="1" dirty="0">
                <a:solidFill>
                  <a:schemeClr val="accent2">
                    <a:lumMod val="50000"/>
                  </a:schemeClr>
                </a:solidFill>
              </a:rPr>
              <a:t>: </a:t>
            </a:r>
            <a:r>
              <a:rPr lang="ru-RU" sz="2000" i="1" dirty="0">
                <a:solidFill>
                  <a:schemeClr val="accent2">
                    <a:lumMod val="50000"/>
                  </a:schemeClr>
                </a:solidFill>
                <a:hlinkClick r:id="rId4"/>
              </a:rPr>
              <a:t>t.v.bukovskaya@minshp.rkomi.ru</a:t>
            </a:r>
            <a:r>
              <a:rPr lang="ru-RU" sz="2000" i="1" dirty="0">
                <a:solidFill>
                  <a:schemeClr val="accent2">
                    <a:lumMod val="50000"/>
                  </a:schemeClr>
                </a:solidFill>
              </a:rPr>
              <a:t>, 8(8212)255-440 доб. 1164</a:t>
            </a:r>
            <a:endParaRPr lang="en-US" sz="2000" i="1" dirty="0">
              <a:solidFill>
                <a:schemeClr val="accent2">
                  <a:lumMod val="50000"/>
                </a:schemeClr>
              </a:solidFill>
            </a:endParaRPr>
          </a:p>
          <a:p>
            <a:pPr algn="just"/>
            <a:endParaRPr lang="en-US" sz="2000" i="1" dirty="0">
              <a:solidFill>
                <a:schemeClr val="accent2">
                  <a:lumMod val="50000"/>
                </a:schemeClr>
              </a:solidFill>
            </a:endParaRPr>
          </a:p>
          <a:p>
            <a:pPr algn="just"/>
            <a:r>
              <a:rPr lang="ru-RU" sz="2000" b="1" dirty="0">
                <a:solidFill>
                  <a:schemeClr val="accent2">
                    <a:lumMod val="50000"/>
                  </a:schemeClr>
                </a:solidFill>
              </a:rPr>
              <a:t>Информация:</a:t>
            </a:r>
            <a:r>
              <a:rPr lang="ru-RU" sz="2000" i="1" dirty="0">
                <a:solidFill>
                  <a:schemeClr val="accent2">
                    <a:lumMod val="50000"/>
                  </a:schemeClr>
                </a:solidFill>
              </a:rPr>
              <a:t> Постановления Правительства Республики Коми от 31.10.2019г. № 525 (приложение 2.1)</a:t>
            </a: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1905000" y="828675"/>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p:txBody>
      </p:sp>
    </p:spTree>
    <p:extLst>
      <p:ext uri="{BB962C8B-B14F-4D97-AF65-F5344CB8AC3E}">
        <p14:creationId xmlns:p14="http://schemas.microsoft.com/office/powerpoint/2010/main" xmlns="" val="127140602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1040" y="1428381"/>
            <a:ext cx="16369942" cy="8701613"/>
          </a:xfrm>
          <a:prstGeom prst="rect">
            <a:avLst/>
          </a:prstGeom>
          <a:solidFill>
            <a:schemeClr val="bg1"/>
          </a:solidFill>
        </p:spPr>
        <p:txBody>
          <a:bodyPr wrap="square" lIns="144018" tIns="72009" rIns="144018" bIns="72009" rtlCol="0">
            <a:spAutoFit/>
          </a:bodyPr>
          <a:lstStyle/>
          <a:p>
            <a:pPr algn="just"/>
            <a:r>
              <a:rPr lang="ru-RU" sz="3800" b="1" spc="-276" dirty="0">
                <a:solidFill>
                  <a:srgbClr val="4C1913"/>
                </a:solidFill>
                <a:ea typeface="+mj-ea"/>
                <a:cs typeface="Trebuchet MS"/>
              </a:rPr>
              <a:t>СУБСИДИИ НА ВОЗМЕЩЕНИЕ ЧАСТИ ПРЯМЫХ ПОНЕСЕННЫХ ЗАТРАТ НА СОЗДАНИЕ И (ИЛИ) МОДЕРНИЗАЦИЮ ЖИВОТНОВОДЧЕСКИХ КОМПЛЕКСОВ МОЛОЧНОГО НАПРАВЛЕНИЯ (МОЛОЧНЫХ ФЕРМ)</a:t>
            </a:r>
          </a:p>
          <a:p>
            <a:pPr algn="just"/>
            <a:endParaRPr lang="ru-RU" sz="2200" b="1" i="1" dirty="0">
              <a:latin typeface="Times New Roman" panose="02020603050405020304" pitchFamily="18" charset="0"/>
              <a:cs typeface="Times New Roman" panose="02020603050405020304" pitchFamily="18" charset="0"/>
            </a:endParaRPr>
          </a:p>
          <a:p>
            <a:pPr algn="just"/>
            <a:r>
              <a:rPr lang="ru-RU" sz="2000" b="1" dirty="0">
                <a:solidFill>
                  <a:schemeClr val="accent2">
                    <a:lumMod val="50000"/>
                  </a:schemeClr>
                </a:solidFill>
              </a:rPr>
              <a:t>Получатели поддержки: </a:t>
            </a:r>
            <a:r>
              <a:rPr lang="ru-RU" sz="2000" i="1" dirty="0">
                <a:solidFill>
                  <a:schemeClr val="accent2">
                    <a:lumMod val="50000"/>
                  </a:schemeClr>
                </a:solidFill>
              </a:rPr>
              <a:t>сельскохозяйственные товаропроизводители, за исключением граждан, ведущих личное подсобное хозяйство, признанные таковыми в соответствии с 264-ФЗ от 29.12.2006 «О развитии сельского хозяйства» и российские организации, осуществляющие создание и (или) модернизацию объектов агропромышленного комплекса</a:t>
            </a:r>
          </a:p>
          <a:p>
            <a:pPr algn="just"/>
            <a:endParaRPr lang="en-US" sz="2000" i="1" dirty="0">
              <a:solidFill>
                <a:schemeClr val="accent2">
                  <a:lumMod val="50000"/>
                </a:schemeClr>
              </a:solidFill>
            </a:endParaRPr>
          </a:p>
          <a:p>
            <a:pPr algn="just"/>
            <a:r>
              <a:rPr lang="ru-RU" sz="2000" b="1" dirty="0">
                <a:solidFill>
                  <a:schemeClr val="accent2">
                    <a:lumMod val="50000"/>
                  </a:schemeClr>
                </a:solidFill>
              </a:rPr>
              <a:t>Основное условие: </a:t>
            </a:r>
            <a:r>
              <a:rPr lang="ru-RU" sz="2000" i="1" dirty="0">
                <a:solidFill>
                  <a:schemeClr val="accent2">
                    <a:lumMod val="50000"/>
                  </a:schemeClr>
                </a:solidFill>
              </a:rPr>
              <a:t>соответствие требованиям, установленным приказом Министерства сельского хозяйства Российской Федерации от 29.11.2018 № 549 и Постановления Правительства Республики Коми от 31.10.2019 № 525. Признание проекта победителем Конкурсного отбора проектов по созданию и (или) модернизации животноводческих комплексов молочного направления (молочных ферм) </a:t>
            </a:r>
          </a:p>
          <a:p>
            <a:pPr algn="just"/>
            <a:endParaRPr lang="ru-RU" sz="2000" i="1" dirty="0">
              <a:solidFill>
                <a:schemeClr val="accent2">
                  <a:lumMod val="50000"/>
                </a:schemeClr>
              </a:solidFill>
            </a:endParaRPr>
          </a:p>
          <a:p>
            <a:pPr algn="just"/>
            <a:r>
              <a:rPr lang="ru-RU" sz="2000" b="1" dirty="0">
                <a:solidFill>
                  <a:schemeClr val="accent2">
                    <a:lumMod val="50000"/>
                  </a:schemeClr>
                </a:solidFill>
              </a:rPr>
              <a:t>Размер: </a:t>
            </a:r>
            <a:r>
              <a:rPr lang="ru-RU" sz="2000" i="1" dirty="0">
                <a:solidFill>
                  <a:schemeClr val="accent2">
                    <a:lumMod val="50000"/>
                  </a:schemeClr>
                </a:solidFill>
              </a:rPr>
              <a:t>предельная стоимость объекта определяется исходя из предельного значения стоимости единиц мощности объектов агропромышленного комплекса, установленного приказом Министерства сельского хозяйства Российской Федерации от 29.11.2018 № 550.</a:t>
            </a:r>
          </a:p>
          <a:p>
            <a:pPr algn="just"/>
            <a:r>
              <a:rPr lang="ru-RU" sz="2000" i="1" dirty="0">
                <a:solidFill>
                  <a:schemeClr val="accent2">
                    <a:lumMod val="50000"/>
                  </a:schemeClr>
                </a:solidFill>
              </a:rPr>
              <a:t>Доля средств федерального бюджета в общем размере прямых понесенных затрат составляет 25 % фактической стоимости объекта, но не выше предельной стоимости объекта</a:t>
            </a:r>
          </a:p>
          <a:p>
            <a:pPr algn="just"/>
            <a:endParaRPr lang="en-US" sz="2000" i="1" dirty="0">
              <a:solidFill>
                <a:schemeClr val="accent2">
                  <a:lumMod val="50000"/>
                </a:schemeClr>
              </a:solidFill>
            </a:endParaRPr>
          </a:p>
          <a:p>
            <a:pPr algn="just"/>
            <a:r>
              <a:rPr lang="ru-RU" sz="2000" b="1" dirty="0">
                <a:solidFill>
                  <a:schemeClr val="accent2">
                    <a:lumMod val="50000"/>
                  </a:schemeClr>
                </a:solidFill>
              </a:rPr>
              <a:t>Срок оказания: </a:t>
            </a:r>
            <a:r>
              <a:rPr lang="ru-RU" sz="2000" i="1" dirty="0">
                <a:solidFill>
                  <a:schemeClr val="accent2">
                    <a:lumMod val="50000"/>
                  </a:schemeClr>
                </a:solidFill>
              </a:rPr>
              <a:t>отбор осуществляется в пределах бюджетных ассигнований федерального бюджета, предусмотренных федеральным законом о федеральном бюджете на соответствующий финансовый год и плановый период</a:t>
            </a:r>
          </a:p>
          <a:p>
            <a:pPr algn="just"/>
            <a:endParaRPr lang="ru-RU" sz="2000" i="1" dirty="0">
              <a:solidFill>
                <a:schemeClr val="accent2">
                  <a:lumMod val="50000"/>
                </a:schemeClr>
              </a:solidFill>
            </a:endParaRPr>
          </a:p>
          <a:p>
            <a:pPr algn="just"/>
            <a:r>
              <a:rPr lang="ru-RU" sz="2000" b="1" dirty="0">
                <a:solidFill>
                  <a:schemeClr val="accent2">
                    <a:lumMod val="50000"/>
                  </a:schemeClr>
                </a:solidFill>
              </a:rPr>
              <a:t>Контакты:</a:t>
            </a:r>
            <a:r>
              <a:rPr lang="ru-RU" sz="2000" i="1" dirty="0">
                <a:solidFill>
                  <a:schemeClr val="accent2">
                    <a:lumMod val="50000"/>
                  </a:schemeClr>
                </a:solidFill>
              </a:rPr>
              <a:t> начальник отдела инвестиционной политики, Худяева Надежда Владимировна, </a:t>
            </a:r>
            <a:r>
              <a:rPr lang="en-US" sz="2000" i="1" dirty="0">
                <a:solidFill>
                  <a:schemeClr val="accent2">
                    <a:lumMod val="50000"/>
                  </a:schemeClr>
                </a:solidFill>
              </a:rPr>
              <a:t>e</a:t>
            </a:r>
            <a:r>
              <a:rPr lang="ru-RU" sz="2000" i="1" dirty="0">
                <a:solidFill>
                  <a:schemeClr val="accent2">
                    <a:lumMod val="50000"/>
                  </a:schemeClr>
                </a:solidFill>
              </a:rPr>
              <a:t>-</a:t>
            </a:r>
            <a:r>
              <a:rPr lang="en-US" sz="2000" i="1" dirty="0">
                <a:solidFill>
                  <a:schemeClr val="accent2">
                    <a:lumMod val="50000"/>
                  </a:schemeClr>
                </a:solidFill>
              </a:rPr>
              <a:t>mail</a:t>
            </a:r>
            <a:r>
              <a:rPr lang="ru-RU" sz="2000" i="1" dirty="0">
                <a:solidFill>
                  <a:schemeClr val="accent2">
                    <a:lumMod val="50000"/>
                  </a:schemeClr>
                </a:solidFill>
              </a:rPr>
              <a:t>: </a:t>
            </a:r>
            <a:r>
              <a:rPr lang="ru-RU" sz="2000" i="1" dirty="0">
                <a:solidFill>
                  <a:schemeClr val="accent2">
                    <a:lumMod val="50000"/>
                  </a:schemeClr>
                </a:solidFill>
                <a:hlinkClick r:id="rId2"/>
              </a:rPr>
              <a:t>n.v.hudjaeva@minshp.rkomi.ru</a:t>
            </a:r>
            <a:r>
              <a:rPr lang="ru-RU" sz="2000" i="1" dirty="0">
                <a:solidFill>
                  <a:schemeClr val="accent2">
                    <a:lumMod val="50000"/>
                  </a:schemeClr>
                </a:solidFill>
              </a:rPr>
              <a:t>, </a:t>
            </a:r>
            <a:br>
              <a:rPr lang="ru-RU" sz="2000" i="1" dirty="0">
                <a:solidFill>
                  <a:schemeClr val="accent2">
                    <a:lumMod val="50000"/>
                  </a:schemeClr>
                </a:solidFill>
              </a:rPr>
            </a:br>
            <a:r>
              <a:rPr lang="ru-RU" sz="2000" i="1" dirty="0">
                <a:solidFill>
                  <a:schemeClr val="accent2">
                    <a:lumMod val="50000"/>
                  </a:schemeClr>
                </a:solidFill>
              </a:rPr>
              <a:t>8(8212)255-440 доб. 1162; ведущий специалист-эксперт отдела инвестиционной политики, Буковская Татьяна Валерьевна, </a:t>
            </a:r>
            <a:br>
              <a:rPr lang="ru-RU" sz="2000" i="1" dirty="0">
                <a:solidFill>
                  <a:schemeClr val="accent2">
                    <a:lumMod val="50000"/>
                  </a:schemeClr>
                </a:solidFill>
              </a:rPr>
            </a:br>
            <a:r>
              <a:rPr lang="en-US" sz="2000" i="1" dirty="0">
                <a:solidFill>
                  <a:schemeClr val="accent2">
                    <a:lumMod val="50000"/>
                  </a:schemeClr>
                </a:solidFill>
              </a:rPr>
              <a:t>e</a:t>
            </a:r>
            <a:r>
              <a:rPr lang="ru-RU" sz="2000" i="1" dirty="0">
                <a:solidFill>
                  <a:schemeClr val="accent2">
                    <a:lumMod val="50000"/>
                  </a:schemeClr>
                </a:solidFill>
              </a:rPr>
              <a:t>-</a:t>
            </a:r>
            <a:r>
              <a:rPr lang="en-US" sz="2000" i="1" dirty="0">
                <a:solidFill>
                  <a:schemeClr val="accent2">
                    <a:lumMod val="50000"/>
                  </a:schemeClr>
                </a:solidFill>
              </a:rPr>
              <a:t>mail</a:t>
            </a:r>
            <a:r>
              <a:rPr lang="ru-RU" sz="2000" i="1" dirty="0">
                <a:solidFill>
                  <a:schemeClr val="accent2">
                    <a:lumMod val="50000"/>
                  </a:schemeClr>
                </a:solidFill>
              </a:rPr>
              <a:t>: </a:t>
            </a:r>
            <a:r>
              <a:rPr lang="ru-RU" sz="2000" i="1" dirty="0">
                <a:solidFill>
                  <a:schemeClr val="accent2">
                    <a:lumMod val="50000"/>
                  </a:schemeClr>
                </a:solidFill>
                <a:hlinkClick r:id="rId3"/>
              </a:rPr>
              <a:t>t.v.bukovskaya@minshp.rkomi.ru</a:t>
            </a:r>
            <a:r>
              <a:rPr lang="ru-RU" sz="2000" i="1" dirty="0">
                <a:solidFill>
                  <a:schemeClr val="accent2">
                    <a:lumMod val="50000"/>
                  </a:schemeClr>
                </a:solidFill>
              </a:rPr>
              <a:t>, 8(8212)255-440 доб. 1164</a:t>
            </a:r>
            <a:endParaRPr lang="en-US" sz="2000" i="1" dirty="0">
              <a:solidFill>
                <a:schemeClr val="accent2">
                  <a:lumMod val="50000"/>
                </a:schemeClr>
              </a:solidFill>
            </a:endParaRPr>
          </a:p>
          <a:p>
            <a:pPr algn="just"/>
            <a:endParaRPr lang="en-US" sz="2000" b="1" i="1" u="sng" dirty="0">
              <a:uFill>
                <a:solidFill>
                  <a:schemeClr val="accent6">
                    <a:lumMod val="75000"/>
                  </a:schemeClr>
                </a:solidFill>
              </a:uFill>
              <a:latin typeface="Times New Roman" panose="02020603050405020304" pitchFamily="18" charset="0"/>
              <a:cs typeface="Times New Roman" panose="02020603050405020304" pitchFamily="18" charset="0"/>
            </a:endParaRPr>
          </a:p>
          <a:p>
            <a:pPr algn="just"/>
            <a:r>
              <a:rPr lang="ru-RU" sz="2000" b="1" dirty="0">
                <a:solidFill>
                  <a:schemeClr val="accent2">
                    <a:lumMod val="50000"/>
                  </a:schemeClr>
                </a:solidFill>
              </a:rPr>
              <a:t>Информация: </a:t>
            </a:r>
            <a:r>
              <a:rPr lang="ru-RU" sz="2000" i="1" dirty="0">
                <a:solidFill>
                  <a:schemeClr val="accent2">
                    <a:lumMod val="50000"/>
                  </a:schemeClr>
                </a:solidFill>
              </a:rPr>
              <a:t>Постановления Правительства Республики Коми от 31.10.2019г. № 525 (приложение 2.2)</a:t>
            </a: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1905000" y="828675"/>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p:txBody>
      </p:sp>
    </p:spTree>
    <p:extLst>
      <p:ext uri="{BB962C8B-B14F-4D97-AF65-F5344CB8AC3E}">
        <p14:creationId xmlns:p14="http://schemas.microsoft.com/office/powerpoint/2010/main" xmlns="" val="8642449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1" y="1349245"/>
            <a:ext cx="16764000" cy="8316892"/>
          </a:xfrm>
          <a:prstGeom prst="rect">
            <a:avLst/>
          </a:prstGeom>
          <a:solidFill>
            <a:schemeClr val="bg1"/>
          </a:solidFill>
        </p:spPr>
        <p:txBody>
          <a:bodyPr wrap="square" lIns="144018" tIns="72009" rIns="144018" bIns="72009" rtlCol="0">
            <a:spAutoFit/>
          </a:bodyPr>
          <a:lstStyle/>
          <a:p>
            <a:pPr algn="just"/>
            <a:r>
              <a:rPr lang="ru-RU" sz="4000" b="1" spc="-276" dirty="0">
                <a:solidFill>
                  <a:srgbClr val="4C1913"/>
                </a:solidFill>
                <a:ea typeface="+mj-ea"/>
                <a:cs typeface="Trebuchet MS"/>
              </a:rPr>
              <a:t>СУБСИДИИ НА ВОЗМЕЩЕНИЕ ЧАСТИ ЗАТРАТ НА ТЕХНИЧЕСКОЕ И ТЕХНОЛОГИЧЕСКОЕ ПЕРЕВООРУЖЕНИЕ</a:t>
            </a:r>
          </a:p>
          <a:p>
            <a:pPr algn="just"/>
            <a:endParaRPr lang="ru-RU" sz="1900" b="1" dirty="0">
              <a:solidFill>
                <a:schemeClr val="accent2">
                  <a:lumMod val="50000"/>
                </a:schemeClr>
              </a:solidFill>
            </a:endParaRPr>
          </a:p>
          <a:p>
            <a:pPr algn="just"/>
            <a:r>
              <a:rPr lang="ru-RU" sz="1600" b="1" dirty="0">
                <a:solidFill>
                  <a:schemeClr val="accent2">
                    <a:lumMod val="50000"/>
                  </a:schemeClr>
                </a:solidFill>
              </a:rPr>
              <a:t>Получатели поддержки:</a:t>
            </a:r>
          </a:p>
          <a:p>
            <a:pPr algn="just"/>
            <a:r>
              <a:rPr lang="ru-RU" sz="1600" i="1" dirty="0">
                <a:solidFill>
                  <a:schemeClr val="accent2">
                    <a:lumMod val="50000"/>
                  </a:schemeClr>
                </a:solidFill>
              </a:rPr>
              <a:t>а) в области животноводства и кормопроизводства: организации, осуществляющие производство сельскохозяйственной продукции, крестьянские (фермерские) хозяйства;</a:t>
            </a:r>
          </a:p>
          <a:p>
            <a:pPr algn="just"/>
            <a:r>
              <a:rPr lang="ru-RU" sz="1600" i="1" dirty="0">
                <a:solidFill>
                  <a:schemeClr val="accent2">
                    <a:lumMod val="50000"/>
                  </a:schemeClr>
                </a:solidFill>
              </a:rPr>
              <a:t>б) в области выращивания картофеля и овощей: организации, индивидуальные предприниматели, крестьянские (фермерские) хозяйства;</a:t>
            </a:r>
          </a:p>
          <a:p>
            <a:pPr algn="just"/>
            <a:r>
              <a:rPr lang="ru-RU" sz="1600" i="1" dirty="0">
                <a:solidFill>
                  <a:schemeClr val="accent2">
                    <a:lumMod val="50000"/>
                  </a:schemeClr>
                </a:solidFill>
              </a:rPr>
              <a:t>в) в области химизации и мелиорации: организации, осуществляющие производство сельскохозяйственной продукции, организации, предоставляющие услуги для производителей сельскохозяйственной продукции;</a:t>
            </a:r>
          </a:p>
          <a:p>
            <a:pPr algn="just"/>
            <a:r>
              <a:rPr lang="ru-RU" sz="1600" i="1" dirty="0">
                <a:solidFill>
                  <a:schemeClr val="accent2">
                    <a:lumMod val="50000"/>
                  </a:schemeClr>
                </a:solidFill>
              </a:rPr>
              <a:t>г) в области аквакультуры и рыболовства: организации, индивидуальные предприниматели, крестьянские (фермерские) хозяйства;</a:t>
            </a:r>
          </a:p>
          <a:p>
            <a:pPr algn="just"/>
            <a:r>
              <a:rPr lang="ru-RU" sz="1600" i="1" dirty="0">
                <a:solidFill>
                  <a:schemeClr val="accent2">
                    <a:lumMod val="50000"/>
                  </a:schemeClr>
                </a:solidFill>
              </a:rPr>
              <a:t>д) в области переработки сельскохозяйственной продукции: организации, индивидуальные предприниматели, крестьянские (фермерские) хозяйства, сельскохозяйственные потребительские кооперативы, созданные в соответствии с Федеральным законом «О сельскохозяйственной кооперации»</a:t>
            </a:r>
          </a:p>
          <a:p>
            <a:pPr algn="just"/>
            <a:r>
              <a:rPr lang="ru-RU" sz="1600" i="1" dirty="0">
                <a:solidFill>
                  <a:schemeClr val="accent2">
                    <a:lumMod val="50000"/>
                  </a:schemeClr>
                </a:solidFill>
              </a:rPr>
              <a:t>е) по заготовке и переработке дикорастущих пищевых лесных ресурсов и лекарственных растений: организации, индивидуальные предприниматели, крестьянские (фермерские) хозяйства, сельскохозяйственные потребительские кооперативы, созданные в соответствии с Федеральным законом «О сельскохозяйственной кооперации»;</a:t>
            </a:r>
          </a:p>
          <a:p>
            <a:pPr algn="just"/>
            <a:r>
              <a:rPr lang="ru-RU" sz="1600" i="1" dirty="0">
                <a:solidFill>
                  <a:schemeClr val="accent2">
                    <a:lumMod val="50000"/>
                  </a:schemeClr>
                </a:solidFill>
              </a:rPr>
              <a:t>ж) по переработке продукции оленеводства: организации, сельскохозяйственные потребительские кооперативы, созданные в соответствии с Федеральным законом </a:t>
            </a:r>
            <a:br>
              <a:rPr lang="ru-RU" sz="1600" i="1" dirty="0">
                <a:solidFill>
                  <a:schemeClr val="accent2">
                    <a:lumMod val="50000"/>
                  </a:schemeClr>
                </a:solidFill>
              </a:rPr>
            </a:br>
            <a:r>
              <a:rPr lang="ru-RU" sz="1600" i="1" dirty="0">
                <a:solidFill>
                  <a:schemeClr val="accent2">
                    <a:lumMod val="50000"/>
                  </a:schemeClr>
                </a:solidFill>
              </a:rPr>
              <a:t>«О сельскохозяйственной кооперации»</a:t>
            </a:r>
          </a:p>
          <a:p>
            <a:pPr algn="just"/>
            <a:endParaRPr lang="en-US" sz="1600" i="1" dirty="0">
              <a:solidFill>
                <a:schemeClr val="accent2">
                  <a:lumMod val="50000"/>
                </a:schemeClr>
              </a:solidFill>
            </a:endParaRPr>
          </a:p>
          <a:p>
            <a:pPr algn="just"/>
            <a:r>
              <a:rPr lang="ru-RU" sz="1600" b="1" dirty="0">
                <a:solidFill>
                  <a:schemeClr val="accent2">
                    <a:lumMod val="50000"/>
                  </a:schemeClr>
                </a:solidFill>
              </a:rPr>
              <a:t>Основное условие: </a:t>
            </a:r>
            <a:r>
              <a:rPr lang="ru-RU" sz="1600" i="1" dirty="0">
                <a:solidFill>
                  <a:schemeClr val="accent2">
                    <a:lumMod val="50000"/>
                  </a:schemeClr>
                </a:solidFill>
              </a:rPr>
              <a:t>субсидии предоставляются по результатам отбора заявок </a:t>
            </a:r>
          </a:p>
          <a:p>
            <a:pPr algn="just"/>
            <a:endParaRPr lang="ru-RU" sz="1600" i="1" dirty="0">
              <a:solidFill>
                <a:schemeClr val="accent2">
                  <a:lumMod val="50000"/>
                </a:schemeClr>
              </a:solidFill>
            </a:endParaRPr>
          </a:p>
          <a:p>
            <a:pPr algn="just"/>
            <a:r>
              <a:rPr lang="ru-RU" sz="1600" b="1" dirty="0">
                <a:solidFill>
                  <a:schemeClr val="accent2">
                    <a:lumMod val="50000"/>
                  </a:schemeClr>
                </a:solidFill>
              </a:rPr>
              <a:t>Размер: </a:t>
            </a:r>
            <a:r>
              <a:rPr lang="ru-RU" sz="1600" i="1" dirty="0">
                <a:solidFill>
                  <a:schemeClr val="accent2">
                    <a:lumMod val="50000"/>
                  </a:schemeClr>
                </a:solidFill>
              </a:rPr>
              <a:t>на компенсацию стоимости приобретенных в предыдущие два года и (или) текущем году тракторов, машин, оборудования и транспортных средств </a:t>
            </a:r>
            <a:br>
              <a:rPr lang="ru-RU" sz="1600" i="1" dirty="0">
                <a:solidFill>
                  <a:schemeClr val="accent2">
                    <a:lumMod val="50000"/>
                  </a:schemeClr>
                </a:solidFill>
              </a:rPr>
            </a:br>
            <a:r>
              <a:rPr lang="ru-RU" sz="1600" i="1" dirty="0">
                <a:solidFill>
                  <a:schemeClr val="accent2">
                    <a:lumMod val="50000"/>
                  </a:schemeClr>
                </a:solidFill>
              </a:rPr>
              <a:t>по установленному перечню в размере 40 и 70 % их стоимости </a:t>
            </a:r>
          </a:p>
          <a:p>
            <a:pPr algn="just"/>
            <a:endParaRPr lang="ru-RU" sz="1600" i="1" dirty="0">
              <a:solidFill>
                <a:schemeClr val="accent2">
                  <a:lumMod val="50000"/>
                </a:schemeClr>
              </a:solidFill>
            </a:endParaRPr>
          </a:p>
          <a:p>
            <a:pPr algn="just"/>
            <a:r>
              <a:rPr lang="ru-RU" sz="1600" b="1" dirty="0">
                <a:solidFill>
                  <a:schemeClr val="accent2">
                    <a:lumMod val="50000"/>
                  </a:schemeClr>
                </a:solidFill>
              </a:rPr>
              <a:t>Срок оказания: </a:t>
            </a:r>
            <a:r>
              <a:rPr lang="ru-RU" sz="1600" i="1" dirty="0">
                <a:solidFill>
                  <a:schemeClr val="accent2">
                    <a:lumMod val="50000"/>
                  </a:schemeClr>
                </a:solidFill>
              </a:rPr>
              <a:t>текущий финансовый год</a:t>
            </a:r>
          </a:p>
          <a:p>
            <a:pPr algn="just"/>
            <a:endParaRPr lang="ru-RU" sz="1600" i="1" dirty="0">
              <a:solidFill>
                <a:schemeClr val="accent2">
                  <a:lumMod val="50000"/>
                </a:schemeClr>
              </a:solidFill>
            </a:endParaRPr>
          </a:p>
          <a:p>
            <a:pPr algn="just"/>
            <a:r>
              <a:rPr lang="ru-RU" sz="1600" b="1" dirty="0">
                <a:solidFill>
                  <a:schemeClr val="accent2">
                    <a:lumMod val="50000"/>
                  </a:schemeClr>
                </a:solidFill>
              </a:rPr>
              <a:t>Контакты: </a:t>
            </a:r>
            <a:r>
              <a:rPr lang="ru-RU" sz="1600" i="1" dirty="0">
                <a:solidFill>
                  <a:schemeClr val="accent2">
                    <a:lumMod val="50000"/>
                  </a:schemeClr>
                </a:solidFill>
              </a:rPr>
              <a:t>начальник отдела развития отраслей </a:t>
            </a:r>
            <a:r>
              <a:rPr lang="ru-RU" sz="1600" i="1" dirty="0" err="1">
                <a:solidFill>
                  <a:schemeClr val="accent2">
                    <a:lumMod val="50000"/>
                  </a:schemeClr>
                </a:solidFill>
              </a:rPr>
              <a:t>агропромыщленного</a:t>
            </a:r>
            <a:r>
              <a:rPr lang="ru-RU" sz="1600" i="1" dirty="0">
                <a:solidFill>
                  <a:schemeClr val="accent2">
                    <a:lumMod val="50000"/>
                  </a:schemeClr>
                </a:solidFill>
              </a:rPr>
              <a:t> комплекса (отбор заявок): Лобов Денис Викторович, </a:t>
            </a:r>
            <a:r>
              <a:rPr lang="ru-RU" sz="1600" i="1" dirty="0" err="1">
                <a:solidFill>
                  <a:schemeClr val="accent2">
                    <a:lumMod val="50000"/>
                  </a:schemeClr>
                </a:solidFill>
              </a:rPr>
              <a:t>каб</a:t>
            </a:r>
            <a:r>
              <a:rPr lang="ru-RU" sz="1600" i="1" dirty="0">
                <a:solidFill>
                  <a:schemeClr val="accent2">
                    <a:lumMod val="50000"/>
                  </a:schemeClr>
                </a:solidFill>
              </a:rPr>
              <a:t>. 411, тел. 8(8212) 255-440 (доб.1150), е-</a:t>
            </a:r>
            <a:r>
              <a:rPr lang="ru-RU" sz="1600" i="1" dirty="0" err="1">
                <a:solidFill>
                  <a:schemeClr val="accent2">
                    <a:lumMod val="50000"/>
                  </a:schemeClr>
                </a:solidFill>
              </a:rPr>
              <a:t>mail</a:t>
            </a:r>
            <a:r>
              <a:rPr lang="ru-RU" sz="1600" i="1" dirty="0">
                <a:solidFill>
                  <a:schemeClr val="accent2">
                    <a:lumMod val="50000"/>
                  </a:schemeClr>
                </a:solidFill>
              </a:rPr>
              <a:t>: d.v.lobov@minshp.rkomi.ru</a:t>
            </a:r>
          </a:p>
          <a:p>
            <a:pPr algn="just"/>
            <a:r>
              <a:rPr lang="ru-RU" sz="1600" i="1" dirty="0">
                <a:solidFill>
                  <a:schemeClr val="accent2">
                    <a:lumMod val="50000"/>
                  </a:schemeClr>
                </a:solidFill>
              </a:rPr>
              <a:t>Консультант: Мацкевич Алексей Николаевич, </a:t>
            </a:r>
            <a:r>
              <a:rPr lang="ru-RU" sz="1600" i="1" dirty="0" err="1">
                <a:solidFill>
                  <a:schemeClr val="accent2">
                    <a:lumMod val="50000"/>
                  </a:schemeClr>
                </a:solidFill>
              </a:rPr>
              <a:t>каб</a:t>
            </a:r>
            <a:r>
              <a:rPr lang="ru-RU" sz="1600" i="1" dirty="0">
                <a:solidFill>
                  <a:schemeClr val="accent2">
                    <a:lumMod val="50000"/>
                  </a:schemeClr>
                </a:solidFill>
              </a:rPr>
              <a:t>. 304, тел.8(8212) 255-440 доб. 1172, е-</a:t>
            </a:r>
            <a:r>
              <a:rPr lang="ru-RU" sz="1600" i="1" dirty="0" err="1">
                <a:solidFill>
                  <a:schemeClr val="accent2">
                    <a:lumMod val="50000"/>
                  </a:schemeClr>
                </a:solidFill>
              </a:rPr>
              <a:t>mail</a:t>
            </a:r>
            <a:r>
              <a:rPr lang="ru-RU" sz="1600" i="1" dirty="0">
                <a:solidFill>
                  <a:schemeClr val="accent2">
                    <a:lumMod val="50000"/>
                  </a:schemeClr>
                </a:solidFill>
              </a:rPr>
              <a:t>: a.n.mackevich@minshp.rkomi.ru.</a:t>
            </a:r>
          </a:p>
          <a:p>
            <a:pPr algn="just"/>
            <a:r>
              <a:rPr lang="ru-RU" sz="1600" i="1" dirty="0">
                <a:solidFill>
                  <a:schemeClr val="accent2">
                    <a:lumMod val="50000"/>
                  </a:schemeClr>
                </a:solidFill>
              </a:rPr>
              <a:t>Ведущий эксперт отдела господдержки по строительству, техническому и технологическому перевооружению (рассмотрение пакетов документов): Федосеев Сергей Иванович, </a:t>
            </a:r>
            <a:r>
              <a:rPr lang="ru-RU" sz="1600" i="1" dirty="0" err="1">
                <a:solidFill>
                  <a:schemeClr val="accent2">
                    <a:lumMod val="50000"/>
                  </a:schemeClr>
                </a:solidFill>
              </a:rPr>
              <a:t>каб</a:t>
            </a:r>
            <a:r>
              <a:rPr lang="ru-RU" sz="1600" i="1" dirty="0">
                <a:solidFill>
                  <a:schemeClr val="accent2">
                    <a:lumMod val="50000"/>
                  </a:schemeClr>
                </a:solidFill>
              </a:rPr>
              <a:t>. 307, тел.8(8212) 255-465 доб. 1303, е-</a:t>
            </a:r>
            <a:r>
              <a:rPr lang="ru-RU" sz="1600" i="1" dirty="0" err="1">
                <a:solidFill>
                  <a:schemeClr val="accent2">
                    <a:lumMod val="50000"/>
                  </a:schemeClr>
                </a:solidFill>
              </a:rPr>
              <a:t>mail</a:t>
            </a:r>
            <a:r>
              <a:rPr lang="ru-RU" sz="1600" i="1" dirty="0">
                <a:solidFill>
                  <a:schemeClr val="accent2">
                    <a:lumMod val="50000"/>
                  </a:schemeClr>
                </a:solidFill>
              </a:rPr>
              <a:t>: s.i.fedoseev@minshp.rkomi.ru </a:t>
            </a:r>
            <a:endParaRPr lang="en-US" sz="1600" i="1" dirty="0">
              <a:solidFill>
                <a:schemeClr val="accent2">
                  <a:lumMod val="50000"/>
                </a:schemeClr>
              </a:solidFill>
            </a:endParaRPr>
          </a:p>
          <a:p>
            <a:pPr algn="just"/>
            <a:endParaRPr lang="en-US" sz="1600" i="1" dirty="0">
              <a:solidFill>
                <a:schemeClr val="accent2">
                  <a:lumMod val="50000"/>
                </a:schemeClr>
              </a:solidFill>
            </a:endParaRPr>
          </a:p>
          <a:p>
            <a:pPr algn="just"/>
            <a:r>
              <a:rPr lang="ru-RU" sz="1600" b="1" dirty="0">
                <a:solidFill>
                  <a:schemeClr val="accent2">
                    <a:lumMod val="50000"/>
                  </a:schemeClr>
                </a:solidFill>
              </a:rPr>
              <a:t>Информация: </a:t>
            </a:r>
            <a:r>
              <a:rPr lang="ru-RU" sz="1600" i="1" dirty="0">
                <a:solidFill>
                  <a:schemeClr val="accent2">
                    <a:lumMod val="50000"/>
                  </a:schemeClr>
                </a:solidFill>
              </a:rPr>
              <a:t>постановление Правительства РК от 31.10.2019 №525 (приложение 2.1)</a:t>
            </a: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1756375" y="796191"/>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p:txBody>
      </p:sp>
    </p:spTree>
    <p:extLst>
      <p:ext uri="{BB962C8B-B14F-4D97-AF65-F5344CB8AC3E}">
        <p14:creationId xmlns:p14="http://schemas.microsoft.com/office/powerpoint/2010/main" xmlns="" val="347365580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2529" y="1465249"/>
            <a:ext cx="16383978" cy="7372614"/>
          </a:xfrm>
          <a:prstGeom prst="rect">
            <a:avLst/>
          </a:prstGeom>
          <a:solidFill>
            <a:schemeClr val="bg1"/>
          </a:solidFill>
        </p:spPr>
        <p:txBody>
          <a:bodyPr wrap="square" lIns="144018" tIns="72009" rIns="144018" bIns="72009" rtlCol="0">
            <a:spAutoFit/>
          </a:bodyPr>
          <a:lstStyle/>
          <a:p>
            <a:pPr lvl="0" algn="just"/>
            <a:r>
              <a:rPr lang="ru-RU" sz="4000" b="1" spc="-276" dirty="0">
                <a:solidFill>
                  <a:srgbClr val="4C1913"/>
                </a:solidFill>
                <a:ea typeface="+mj-ea"/>
                <a:cs typeface="Trebuchet MS"/>
              </a:rPr>
              <a:t>СУБСИДИИ НА ВОЗМЕЩЕНИЕ ЧАСТИ ЗАТРАТ ПО ПРИОБРЕТЕНИЮ РЫБОПОСАДОЧНОГО МАТЕРИАЛА</a:t>
            </a:r>
          </a:p>
          <a:p>
            <a:pPr lvl="0" algn="just"/>
            <a:endParaRPr lang="ru-RU" sz="3200" b="1" i="1" dirty="0">
              <a:solidFill>
                <a:prstClr val="black"/>
              </a:solidFill>
              <a:latin typeface="Times New Roman" panose="02020603050405020304" pitchFamily="18" charset="0"/>
              <a:cs typeface="Times New Roman" panose="02020603050405020304" pitchFamily="18" charset="0"/>
            </a:endParaRPr>
          </a:p>
          <a:p>
            <a:pPr lvl="0" algn="just"/>
            <a:r>
              <a:rPr lang="ru-RU" sz="2400" b="1" dirty="0">
                <a:solidFill>
                  <a:schemeClr val="accent2">
                    <a:lumMod val="50000"/>
                  </a:schemeClr>
                </a:solidFill>
              </a:rPr>
              <a:t>Получатели поддержки: </a:t>
            </a:r>
            <a:r>
              <a:rPr lang="ru-RU" sz="2400" i="1" dirty="0">
                <a:solidFill>
                  <a:schemeClr val="accent2">
                    <a:lumMod val="50000"/>
                  </a:schemeClr>
                </a:solidFill>
              </a:rPr>
              <a:t>организации, крестьянские (фермерские) хозяйства и индивидуальные предприниматели, осуществляющие деятельность в области рыбоводства</a:t>
            </a:r>
          </a:p>
          <a:p>
            <a:pPr lvl="0" algn="just"/>
            <a:endParaRPr lang="en-US" sz="2400" i="1" dirty="0">
              <a:solidFill>
                <a:schemeClr val="accent2">
                  <a:lumMod val="50000"/>
                </a:schemeClr>
              </a:solidFill>
            </a:endParaRPr>
          </a:p>
          <a:p>
            <a:pPr lvl="0" algn="just"/>
            <a:r>
              <a:rPr lang="ru-RU" sz="2400" b="1" dirty="0">
                <a:solidFill>
                  <a:schemeClr val="accent2">
                    <a:lumMod val="50000"/>
                  </a:schemeClr>
                </a:solidFill>
              </a:rPr>
              <a:t>Основное условие: </a:t>
            </a:r>
            <a:r>
              <a:rPr lang="ru-RU" sz="2400" i="1" dirty="0">
                <a:solidFill>
                  <a:schemeClr val="accent2">
                    <a:lumMod val="50000"/>
                  </a:schemeClr>
                </a:solidFill>
              </a:rPr>
              <a:t>заключение с Министерством соглашения о предоставлении из республиканского бюджета Республики Коми субсидий на соответствующий финансовый год</a:t>
            </a:r>
          </a:p>
          <a:p>
            <a:pPr lvl="0" algn="just"/>
            <a:endParaRPr lang="ru-RU" sz="2400" i="1" dirty="0">
              <a:solidFill>
                <a:schemeClr val="accent2">
                  <a:lumMod val="50000"/>
                </a:schemeClr>
              </a:solidFill>
            </a:endParaRPr>
          </a:p>
          <a:p>
            <a:pPr lvl="0" algn="just"/>
            <a:r>
              <a:rPr lang="ru-RU" sz="2400" b="1" dirty="0">
                <a:solidFill>
                  <a:schemeClr val="accent2">
                    <a:lumMod val="50000"/>
                  </a:schemeClr>
                </a:solidFill>
              </a:rPr>
              <a:t>Размер:</a:t>
            </a:r>
            <a:r>
              <a:rPr lang="ru-RU" sz="2400" i="1" dirty="0">
                <a:solidFill>
                  <a:schemeClr val="accent2">
                    <a:lumMod val="50000"/>
                  </a:schemeClr>
                </a:solidFill>
              </a:rPr>
              <a:t> на компенсацию стоимости приобретенного в текущем году рыбопосадочного материала для дальнейшего выращивания товарной рыбы в размере 40 % его стоимости</a:t>
            </a:r>
          </a:p>
          <a:p>
            <a:pPr lvl="0" algn="just"/>
            <a:endParaRPr lang="en-US" sz="2400" i="1" dirty="0">
              <a:solidFill>
                <a:schemeClr val="accent2">
                  <a:lumMod val="50000"/>
                </a:schemeClr>
              </a:solidFill>
            </a:endParaRPr>
          </a:p>
          <a:p>
            <a:pPr lvl="0" algn="just"/>
            <a:r>
              <a:rPr lang="ru-RU" sz="2400" b="1" dirty="0">
                <a:solidFill>
                  <a:schemeClr val="accent2">
                    <a:lumMod val="50000"/>
                  </a:schemeClr>
                </a:solidFill>
              </a:rPr>
              <a:t>Срок оказания: </a:t>
            </a:r>
            <a:r>
              <a:rPr lang="ru-RU" sz="2400" i="1" dirty="0">
                <a:solidFill>
                  <a:schemeClr val="accent2">
                    <a:lumMod val="50000"/>
                  </a:schemeClr>
                </a:solidFill>
              </a:rPr>
              <a:t>текущий финансовый год</a:t>
            </a:r>
          </a:p>
          <a:p>
            <a:pPr lvl="0" algn="just"/>
            <a:endParaRPr lang="ru-RU" sz="2400" i="1" dirty="0">
              <a:solidFill>
                <a:schemeClr val="accent2">
                  <a:lumMod val="50000"/>
                </a:schemeClr>
              </a:solidFill>
            </a:endParaRPr>
          </a:p>
          <a:p>
            <a:pPr lvl="0" algn="just"/>
            <a:r>
              <a:rPr lang="ru-RU" sz="2400" b="1" dirty="0">
                <a:solidFill>
                  <a:schemeClr val="accent2">
                    <a:lumMod val="50000"/>
                  </a:schemeClr>
                </a:solidFill>
              </a:rPr>
              <a:t>Контакты: </a:t>
            </a:r>
            <a:r>
              <a:rPr lang="ru-RU" sz="2400" i="1" dirty="0">
                <a:solidFill>
                  <a:schemeClr val="accent2">
                    <a:lumMod val="50000"/>
                  </a:schemeClr>
                </a:solidFill>
              </a:rPr>
              <a:t>начальник отдела развития рыбохозяйственного комплекса Рябова Елена Александровна, </a:t>
            </a:r>
            <a:r>
              <a:rPr lang="ru-RU" sz="2400" i="1" dirty="0" err="1">
                <a:solidFill>
                  <a:schemeClr val="accent2">
                    <a:lumMod val="50000"/>
                  </a:schemeClr>
                </a:solidFill>
              </a:rPr>
              <a:t>каб</a:t>
            </a:r>
            <a:r>
              <a:rPr lang="ru-RU" sz="2400" i="1" dirty="0">
                <a:solidFill>
                  <a:schemeClr val="accent2">
                    <a:lumMod val="50000"/>
                  </a:schemeClr>
                </a:solidFill>
              </a:rPr>
              <a:t>. 304, </a:t>
            </a:r>
            <a:br>
              <a:rPr lang="ru-RU" sz="2400" i="1" dirty="0">
                <a:solidFill>
                  <a:schemeClr val="accent2">
                    <a:lumMod val="50000"/>
                  </a:schemeClr>
                </a:solidFill>
              </a:rPr>
            </a:br>
            <a:r>
              <a:rPr lang="ru-RU" sz="2400" i="1" dirty="0">
                <a:solidFill>
                  <a:schemeClr val="accent2">
                    <a:lumMod val="50000"/>
                  </a:schemeClr>
                </a:solidFill>
              </a:rPr>
              <a:t>тел. 8(8212) 255-440 (доб. 1153), </a:t>
            </a:r>
            <a:r>
              <a:rPr lang="ru-RU" sz="2400" i="1" dirty="0">
                <a:solidFill>
                  <a:schemeClr val="accent2">
                    <a:lumMod val="50000"/>
                  </a:schemeClr>
                </a:solidFill>
                <a:hlinkClick r:id="rId2">
                  <a:extLst>
                    <a:ext uri="{A12FA001-AC4F-418D-AE19-62706E023703}">
                      <ahyp:hlinkClr xmlns="" xmlns:ahyp="http://schemas.microsoft.com/office/drawing/2018/hyperlinkcolor" val="tx"/>
                    </a:ext>
                  </a:extLst>
                </a:hlinkClick>
              </a:rPr>
              <a:t>e.a.ryabova@minshp.rkomi.ru</a:t>
            </a:r>
            <a:endParaRPr lang="ru-RU" sz="2400" i="1" dirty="0">
              <a:solidFill>
                <a:schemeClr val="accent2">
                  <a:lumMod val="50000"/>
                </a:schemeClr>
              </a:solidFill>
            </a:endParaRPr>
          </a:p>
          <a:p>
            <a:pPr lvl="0" algn="just"/>
            <a:endParaRPr lang="en-US" sz="2200" b="1" i="1" u="sng" dirty="0">
              <a:solidFill>
                <a:prstClr val="black"/>
              </a:solidFill>
              <a:uFill>
                <a:solidFill>
                  <a:srgbClr val="70AD47">
                    <a:lumMod val="75000"/>
                  </a:srgbClr>
                </a:solidFill>
              </a:uFill>
              <a:latin typeface="Times New Roman" panose="02020603050405020304" pitchFamily="18" charset="0"/>
              <a:cs typeface="Times New Roman" panose="02020603050405020304" pitchFamily="18" charset="0"/>
            </a:endParaRPr>
          </a:p>
          <a:p>
            <a:pPr lvl="0" algn="just"/>
            <a:r>
              <a:rPr lang="ru-RU" sz="2400" b="1" dirty="0">
                <a:solidFill>
                  <a:schemeClr val="accent2">
                    <a:lumMod val="50000"/>
                  </a:schemeClr>
                </a:solidFill>
              </a:rPr>
              <a:t>Информация:</a:t>
            </a:r>
            <a:r>
              <a:rPr lang="ru-RU" sz="2400" i="1" dirty="0">
                <a:solidFill>
                  <a:schemeClr val="accent2">
                    <a:lumMod val="50000"/>
                  </a:schemeClr>
                </a:solidFill>
              </a:rPr>
              <a:t> постановление Правительства РК от 31.10.2019 № 525 (приложение 2.1)</a:t>
            </a: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1950526" y="843847"/>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p:txBody>
      </p:sp>
    </p:spTree>
    <p:extLst>
      <p:ext uri="{BB962C8B-B14F-4D97-AF65-F5344CB8AC3E}">
        <p14:creationId xmlns:p14="http://schemas.microsoft.com/office/powerpoint/2010/main" xmlns="" val="23347064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2620" y="1526277"/>
            <a:ext cx="16027596" cy="7624395"/>
          </a:xfrm>
          <a:prstGeom prst="rect">
            <a:avLst/>
          </a:prstGeom>
          <a:solidFill>
            <a:schemeClr val="bg1"/>
          </a:solidFill>
        </p:spPr>
        <p:txBody>
          <a:bodyPr wrap="square" lIns="144018" tIns="72009" rIns="144018" bIns="72009" rtlCol="0">
            <a:spAutoFit/>
          </a:bodyPr>
          <a:lstStyle/>
          <a:p>
            <a:pPr algn="just"/>
            <a:r>
              <a:rPr lang="ru-RU" sz="4000" b="1" spc="-276" dirty="0">
                <a:solidFill>
                  <a:srgbClr val="4C1913"/>
                </a:solidFill>
                <a:ea typeface="+mj-ea"/>
                <a:cs typeface="Trebuchet MS"/>
              </a:rPr>
              <a:t>СУБСИДИИ НА ВОЗМЕЩЕНИЕ ЧАСТИ ЗАТРАТ НА ПРИОБРЕТЕНИЕ КОМБИКОРМА ДЛЯ РЫБЫ</a:t>
            </a:r>
          </a:p>
          <a:p>
            <a:pPr lvl="0" algn="just"/>
            <a:endParaRPr lang="ru-RU" sz="2400" i="1" dirty="0">
              <a:solidFill>
                <a:schemeClr val="accent2">
                  <a:lumMod val="50000"/>
                </a:schemeClr>
              </a:solidFill>
            </a:endParaRPr>
          </a:p>
          <a:p>
            <a:pPr lvl="0" algn="just"/>
            <a:endParaRPr lang="ru-RU" sz="2400" b="1" dirty="0" smtClean="0">
              <a:solidFill>
                <a:schemeClr val="accent2">
                  <a:lumMod val="50000"/>
                </a:schemeClr>
              </a:solidFill>
            </a:endParaRPr>
          </a:p>
          <a:p>
            <a:pPr lvl="0" algn="just"/>
            <a:r>
              <a:rPr lang="ru-RU" sz="2400" b="1" dirty="0" smtClean="0">
                <a:solidFill>
                  <a:schemeClr val="accent2">
                    <a:lumMod val="50000"/>
                  </a:schemeClr>
                </a:solidFill>
              </a:rPr>
              <a:t>Получатели </a:t>
            </a:r>
            <a:r>
              <a:rPr lang="ru-RU" sz="2400" b="1" dirty="0">
                <a:solidFill>
                  <a:schemeClr val="accent2">
                    <a:lumMod val="50000"/>
                  </a:schemeClr>
                </a:solidFill>
              </a:rPr>
              <a:t>поддержки: </a:t>
            </a:r>
            <a:r>
              <a:rPr lang="ru-RU" sz="2400" i="1" dirty="0">
                <a:solidFill>
                  <a:schemeClr val="accent2">
                    <a:lumMod val="50000"/>
                  </a:schemeClr>
                </a:solidFill>
              </a:rPr>
              <a:t>организации, крестьянские (фермерские) хозяйства, осуществляющие деятельность в области рыбоводства</a:t>
            </a:r>
            <a:endParaRPr lang="en-US" sz="2400" i="1" dirty="0">
              <a:solidFill>
                <a:schemeClr val="accent2">
                  <a:lumMod val="50000"/>
                </a:schemeClr>
              </a:solidFill>
            </a:endParaRPr>
          </a:p>
          <a:p>
            <a:pPr lvl="0" algn="just"/>
            <a:endParaRPr lang="ru-RU" sz="2400" i="1" dirty="0">
              <a:solidFill>
                <a:schemeClr val="accent2">
                  <a:lumMod val="50000"/>
                </a:schemeClr>
              </a:solidFill>
            </a:endParaRPr>
          </a:p>
          <a:p>
            <a:pPr lvl="0" algn="just"/>
            <a:r>
              <a:rPr lang="ru-RU" sz="2400" b="1" dirty="0">
                <a:solidFill>
                  <a:schemeClr val="accent2">
                    <a:lumMod val="50000"/>
                  </a:schemeClr>
                </a:solidFill>
              </a:rPr>
              <a:t>Основное условие: </a:t>
            </a:r>
            <a:r>
              <a:rPr lang="ru-RU" sz="2400" i="1" dirty="0">
                <a:solidFill>
                  <a:schemeClr val="accent2">
                    <a:lumMod val="50000"/>
                  </a:schemeClr>
                </a:solidFill>
              </a:rPr>
              <a:t>заключение с Министерством соглашения о предоставлении из республиканского бюджета Республики Коми субсидий на соответствующий финансовый год</a:t>
            </a:r>
          </a:p>
          <a:p>
            <a:pPr lvl="0" algn="just"/>
            <a:endParaRPr lang="ru-RU" sz="2400" i="1" dirty="0">
              <a:solidFill>
                <a:schemeClr val="accent2">
                  <a:lumMod val="50000"/>
                </a:schemeClr>
              </a:solidFill>
            </a:endParaRPr>
          </a:p>
          <a:p>
            <a:pPr lvl="0" algn="just"/>
            <a:r>
              <a:rPr lang="ru-RU" sz="2400" b="1" dirty="0">
                <a:solidFill>
                  <a:schemeClr val="accent2">
                    <a:lumMod val="50000"/>
                  </a:schemeClr>
                </a:solidFill>
              </a:rPr>
              <a:t>Размер: </a:t>
            </a:r>
            <a:r>
              <a:rPr lang="ru-RU" sz="2400" i="1" dirty="0">
                <a:solidFill>
                  <a:schemeClr val="accent2">
                    <a:lumMod val="50000"/>
                  </a:schemeClr>
                </a:solidFill>
              </a:rPr>
              <a:t>на компенсацию стоимости приобретенных в текущем и (или) предыдущем году комбикормов для рыбы в размере 40 % их стоимости</a:t>
            </a:r>
          </a:p>
          <a:p>
            <a:pPr lvl="0" algn="just"/>
            <a:endParaRPr lang="ru-RU" sz="2400" i="1" dirty="0">
              <a:solidFill>
                <a:schemeClr val="accent2">
                  <a:lumMod val="50000"/>
                </a:schemeClr>
              </a:solidFill>
            </a:endParaRPr>
          </a:p>
          <a:p>
            <a:pPr lvl="0" algn="just"/>
            <a:r>
              <a:rPr lang="ru-RU" sz="2400" b="1" dirty="0">
                <a:solidFill>
                  <a:schemeClr val="accent2">
                    <a:lumMod val="50000"/>
                  </a:schemeClr>
                </a:solidFill>
              </a:rPr>
              <a:t>Срок оказания: </a:t>
            </a:r>
            <a:r>
              <a:rPr lang="ru-RU" sz="2400" i="1" dirty="0">
                <a:solidFill>
                  <a:schemeClr val="accent2">
                    <a:lumMod val="50000"/>
                  </a:schemeClr>
                </a:solidFill>
              </a:rPr>
              <a:t>текущий финансовый год</a:t>
            </a:r>
          </a:p>
          <a:p>
            <a:pPr lvl="0" algn="just"/>
            <a:endParaRPr lang="ru-RU" sz="2400" i="1" dirty="0">
              <a:solidFill>
                <a:schemeClr val="accent2">
                  <a:lumMod val="50000"/>
                </a:schemeClr>
              </a:solidFill>
            </a:endParaRPr>
          </a:p>
          <a:p>
            <a:pPr lvl="0" algn="just"/>
            <a:r>
              <a:rPr lang="ru-RU" sz="2400" b="1" dirty="0">
                <a:solidFill>
                  <a:schemeClr val="accent2">
                    <a:lumMod val="50000"/>
                  </a:schemeClr>
                </a:solidFill>
              </a:rPr>
              <a:t>Контакты:</a:t>
            </a:r>
            <a:r>
              <a:rPr lang="ru-RU" sz="2400" i="1" dirty="0">
                <a:solidFill>
                  <a:schemeClr val="accent2">
                    <a:lumMod val="50000"/>
                  </a:schemeClr>
                </a:solidFill>
              </a:rPr>
              <a:t> начальник отдела развития рыбохозяйственного комплекса Рябова Елена Александровна, </a:t>
            </a:r>
            <a:r>
              <a:rPr lang="ru-RU" sz="2400" i="1" dirty="0" err="1">
                <a:solidFill>
                  <a:schemeClr val="accent2">
                    <a:lumMod val="50000"/>
                  </a:schemeClr>
                </a:solidFill>
              </a:rPr>
              <a:t>каб</a:t>
            </a:r>
            <a:r>
              <a:rPr lang="ru-RU" sz="2400" i="1" dirty="0">
                <a:solidFill>
                  <a:schemeClr val="accent2">
                    <a:lumMod val="50000"/>
                  </a:schemeClr>
                </a:solidFill>
              </a:rPr>
              <a:t>. 304, </a:t>
            </a:r>
            <a:br>
              <a:rPr lang="ru-RU" sz="2400" i="1" dirty="0">
                <a:solidFill>
                  <a:schemeClr val="accent2">
                    <a:lumMod val="50000"/>
                  </a:schemeClr>
                </a:solidFill>
              </a:rPr>
            </a:br>
            <a:r>
              <a:rPr lang="ru-RU" sz="2400" i="1" dirty="0">
                <a:solidFill>
                  <a:schemeClr val="accent2">
                    <a:lumMod val="50000"/>
                  </a:schemeClr>
                </a:solidFill>
              </a:rPr>
              <a:t>тел. 8(8212) 255-440 (доб. 1153), </a:t>
            </a:r>
            <a:r>
              <a:rPr lang="ru-RU" sz="2400" i="1" dirty="0">
                <a:solidFill>
                  <a:schemeClr val="accent2">
                    <a:lumMod val="50000"/>
                  </a:schemeClr>
                </a:solidFill>
                <a:hlinkClick r:id="rId2">
                  <a:extLst>
                    <a:ext uri="{A12FA001-AC4F-418D-AE19-62706E023703}">
                      <ahyp:hlinkClr xmlns="" xmlns:ahyp="http://schemas.microsoft.com/office/drawing/2018/hyperlinkcolor" val="tx"/>
                    </a:ext>
                  </a:extLst>
                </a:hlinkClick>
              </a:rPr>
              <a:t>e.a.ryabova@minshp.rkomi.ru</a:t>
            </a:r>
            <a:endParaRPr lang="ru-RU" sz="2400" i="1" dirty="0">
              <a:solidFill>
                <a:schemeClr val="accent2">
                  <a:lumMod val="50000"/>
                </a:schemeClr>
              </a:solidFill>
            </a:endParaRPr>
          </a:p>
          <a:p>
            <a:pPr lvl="0" algn="just"/>
            <a:endParaRPr lang="en-US" sz="2200" b="1" i="1" u="sng" dirty="0">
              <a:solidFill>
                <a:prstClr val="black"/>
              </a:solidFill>
              <a:uFill>
                <a:solidFill>
                  <a:srgbClr val="70AD47">
                    <a:lumMod val="75000"/>
                  </a:srgbClr>
                </a:solidFill>
              </a:uFill>
              <a:latin typeface="Times New Roman" panose="02020603050405020304" pitchFamily="18" charset="0"/>
              <a:cs typeface="Times New Roman" panose="02020603050405020304" pitchFamily="18" charset="0"/>
            </a:endParaRPr>
          </a:p>
          <a:p>
            <a:pPr lvl="0" algn="just"/>
            <a:r>
              <a:rPr lang="ru-RU" sz="2400" b="1" dirty="0">
                <a:solidFill>
                  <a:schemeClr val="accent2">
                    <a:lumMod val="50000"/>
                  </a:schemeClr>
                </a:solidFill>
              </a:rPr>
              <a:t>Информация:</a:t>
            </a:r>
            <a:r>
              <a:rPr lang="ru-RU" sz="2400" i="1" dirty="0">
                <a:solidFill>
                  <a:schemeClr val="accent2">
                    <a:lumMod val="50000"/>
                  </a:schemeClr>
                </a:solidFill>
              </a:rPr>
              <a:t> постановление Правительства РК от 31.10.2019 № 525 (приложение 2.1)</a:t>
            </a: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2026945" y="904875"/>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p:txBody>
      </p:sp>
    </p:spTree>
    <p:extLst>
      <p:ext uri="{BB962C8B-B14F-4D97-AF65-F5344CB8AC3E}">
        <p14:creationId xmlns:p14="http://schemas.microsoft.com/office/powerpoint/2010/main" xmlns="" val="2530883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6" y="7286242"/>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22"/>
          <p:cNvSpPr/>
          <p:nvPr/>
        </p:nvSpPr>
        <p:spPr>
          <a:xfrm>
            <a:off x="2023427" y="574806"/>
            <a:ext cx="1499870"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object 3"/>
          <p:cNvSpPr txBox="1"/>
          <p:nvPr/>
        </p:nvSpPr>
        <p:spPr>
          <a:xfrm>
            <a:off x="2023427" y="1743075"/>
            <a:ext cx="13216574" cy="633884"/>
          </a:xfrm>
          <a:prstGeom prst="rect">
            <a:avLst/>
          </a:prstGeom>
        </p:spPr>
        <p:txBody>
          <a:bodyPr vert="horz" wrap="square" lIns="0" tIns="18154" rIns="0" bIns="0" rtlCol="0">
            <a:spAutoFit/>
          </a:bodyPr>
          <a:lstStyle/>
          <a:p>
            <a:pPr marL="18153" marR="7261" defTabSz="1307043">
              <a:spcBef>
                <a:spcPts val="143"/>
              </a:spcBef>
            </a:pPr>
            <a:r>
              <a:rPr lang="ru-RU" sz="4000" b="1" spc="-175" dirty="0">
                <a:solidFill>
                  <a:srgbClr val="4C1913"/>
                </a:solidFill>
                <a:latin typeface="Trebuchet MS"/>
                <a:ea typeface="+mj-ea"/>
                <a:cs typeface="Trebuchet MS"/>
              </a:rPr>
              <a:t>«</a:t>
            </a:r>
            <a:r>
              <a:rPr lang="ru-RU" sz="4000" b="1" spc="-175" dirty="0">
                <a:solidFill>
                  <a:srgbClr val="4C1913"/>
                </a:solidFill>
                <a:ea typeface="+mj-ea"/>
                <a:cs typeface="Trebuchet MS"/>
              </a:rPr>
              <a:t>КРЕДИТНЫЕ</a:t>
            </a:r>
            <a:r>
              <a:rPr lang="ru-RU" sz="4000" b="1" spc="-175" dirty="0">
                <a:solidFill>
                  <a:srgbClr val="4C1913"/>
                </a:solidFill>
                <a:latin typeface="Trebuchet MS"/>
                <a:ea typeface="+mj-ea"/>
                <a:cs typeface="Trebuchet MS"/>
              </a:rPr>
              <a:t> КАНИКУЛЫ»</a:t>
            </a:r>
          </a:p>
        </p:txBody>
      </p:sp>
      <p:sp>
        <p:nvSpPr>
          <p:cNvPr id="18" name="object 23"/>
          <p:cNvSpPr txBox="1">
            <a:spLocks/>
          </p:cNvSpPr>
          <p:nvPr/>
        </p:nvSpPr>
        <p:spPr>
          <a:xfrm>
            <a:off x="2033937" y="1057275"/>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АО «Микрокредитная компания Республики Коми»</a:t>
            </a:r>
          </a:p>
        </p:txBody>
      </p:sp>
      <p:sp>
        <p:nvSpPr>
          <p:cNvPr id="21" name="object 24"/>
          <p:cNvSpPr txBox="1"/>
          <p:nvPr/>
        </p:nvSpPr>
        <p:spPr>
          <a:xfrm>
            <a:off x="2035109" y="2962275"/>
            <a:ext cx="16566745" cy="5737467"/>
          </a:xfrm>
          <a:prstGeom prst="rect">
            <a:avLst/>
          </a:prstGeom>
        </p:spPr>
        <p:txBody>
          <a:bodyPr vert="horz" wrap="square" lIns="0" tIns="12699" rIns="0" bIns="0" rtlCol="0">
            <a:spAutoFit/>
          </a:bodyPr>
          <a:lstStyle/>
          <a:p>
            <a:pPr>
              <a:spcBef>
                <a:spcPts val="1200"/>
              </a:spcBef>
            </a:pPr>
            <a:r>
              <a:rPr lang="ru-RU" sz="2400" b="1" dirty="0">
                <a:solidFill>
                  <a:schemeClr val="accent2">
                    <a:lumMod val="50000"/>
                  </a:schemeClr>
                </a:solidFill>
              </a:rPr>
              <a:t>Получатели поддержки </a:t>
            </a:r>
            <a:r>
              <a:rPr lang="ru-RU" sz="2400" dirty="0">
                <a:solidFill>
                  <a:schemeClr val="accent2">
                    <a:lumMod val="50000"/>
                  </a:schemeClr>
                </a:solidFill>
              </a:rPr>
              <a:t>– </a:t>
            </a:r>
            <a:r>
              <a:rPr lang="ru-RU" sz="2400" i="1" dirty="0">
                <a:solidFill>
                  <a:schemeClr val="accent2">
                    <a:lumMod val="50000"/>
                  </a:schemeClr>
                </a:solidFill>
              </a:rPr>
              <a:t>субъекты МСП, заключившие с АО «Микрокредитная компания Республики Коми» договор займа в срок не позднее 1 марта 2022 года, включенные в Перечень, утвержденный Правительством Российской Федерации от 10 марта 2022 г. N 337</a:t>
            </a:r>
          </a:p>
          <a:p>
            <a:pPr>
              <a:spcBef>
                <a:spcPts val="1200"/>
              </a:spcBef>
            </a:pPr>
            <a:r>
              <a:rPr lang="ru-RU" sz="2400" b="1" dirty="0">
                <a:solidFill>
                  <a:schemeClr val="accent2">
                    <a:lumMod val="50000"/>
                  </a:schemeClr>
                </a:solidFill>
              </a:rPr>
              <a:t>Условия получения поддержки </a:t>
            </a:r>
            <a:r>
              <a:rPr lang="ru-RU" sz="2400" dirty="0">
                <a:solidFill>
                  <a:schemeClr val="accent2">
                    <a:lumMod val="50000"/>
                  </a:schemeClr>
                </a:solidFill>
              </a:rPr>
              <a:t>– </a:t>
            </a:r>
            <a:r>
              <a:rPr lang="ru-RU" sz="2400" i="1" dirty="0">
                <a:solidFill>
                  <a:schemeClr val="accent2">
                    <a:lumMod val="50000"/>
                  </a:schemeClr>
                </a:solidFill>
              </a:rPr>
              <a:t>направление в адрес Общества требования о об изменении условий договора займа, </a:t>
            </a:r>
          </a:p>
          <a:p>
            <a:pPr>
              <a:spcBef>
                <a:spcPts val="1200"/>
              </a:spcBef>
            </a:pPr>
            <a:r>
              <a:rPr lang="ru-RU" sz="2400" i="1" dirty="0">
                <a:solidFill>
                  <a:schemeClr val="accent2">
                    <a:lumMod val="50000"/>
                  </a:schemeClr>
                </a:solidFill>
              </a:rPr>
              <a:t>предусматривающее приостановление исполнения заемщиком своих обязательств</a:t>
            </a:r>
          </a:p>
          <a:p>
            <a:pPr>
              <a:spcBef>
                <a:spcPts val="1200"/>
              </a:spcBef>
            </a:pPr>
            <a:r>
              <a:rPr lang="ru-RU" sz="2400" b="1" dirty="0">
                <a:solidFill>
                  <a:schemeClr val="accent2">
                    <a:lumMod val="50000"/>
                  </a:schemeClr>
                </a:solidFill>
              </a:rPr>
              <a:t>Вид поддержки </a:t>
            </a:r>
            <a:r>
              <a:rPr lang="ru-RU" sz="2400" dirty="0">
                <a:solidFill>
                  <a:schemeClr val="accent2">
                    <a:lumMod val="50000"/>
                  </a:schemeClr>
                </a:solidFill>
              </a:rPr>
              <a:t>– реструктуризация действующих договоров займа путем изменения графика платежей за счет предоставления отсрочки по возврату основного долга и процентов на срок не более 6 месяцев (по требованию заемщика); путем снижения размера платежей на срок не более 6 месяцев (по требованию заемщика – индивидуального предпринимателя); прекращение начисления неустойки в течение предоставленных льготного периода)</a:t>
            </a:r>
          </a:p>
          <a:p>
            <a:pPr>
              <a:spcBef>
                <a:spcPts val="1200"/>
              </a:spcBef>
            </a:pPr>
            <a:r>
              <a:rPr lang="ru-RU" sz="2400" b="1" dirty="0">
                <a:solidFill>
                  <a:schemeClr val="accent2">
                    <a:lumMod val="50000"/>
                  </a:schemeClr>
                </a:solidFill>
              </a:rPr>
              <a:t>Срок оказания </a:t>
            </a:r>
            <a:r>
              <a:rPr lang="ru-RU" sz="2400" i="1" dirty="0">
                <a:solidFill>
                  <a:schemeClr val="accent2">
                    <a:lumMod val="50000"/>
                  </a:schemeClr>
                </a:solidFill>
              </a:rPr>
              <a:t>– </a:t>
            </a:r>
            <a:r>
              <a:rPr lang="ru-RU" sz="2400" i="1" dirty="0">
                <a:solidFill>
                  <a:srgbClr val="C0504D">
                    <a:lumMod val="50000"/>
                  </a:srgbClr>
                </a:solidFill>
              </a:rPr>
              <a:t>5 дней с даты его регистрации</a:t>
            </a:r>
          </a:p>
          <a:p>
            <a:pPr>
              <a:spcBef>
                <a:spcPts val="1200"/>
              </a:spcBef>
            </a:pPr>
            <a:r>
              <a:rPr lang="ru-RU" sz="2400" b="1" dirty="0">
                <a:solidFill>
                  <a:schemeClr val="accent2">
                    <a:lumMod val="50000"/>
                  </a:schemeClr>
                </a:solidFill>
              </a:rPr>
              <a:t>Контакты ответственного лица </a:t>
            </a:r>
            <a:r>
              <a:rPr lang="ru-RU" sz="2400" dirty="0">
                <a:solidFill>
                  <a:schemeClr val="accent2">
                    <a:lumMod val="50000"/>
                  </a:schemeClr>
                </a:solidFill>
              </a:rPr>
              <a:t>– </a:t>
            </a:r>
            <a:r>
              <a:rPr lang="ru-RU" sz="2400" i="1" dirty="0" err="1">
                <a:solidFill>
                  <a:schemeClr val="accent2">
                    <a:lumMod val="50000"/>
                  </a:schemeClr>
                </a:solidFill>
              </a:rPr>
              <a:t>Клецун</a:t>
            </a:r>
            <a:r>
              <a:rPr lang="ru-RU" sz="2400" i="1" dirty="0">
                <a:solidFill>
                  <a:schemeClr val="accent2">
                    <a:lumMod val="50000"/>
                  </a:schemeClr>
                </a:solidFill>
              </a:rPr>
              <a:t> Евгения Валерьевна, начальник отдела по работе с клиентами, </a:t>
            </a:r>
            <a:r>
              <a:rPr lang="en-US" sz="2400" i="1" dirty="0">
                <a:solidFill>
                  <a:schemeClr val="accent2">
                    <a:lumMod val="50000"/>
                  </a:schemeClr>
                </a:solidFill>
                <a:hlinkClick r:id="rId2"/>
              </a:rPr>
              <a:t>e.v.kletsun@mbrk.rkomi.ru</a:t>
            </a:r>
            <a:r>
              <a:rPr lang="ru-RU" sz="2400" i="1" dirty="0">
                <a:solidFill>
                  <a:schemeClr val="accent2">
                    <a:lumMod val="50000"/>
                  </a:schemeClr>
                </a:solidFill>
              </a:rPr>
              <a:t>, 8 (8212) 401-200 (доб. 203)</a:t>
            </a:r>
            <a:endParaRPr lang="ru-RU" sz="2400" dirty="0">
              <a:solidFill>
                <a:schemeClr val="accent2">
                  <a:lumMod val="50000"/>
                </a:schemeClr>
              </a:solidFill>
            </a:endParaRP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3"/>
              </a:rPr>
              <a:t>мойбизнес11.рф</a:t>
            </a:r>
            <a:endParaRPr lang="ru-RU" sz="2400" dirty="0">
              <a:solidFill>
                <a:schemeClr val="accent2">
                  <a:lumMod val="50000"/>
                </a:schemeClr>
              </a:solidFill>
            </a:endParaRPr>
          </a:p>
        </p:txBody>
      </p:sp>
      <p:sp>
        <p:nvSpPr>
          <p:cNvPr id="2" name="Номер слайда 1"/>
          <p:cNvSpPr>
            <a:spLocks noGrp="1"/>
          </p:cNvSpPr>
          <p:nvPr>
            <p:ph type="sldNum" sz="quarter" idx="7"/>
          </p:nvPr>
        </p:nvSpPr>
        <p:spPr/>
        <p:txBody>
          <a:bodyPr/>
          <a:lstStyle/>
          <a:p>
            <a:fld id="{B6F15528-21DE-4FAA-801E-634DDDAF4B2B}" type="slidenum">
              <a:rPr lang="ru-RU" smtClean="0"/>
              <a:pPr/>
              <a:t>7</a:t>
            </a:fld>
            <a:endParaRPr lang="ru-RU"/>
          </a:p>
        </p:txBody>
      </p:sp>
    </p:spTree>
    <p:extLst>
      <p:ext uri="{BB962C8B-B14F-4D97-AF65-F5344CB8AC3E}">
        <p14:creationId xmlns:p14="http://schemas.microsoft.com/office/powerpoint/2010/main" xmlns="" val="393063719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67835" y="1526276"/>
            <a:ext cx="16896365" cy="8137356"/>
          </a:xfrm>
          <a:prstGeom prst="rect">
            <a:avLst/>
          </a:prstGeom>
          <a:solidFill>
            <a:schemeClr val="bg1"/>
          </a:solidFill>
        </p:spPr>
        <p:txBody>
          <a:bodyPr wrap="square" lIns="144018" tIns="72009" rIns="144018" bIns="72009" rtlCol="0">
            <a:spAutoFit/>
          </a:bodyPr>
          <a:lstStyle/>
          <a:p>
            <a:pPr algn="just">
              <a:lnSpc>
                <a:spcPct val="115000"/>
              </a:lnSpc>
              <a:spcAft>
                <a:spcPts val="1575"/>
              </a:spcAft>
            </a:pPr>
            <a:r>
              <a:rPr lang="ru-RU" sz="4000" b="1" spc="-276" dirty="0">
                <a:solidFill>
                  <a:srgbClr val="4C1913"/>
                </a:solidFill>
                <a:ea typeface="+mj-ea"/>
                <a:cs typeface="Trebuchet MS"/>
              </a:rPr>
              <a:t>СУБСИДИИ НА ВОЗМЕЩЕНИЕ ЧАСТИ ТРАНСПОРТНЫХ РАСХОДОВ ПО ДОСТАВКЕ ТОВАРОВ В ТРУДНОДОСТУПНЫЕ И/ИЛИ ОТДАЛЕННЫЕ, И/ИЛИ МАЛОЧИСЛЕННЫЕ СЕЛЬСКИЕ НАСЕЛЕННЫЕ ПУНКТЫ РЕСПУБЛИКИ КОМИ</a:t>
            </a:r>
            <a:endParaRPr lang="en-US" sz="4000" b="1" spc="-276" dirty="0">
              <a:solidFill>
                <a:srgbClr val="4C1913"/>
              </a:solidFill>
              <a:ea typeface="+mj-ea"/>
              <a:cs typeface="Trebuchet MS"/>
            </a:endParaRPr>
          </a:p>
          <a:p>
            <a:pPr algn="just"/>
            <a:r>
              <a:rPr lang="ru-RU" sz="1600" b="1" dirty="0">
                <a:solidFill>
                  <a:schemeClr val="accent2">
                    <a:lumMod val="50000"/>
                  </a:schemeClr>
                </a:solidFill>
              </a:rPr>
              <a:t>Получатели поддержки: </a:t>
            </a:r>
            <a:r>
              <a:rPr lang="ru-RU" sz="1600" i="1" dirty="0">
                <a:solidFill>
                  <a:schemeClr val="accent2">
                    <a:lumMod val="50000"/>
                  </a:schemeClr>
                </a:solidFill>
              </a:rPr>
              <a:t>юридические лица (за исключением государственных (муниципальных) учреждений), индивидуальные предприниматели, осуществляющие доставку продовольственных и непродовольственных товаров в населенные пункты, включенные в Перечень (далее - хозяйствующие субъекты).</a:t>
            </a:r>
            <a:endParaRPr lang="en-US" sz="1600" i="1" dirty="0">
              <a:solidFill>
                <a:schemeClr val="accent2">
                  <a:lumMod val="50000"/>
                </a:schemeClr>
              </a:solidFill>
            </a:endParaRPr>
          </a:p>
          <a:p>
            <a:pPr algn="just"/>
            <a:endParaRPr lang="en-US" sz="1600" i="1" dirty="0">
              <a:solidFill>
                <a:schemeClr val="accent2">
                  <a:lumMod val="50000"/>
                </a:schemeClr>
              </a:solidFill>
            </a:endParaRPr>
          </a:p>
          <a:p>
            <a:pPr algn="just"/>
            <a:r>
              <a:rPr lang="ru-RU" sz="1600" b="1" dirty="0">
                <a:solidFill>
                  <a:schemeClr val="accent2">
                    <a:lumMod val="50000"/>
                  </a:schemeClr>
                </a:solidFill>
              </a:rPr>
              <a:t>Основное условие: </a:t>
            </a:r>
            <a:r>
              <a:rPr lang="ru-RU" sz="1600" i="1" dirty="0">
                <a:solidFill>
                  <a:schemeClr val="accent2">
                    <a:lumMod val="50000"/>
                  </a:schemeClr>
                </a:solidFill>
              </a:rPr>
              <a:t>доставка продовольственных и непродовольственных товаров в труднодоступные и/или малочисленные, и/или отдаленные сельские населенные пункты, включенные в включенные в Перечень. Субсидии предоставляются при условии заключения с Министерством соглашения (по форме).</a:t>
            </a:r>
          </a:p>
          <a:p>
            <a:pPr algn="just"/>
            <a:endParaRPr lang="ru-RU" sz="1600" i="1" dirty="0">
              <a:solidFill>
                <a:schemeClr val="accent2">
                  <a:lumMod val="50000"/>
                </a:schemeClr>
              </a:solidFill>
            </a:endParaRPr>
          </a:p>
          <a:p>
            <a:pPr algn="just"/>
            <a:r>
              <a:rPr lang="ru-RU" sz="1600" b="1" dirty="0">
                <a:solidFill>
                  <a:schemeClr val="accent2">
                    <a:lumMod val="50000"/>
                  </a:schemeClr>
                </a:solidFill>
              </a:rPr>
              <a:t>Размер:</a:t>
            </a:r>
          </a:p>
          <a:p>
            <a:pPr algn="just"/>
            <a:r>
              <a:rPr lang="ru-RU" sz="1600" i="1" dirty="0">
                <a:solidFill>
                  <a:schemeClr val="accent2">
                    <a:lumMod val="50000"/>
                  </a:schemeClr>
                </a:solidFill>
              </a:rPr>
              <a:t>Предельный размер субсидии определяется как расчетная сумма:</a:t>
            </a:r>
          </a:p>
          <a:p>
            <a:pPr algn="just"/>
            <a:r>
              <a:rPr lang="ru-RU" sz="1600" i="1" dirty="0">
                <a:solidFill>
                  <a:schemeClr val="accent2">
                    <a:lumMod val="50000"/>
                  </a:schemeClr>
                </a:solidFill>
              </a:rPr>
              <a:t>величины, определенной в соответствии с методическими рекомендациями «Нормы расхода топлив и смазочных материалов на автомобильном транспорте», введенными в действие распоряжением Министерства транспорта Российской Федерации от 14 марта 2008 г. № АМ-23-р, исходя из протяженности автомобильной дороги от административного центра административно-территориального образования до населенного пункта, расположенного на его территории, и в обратном направлении, и фактической стоимости автомобильного топлива (далее - Методические рекомендации);</a:t>
            </a:r>
          </a:p>
          <a:p>
            <a:r>
              <a:rPr lang="ru-RU" sz="1600" i="1" dirty="0">
                <a:solidFill>
                  <a:schemeClr val="accent2">
                    <a:lumMod val="50000"/>
                  </a:schemeClr>
                </a:solidFill>
              </a:rPr>
              <a:t>величины, определенной как 1/2 расходов на оплату услуг по перевозке товаров до населенного пункта и в обратном направлении водным транспортом (включая паромные переправы и наплавные мосты на внутренних водных путях).</a:t>
            </a:r>
          </a:p>
          <a:p>
            <a:endParaRPr lang="ru-RU" sz="1600" i="1" dirty="0">
              <a:solidFill>
                <a:schemeClr val="accent2">
                  <a:lumMod val="50000"/>
                </a:schemeClr>
              </a:solidFill>
            </a:endParaRPr>
          </a:p>
          <a:p>
            <a:pPr algn="just"/>
            <a:r>
              <a:rPr lang="ru-RU" sz="1600" b="1" dirty="0">
                <a:solidFill>
                  <a:schemeClr val="accent2">
                    <a:lumMod val="50000"/>
                  </a:schemeClr>
                </a:solidFill>
              </a:rPr>
              <a:t>Срок оказания: </a:t>
            </a:r>
            <a:r>
              <a:rPr lang="ru-RU" sz="1600" i="1" dirty="0">
                <a:solidFill>
                  <a:schemeClr val="accent2">
                    <a:lumMod val="50000"/>
                  </a:schemeClr>
                </a:solidFill>
              </a:rPr>
              <a:t>текущий календарный год</a:t>
            </a:r>
            <a:endParaRPr lang="en-US" sz="1600" i="1" dirty="0">
              <a:solidFill>
                <a:schemeClr val="accent2">
                  <a:lumMod val="50000"/>
                </a:schemeClr>
              </a:solidFill>
            </a:endParaRPr>
          </a:p>
          <a:p>
            <a:pPr algn="just"/>
            <a:endParaRPr lang="ru-RU" sz="1600" i="1" dirty="0">
              <a:solidFill>
                <a:schemeClr val="accent2">
                  <a:lumMod val="50000"/>
                </a:schemeClr>
              </a:solidFill>
            </a:endParaRPr>
          </a:p>
          <a:p>
            <a:pPr algn="just"/>
            <a:r>
              <a:rPr lang="ru-RU" sz="1600" b="1" dirty="0">
                <a:solidFill>
                  <a:schemeClr val="accent2">
                    <a:lumMod val="50000"/>
                  </a:schemeClr>
                </a:solidFill>
              </a:rPr>
              <a:t>Контакты:</a:t>
            </a:r>
            <a:r>
              <a:rPr lang="ru-RU" sz="1600" i="1" dirty="0">
                <a:solidFill>
                  <a:schemeClr val="accent2">
                    <a:lumMod val="50000"/>
                  </a:schemeClr>
                </a:solidFill>
              </a:rPr>
              <a:t> заведующий службой по предоставлению субсидий на компенсацию транспортных расходов ГУ РК «Центр господдержки АПК и рыбного хозяйства РК», Пынзарь Татьяна Игоревна, тел. (8212) 255-465 (доб. 1311, 1319, 1316), </a:t>
            </a:r>
            <a:r>
              <a:rPr lang="ru-RU" sz="1600" i="1" dirty="0">
                <a:solidFill>
                  <a:schemeClr val="accent2">
                    <a:lumMod val="50000"/>
                  </a:schemeClr>
                </a:solidFill>
                <a:hlinkClick r:id="rId2"/>
              </a:rPr>
              <a:t>t.i.pynzar@minshp.rkomi.ru</a:t>
            </a:r>
            <a:r>
              <a:rPr lang="ru-RU" sz="1600" i="1" dirty="0">
                <a:solidFill>
                  <a:schemeClr val="accent2">
                    <a:lumMod val="50000"/>
                  </a:schemeClr>
                </a:solidFill>
              </a:rPr>
              <a:t>.</a:t>
            </a:r>
            <a:endParaRPr lang="en-US" sz="1600" i="1" dirty="0">
              <a:solidFill>
                <a:schemeClr val="accent2">
                  <a:lumMod val="50000"/>
                </a:schemeClr>
              </a:solidFill>
            </a:endParaRPr>
          </a:p>
          <a:p>
            <a:pPr algn="just"/>
            <a:endParaRPr lang="ru-RU" sz="1600" i="1" dirty="0">
              <a:solidFill>
                <a:schemeClr val="accent2">
                  <a:lumMod val="50000"/>
                </a:schemeClr>
              </a:solidFill>
            </a:endParaRPr>
          </a:p>
          <a:p>
            <a:pPr algn="just"/>
            <a:r>
              <a:rPr lang="ru-RU" sz="1600" b="1" dirty="0">
                <a:solidFill>
                  <a:schemeClr val="accent2">
                    <a:lumMod val="50000"/>
                  </a:schemeClr>
                </a:solidFill>
              </a:rPr>
              <a:t>Информация: </a:t>
            </a:r>
            <a:r>
              <a:rPr lang="ru-RU" sz="1600" i="1" dirty="0">
                <a:solidFill>
                  <a:schemeClr val="accent2">
                    <a:lumMod val="50000"/>
                  </a:schemeClr>
                </a:solidFill>
              </a:rPr>
              <a:t>постановление Правительства Республики Коми от 31 октября 2019 г. № 525 (приложение 2.22)</a:t>
            </a:r>
          </a:p>
          <a:p>
            <a:r>
              <a:rPr lang="ru-RU" sz="1600" i="1" dirty="0">
                <a:solidFill>
                  <a:schemeClr val="accent2">
                    <a:lumMod val="50000"/>
                  </a:schemeClr>
                </a:solidFill>
                <a:hlinkClick r:id="rId3"/>
              </a:rPr>
              <a:t>http://agro.rkomi.ru/pages/subsidiya_na_kompensatsiyu_chasti_transportnyh_rashodov_hozyaystvuyuschim_subektam_po_dostavke_tovarov_v_trudnodostupnye_iili_malochislennye_iili_otdalennye_selskie_naselennye_punkty</a:t>
            </a:r>
            <a:endParaRPr lang="ru-RU" sz="1600" i="1" dirty="0">
              <a:solidFill>
                <a:schemeClr val="accent2">
                  <a:lumMod val="50000"/>
                </a:schemeClr>
              </a:solidFill>
            </a:endParaRP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1676400" y="904875"/>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p:txBody>
      </p:sp>
    </p:spTree>
    <p:extLst>
      <p:ext uri="{BB962C8B-B14F-4D97-AF65-F5344CB8AC3E}">
        <p14:creationId xmlns:p14="http://schemas.microsoft.com/office/powerpoint/2010/main" xmlns="" val="38395401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2049" y="1526470"/>
            <a:ext cx="16346368" cy="8270726"/>
          </a:xfrm>
          <a:prstGeom prst="rect">
            <a:avLst/>
          </a:prstGeom>
          <a:solidFill>
            <a:schemeClr val="bg1"/>
          </a:solidFill>
        </p:spPr>
        <p:txBody>
          <a:bodyPr wrap="square" lIns="144018" tIns="72009" rIns="144018" bIns="72009" rtlCol="0">
            <a:spAutoFit/>
          </a:bodyPr>
          <a:lstStyle/>
          <a:p>
            <a:pPr algn="just"/>
            <a:r>
              <a:rPr lang="ru-RU" sz="4000" b="1" spc="-276" dirty="0">
                <a:solidFill>
                  <a:srgbClr val="4C1913"/>
                </a:solidFill>
                <a:ea typeface="+mj-ea"/>
                <a:cs typeface="Trebuchet MS"/>
              </a:rPr>
              <a:t>СУБСИДИИ НА КОМПЕНСАЦИЮ ПРЕДПРИЯТИЯМ ХЛЕБОПЕКАРНОЙ ПРОМЫШЛЕННОСТИ ЧАСТИ ЗАТРАТ НА РЕАЛИЗАЦИЮ ПРОИЗВЕДЕННЫХ И РЕАЛИЗОВАННЫХ ХЛЕБА И ХЛЕБОБУЛОЧНЫХ ИЗДЕЛИЙ НЕДЛИТЕЛЬНОГО ХРАНЕНИЯ</a:t>
            </a:r>
            <a:endParaRPr lang="en-US" sz="4000" b="1" spc="-276" dirty="0">
              <a:solidFill>
                <a:srgbClr val="4C1913"/>
              </a:solidFill>
              <a:ea typeface="+mj-ea"/>
              <a:cs typeface="Trebuchet MS"/>
            </a:endParaRPr>
          </a:p>
          <a:p>
            <a:pPr algn="just"/>
            <a:endParaRPr lang="en-US" sz="3200" b="1" i="1" u="sng" dirty="0">
              <a:uFill>
                <a:solidFill>
                  <a:schemeClr val="accent6">
                    <a:lumMod val="75000"/>
                  </a:schemeClr>
                </a:solidFill>
              </a:uFill>
              <a:latin typeface="Times New Roman" panose="02020603050405020304" pitchFamily="18" charset="0"/>
              <a:cs typeface="Times New Roman" panose="02020603050405020304" pitchFamily="18" charset="0"/>
            </a:endParaRPr>
          </a:p>
          <a:p>
            <a:pPr algn="just"/>
            <a:r>
              <a:rPr lang="ru-RU" sz="2400" b="1" dirty="0">
                <a:solidFill>
                  <a:schemeClr val="accent2">
                    <a:lumMod val="50000"/>
                  </a:schemeClr>
                </a:solidFill>
              </a:rPr>
              <a:t>Получатели поддержки: </a:t>
            </a:r>
            <a:r>
              <a:rPr lang="ru-RU" sz="2400" i="1" dirty="0">
                <a:solidFill>
                  <a:schemeClr val="accent2">
                    <a:lumMod val="50000"/>
                  </a:schemeClr>
                </a:solidFill>
              </a:rPr>
              <a:t>предприятия хлебопекарной промышленности</a:t>
            </a:r>
            <a:endParaRPr lang="en-US" sz="2400" i="1" dirty="0">
              <a:solidFill>
                <a:schemeClr val="accent2">
                  <a:lumMod val="50000"/>
                </a:schemeClr>
              </a:solidFill>
            </a:endParaRPr>
          </a:p>
          <a:p>
            <a:pPr algn="just"/>
            <a:endParaRPr lang="en-US" sz="2400" i="1" dirty="0">
              <a:solidFill>
                <a:schemeClr val="accent2">
                  <a:lumMod val="50000"/>
                </a:schemeClr>
              </a:solidFill>
            </a:endParaRPr>
          </a:p>
          <a:p>
            <a:pPr algn="just"/>
            <a:r>
              <a:rPr lang="ru-RU" sz="2400" b="1" dirty="0">
                <a:solidFill>
                  <a:schemeClr val="accent2">
                    <a:lumMod val="50000"/>
                  </a:schemeClr>
                </a:solidFill>
              </a:rPr>
              <a:t>Основное условие: </a:t>
            </a:r>
            <a:r>
              <a:rPr lang="ru-RU" sz="2400" i="1" dirty="0">
                <a:solidFill>
                  <a:schemeClr val="accent2">
                    <a:lumMod val="50000"/>
                  </a:schemeClr>
                </a:solidFill>
              </a:rPr>
              <a:t>неповышение в месяце получения субсидий цены на хлеб и хлебобулочные изделия недлительного хранения по отношению к средней цене, сложившейся у получателя субсидий в месяце, предшествующем месяцу получения субсидий</a:t>
            </a:r>
            <a:endParaRPr lang="en-US" sz="2400" i="1" dirty="0">
              <a:solidFill>
                <a:schemeClr val="accent2">
                  <a:lumMod val="50000"/>
                </a:schemeClr>
              </a:solidFill>
            </a:endParaRPr>
          </a:p>
          <a:p>
            <a:pPr algn="just"/>
            <a:endParaRPr lang="en-US" sz="2400" i="1" dirty="0">
              <a:solidFill>
                <a:schemeClr val="accent2">
                  <a:lumMod val="50000"/>
                </a:schemeClr>
              </a:solidFill>
            </a:endParaRPr>
          </a:p>
          <a:p>
            <a:pPr algn="just"/>
            <a:r>
              <a:rPr lang="ru-RU" sz="2400" b="1" dirty="0">
                <a:solidFill>
                  <a:schemeClr val="accent2">
                    <a:lumMod val="50000"/>
                  </a:schemeClr>
                </a:solidFill>
              </a:rPr>
              <a:t>Размер:</a:t>
            </a:r>
            <a:r>
              <a:rPr lang="ru-RU" sz="2400" i="1" dirty="0">
                <a:solidFill>
                  <a:schemeClr val="accent2">
                    <a:lumMod val="50000"/>
                  </a:schemeClr>
                </a:solidFill>
              </a:rPr>
              <a:t> по ставке 2500 рублей на 1 тонну произведенных и реализованных хлеба и хлебобулочных изделий</a:t>
            </a:r>
            <a:endParaRPr lang="en-US" sz="2400" i="1" dirty="0">
              <a:solidFill>
                <a:schemeClr val="accent2">
                  <a:lumMod val="50000"/>
                </a:schemeClr>
              </a:solidFill>
            </a:endParaRPr>
          </a:p>
          <a:p>
            <a:pPr algn="just"/>
            <a:endParaRPr lang="en-US" sz="2400" i="1" dirty="0">
              <a:solidFill>
                <a:schemeClr val="accent2">
                  <a:lumMod val="50000"/>
                </a:schemeClr>
              </a:solidFill>
            </a:endParaRPr>
          </a:p>
          <a:p>
            <a:pPr algn="just"/>
            <a:r>
              <a:rPr lang="ru-RU" sz="2400" b="1" dirty="0">
                <a:solidFill>
                  <a:schemeClr val="accent2">
                    <a:lumMod val="50000"/>
                  </a:schemeClr>
                </a:solidFill>
              </a:rPr>
              <a:t>Срок оказания: </a:t>
            </a:r>
            <a:r>
              <a:rPr lang="ru-RU" sz="2400" i="1" dirty="0">
                <a:solidFill>
                  <a:schemeClr val="accent2">
                    <a:lumMod val="50000"/>
                  </a:schemeClr>
                </a:solidFill>
              </a:rPr>
              <a:t>текущий финансовый  год</a:t>
            </a:r>
            <a:endParaRPr lang="en-US" sz="2400" i="1" dirty="0">
              <a:solidFill>
                <a:schemeClr val="accent2">
                  <a:lumMod val="50000"/>
                </a:schemeClr>
              </a:solidFill>
            </a:endParaRPr>
          </a:p>
          <a:p>
            <a:pPr algn="just"/>
            <a:endParaRPr lang="en-US" sz="2400" i="1" dirty="0">
              <a:solidFill>
                <a:schemeClr val="accent2">
                  <a:lumMod val="50000"/>
                </a:schemeClr>
              </a:solidFill>
            </a:endParaRPr>
          </a:p>
          <a:p>
            <a:pPr algn="just"/>
            <a:r>
              <a:rPr lang="ru-RU" sz="2400" b="1" dirty="0">
                <a:solidFill>
                  <a:schemeClr val="accent2">
                    <a:lumMod val="50000"/>
                  </a:schemeClr>
                </a:solidFill>
              </a:rPr>
              <a:t>Контакты:</a:t>
            </a:r>
            <a:r>
              <a:rPr lang="ru-RU" sz="2400" i="1" dirty="0">
                <a:solidFill>
                  <a:schemeClr val="accent2">
                    <a:lumMod val="50000"/>
                  </a:schemeClr>
                </a:solidFill>
              </a:rPr>
              <a:t> начальник отдела </a:t>
            </a:r>
            <a:r>
              <a:rPr lang="ru-RU" sz="2400" i="1" dirty="0" err="1">
                <a:solidFill>
                  <a:schemeClr val="accent2">
                    <a:lumMod val="50000"/>
                  </a:schemeClr>
                </a:solidFill>
              </a:rPr>
              <a:t>агропродовльственной</a:t>
            </a:r>
            <a:r>
              <a:rPr lang="ru-RU" sz="2400" i="1" dirty="0">
                <a:solidFill>
                  <a:schemeClr val="accent2">
                    <a:lumMod val="50000"/>
                  </a:schemeClr>
                </a:solidFill>
              </a:rPr>
              <a:t> политики Куцевич Виктория Михайловна, </a:t>
            </a:r>
            <a:r>
              <a:rPr lang="ru-RU" sz="2400" i="1" dirty="0" err="1">
                <a:solidFill>
                  <a:schemeClr val="accent2">
                    <a:lumMod val="50000"/>
                  </a:schemeClr>
                </a:solidFill>
              </a:rPr>
              <a:t>каб</a:t>
            </a:r>
            <a:r>
              <a:rPr lang="ru-RU" sz="2400" i="1" dirty="0">
                <a:solidFill>
                  <a:schemeClr val="accent2">
                    <a:lumMod val="50000"/>
                  </a:schemeClr>
                </a:solidFill>
              </a:rPr>
              <a:t>. 312, </a:t>
            </a:r>
          </a:p>
          <a:p>
            <a:pPr algn="just"/>
            <a:r>
              <a:rPr lang="ru-RU" sz="2400" i="1" dirty="0">
                <a:solidFill>
                  <a:schemeClr val="accent2">
                    <a:lumMod val="50000"/>
                  </a:schemeClr>
                </a:solidFill>
              </a:rPr>
              <a:t>тел 8(8212) 255-440 (доб. 1122) v.m.kucevich@minshp.rkomi.ru</a:t>
            </a:r>
          </a:p>
          <a:p>
            <a:pPr algn="just"/>
            <a:endParaRPr lang="en-US" sz="2400" i="1" dirty="0">
              <a:solidFill>
                <a:schemeClr val="accent2">
                  <a:lumMod val="50000"/>
                </a:schemeClr>
              </a:solidFill>
            </a:endParaRPr>
          </a:p>
          <a:p>
            <a:pPr algn="just"/>
            <a:r>
              <a:rPr lang="ru-RU" sz="2400" b="1" dirty="0">
                <a:solidFill>
                  <a:schemeClr val="accent2">
                    <a:lumMod val="50000"/>
                  </a:schemeClr>
                </a:solidFill>
              </a:rPr>
              <a:t>Информация:</a:t>
            </a:r>
            <a:r>
              <a:rPr lang="ru-RU" sz="2400" i="1" dirty="0">
                <a:solidFill>
                  <a:schemeClr val="accent2">
                    <a:lumMod val="50000"/>
                  </a:schemeClr>
                </a:solidFill>
              </a:rPr>
              <a:t> постановление Правительства РК от 31.10.2019 №525  (приложение 2.21)</a:t>
            </a:r>
          </a:p>
        </p:txBody>
      </p:sp>
      <p:sp>
        <p:nvSpPr>
          <p:cNvPr id="8"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9" name="object 23"/>
          <p:cNvSpPr txBox="1">
            <a:spLocks/>
          </p:cNvSpPr>
          <p:nvPr/>
        </p:nvSpPr>
        <p:spPr>
          <a:xfrm>
            <a:off x="1882435" y="904875"/>
            <a:ext cx="16205981" cy="1243193"/>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сельского хозяйства и потребительского рынка Республики Коми</a:t>
            </a:r>
          </a:p>
          <a:p>
            <a:pPr marL="12701" marR="4169034" defTabSz="914341">
              <a:lnSpc>
                <a:spcPct val="101499"/>
              </a:lnSpc>
              <a:spcBef>
                <a:spcPts val="46"/>
              </a:spcBef>
            </a:pPr>
            <a:r>
              <a:rPr lang="ru-RU" sz="4000" spc="-175" dirty="0">
                <a:solidFill>
                  <a:srgbClr val="EF5237"/>
                </a:solidFill>
                <a:latin typeface="+mn-lt"/>
              </a:rPr>
              <a:t> </a:t>
            </a:r>
            <a:endParaRPr lang="ru-RU" sz="4000" spc="-276" dirty="0">
              <a:latin typeface="+mn-lt"/>
            </a:endParaRPr>
          </a:p>
        </p:txBody>
      </p:sp>
    </p:spTree>
    <p:extLst>
      <p:ext uri="{BB962C8B-B14F-4D97-AF65-F5344CB8AC3E}">
        <p14:creationId xmlns:p14="http://schemas.microsoft.com/office/powerpoint/2010/main" xmlns="" val="34254327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05000" y="1215576"/>
            <a:ext cx="16535399" cy="8765708"/>
          </a:xfrm>
        </p:spPr>
        <p:txBody>
          <a:bodyPr>
            <a:noAutofit/>
          </a:bodyPr>
          <a:lstStyle/>
          <a:p>
            <a:pPr algn="l">
              <a:spcAft>
                <a:spcPts val="945"/>
              </a:spcAft>
            </a:pPr>
            <a:r>
              <a:rPr lang="ru-RU" sz="4000" b="1" spc="-276" dirty="0">
                <a:solidFill>
                  <a:srgbClr val="4C1913"/>
                </a:solidFill>
                <a:latin typeface="+mn-lt"/>
                <a:cs typeface="Trebuchet MS"/>
              </a:rPr>
              <a:t>СУБСИДИИ ЧАСТНЫМ ДОШКОЛЬНЫМ ОБРАЗОВАТЕЛЬНЫМ ОРГАНИЗАЦИЯМ И ЧАСТНЫМ ОБЩЕОБРАЗОВАТЕЛЬНЫМ ОРГАНИЗАЦИЯМ, ОСУЩЕСТВЛЯЮЩИМ ОБРАЗОВАТЕЛЬНУЮ ДЕЯТЕЛЬНОСТЬ ПО ИМЕЮЩИМ ГОСУДАРСТВЕННУЮ АККРЕДИТАЦИЮ ОСНОВНЫМ ОБЩЕОБРАЗОВАТЕЛЬНЫМ ПРОГРАММАМ</a:t>
            </a:r>
            <a:br>
              <a:rPr lang="ru-RU" sz="4000" b="1" spc="-276" dirty="0">
                <a:solidFill>
                  <a:srgbClr val="4C1913"/>
                </a:solidFill>
                <a:latin typeface="+mn-lt"/>
                <a:cs typeface="Trebuchet MS"/>
              </a:rPr>
            </a:br>
            <a:r>
              <a:rPr lang="ru-RU" sz="2800" dirty="0"/>
              <a:t/>
            </a:r>
            <a:br>
              <a:rPr lang="ru-RU" sz="2800" dirty="0"/>
            </a:br>
            <a:r>
              <a:rPr lang="ru-RU" sz="2000" b="1" dirty="0">
                <a:solidFill>
                  <a:schemeClr val="accent2">
                    <a:lumMod val="50000"/>
                  </a:schemeClr>
                </a:solidFill>
                <a:latin typeface="+mn-lt"/>
                <a:ea typeface="+mn-ea"/>
                <a:cs typeface="+mn-cs"/>
              </a:rPr>
              <a:t>Получатели поддержки:</a:t>
            </a:r>
            <a:r>
              <a:rPr lang="ru-RU" sz="2000" i="1" dirty="0">
                <a:solidFill>
                  <a:schemeClr val="accent2">
                    <a:lumMod val="50000"/>
                  </a:schemeClr>
                </a:solidFill>
                <a:latin typeface="+mn-lt"/>
                <a:ea typeface="+mn-ea"/>
                <a:cs typeface="+mn-cs"/>
              </a:rPr>
              <a:t> частные образовательные организации, в том числе дошкольные образовательные организации</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Условия получения поддержки: </a:t>
            </a:r>
            <a:r>
              <a:rPr lang="ru-RU" sz="2000" i="1" dirty="0">
                <a:solidFill>
                  <a:schemeClr val="accent2">
                    <a:lumMod val="50000"/>
                  </a:schemeClr>
                </a:solidFill>
                <a:latin typeface="+mn-lt"/>
                <a:ea typeface="+mn-ea"/>
                <a:cs typeface="+mn-cs"/>
              </a:rPr>
              <a:t>соответствие основных направлений деятельности организации целям на достижение которых предоставляется субсидия; наличие лицензии на осуществление образовательной деятельности; регистрация и осуществление деятельности на территории Республики Коми; отсутствие просроченной задолженности по налогам, сборам и иным обязательным платежам; неприменение процедуры несостоятельности (банкротства); отсутствие нарушений платежной дисциплины; организации не являются получателями средств из регионального бюджета на аналогичные цели.</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Размер субсидии: </a:t>
            </a:r>
            <a:r>
              <a:rPr lang="ru-RU" sz="2000" i="1" dirty="0">
                <a:solidFill>
                  <a:schemeClr val="accent2">
                    <a:lumMod val="50000"/>
                  </a:schemeClr>
                </a:solidFill>
                <a:latin typeface="+mn-lt"/>
                <a:ea typeface="+mn-ea"/>
                <a:cs typeface="+mn-cs"/>
              </a:rPr>
              <a:t>зависит от количества воспитанников (учащихся) и нормативов финансового обеспечения, установленных постановлением Правительства Республики Коми от 20 декабря 2013 г. № 520.</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Срок оказания:</a:t>
            </a:r>
            <a:r>
              <a:rPr lang="ru-RU" sz="2000" i="1" dirty="0">
                <a:solidFill>
                  <a:schemeClr val="accent2">
                    <a:lumMod val="50000"/>
                  </a:schemeClr>
                </a:solidFill>
                <a:latin typeface="+mn-lt"/>
                <a:ea typeface="+mn-ea"/>
                <a:cs typeface="+mn-cs"/>
              </a:rPr>
              <a:t> прием заявок и документов для участия в отборе осуществляется до 1 декабря текущего финансового года.</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Контакты ответственного лица: </a:t>
            </a:r>
            <a:r>
              <a:rPr lang="ru-RU" sz="2000" i="1" dirty="0">
                <a:solidFill>
                  <a:schemeClr val="accent2">
                    <a:lumMod val="50000"/>
                  </a:schemeClr>
                </a:solidFill>
                <a:latin typeface="+mn-lt"/>
                <a:ea typeface="+mn-ea"/>
                <a:cs typeface="+mn-cs"/>
              </a:rPr>
              <a:t>Абдурагимова Юлия Эдуардовна, начальник отдела экономического анализа и планирования Министерства образования, науки и молодежной политики Республики Коми, </a:t>
            </a:r>
            <a:r>
              <a:rPr lang="ru-RU" sz="2000" i="1" dirty="0">
                <a:solidFill>
                  <a:schemeClr val="accent2">
                    <a:lumMod val="50000"/>
                  </a:schemeClr>
                </a:solidFill>
                <a:latin typeface="+mn-lt"/>
                <a:ea typeface="+mn-ea"/>
                <a:cs typeface="+mn-cs"/>
                <a:hlinkClick r:id="rId2"/>
              </a:rPr>
              <a:t>y.e.abduragimova@minobr.rkomi.ru</a:t>
            </a:r>
            <a:r>
              <a:rPr lang="ru-RU" sz="2000" i="1" dirty="0">
                <a:solidFill>
                  <a:schemeClr val="accent2">
                    <a:lumMod val="50000"/>
                  </a:schemeClr>
                </a:solidFill>
                <a:latin typeface="+mn-lt"/>
                <a:ea typeface="+mn-ea"/>
                <a:cs typeface="+mn-cs"/>
              </a:rPr>
              <a:t>, 8 (8212) 301-666 (доб.337)</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Информация о поддержке: </a:t>
            </a:r>
            <a:r>
              <a:rPr lang="ru-RU" sz="2000" i="1" dirty="0">
                <a:solidFill>
                  <a:schemeClr val="accent2">
                    <a:lumMod val="50000"/>
                  </a:schemeClr>
                </a:solidFill>
                <a:latin typeface="+mn-lt"/>
                <a:ea typeface="+mn-ea"/>
                <a:cs typeface="+mn-cs"/>
                <a:hlinkClick r:id="rId3"/>
              </a:rPr>
              <a:t>https://minobr.rkomi.ru/obyavlenie</a:t>
            </a:r>
            <a:r>
              <a:rPr lang="ru-RU" sz="2000" i="1" dirty="0">
                <a:solidFill>
                  <a:schemeClr val="accent2">
                    <a:lumMod val="50000"/>
                  </a:schemeClr>
                </a:solidFill>
                <a:latin typeface="+mn-lt"/>
                <a:ea typeface="+mn-ea"/>
                <a:cs typeface="+mn-cs"/>
              </a:rPr>
              <a:t> приложение 10-4 к Государственной программе Республики Коми «Развитие образования», утвержденной постановлением Правительства Республики Коми от 31.10.2019 № 522</a:t>
            </a:r>
            <a:endParaRPr lang="ru-RU" sz="2000" i="1" dirty="0"/>
          </a:p>
        </p:txBody>
      </p:sp>
      <p:sp>
        <p:nvSpPr>
          <p:cNvPr id="3"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4" name="object 23"/>
          <p:cNvSpPr txBox="1">
            <a:spLocks/>
          </p:cNvSpPr>
          <p:nvPr/>
        </p:nvSpPr>
        <p:spPr>
          <a:xfrm>
            <a:off x="1905000" y="904875"/>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образования, науки и молодежной политики Республики Коми</a:t>
            </a:r>
          </a:p>
        </p:txBody>
      </p:sp>
    </p:spTree>
    <p:extLst>
      <p:ext uri="{BB962C8B-B14F-4D97-AF65-F5344CB8AC3E}">
        <p14:creationId xmlns:p14="http://schemas.microsoft.com/office/powerpoint/2010/main" xmlns="" val="124541310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33979" y="1635942"/>
            <a:ext cx="16383000" cy="7671731"/>
          </a:xfrm>
        </p:spPr>
        <p:txBody>
          <a:bodyPr>
            <a:noAutofit/>
          </a:bodyPr>
          <a:lstStyle/>
          <a:p>
            <a:pPr algn="l"/>
            <a:r>
              <a:rPr lang="ru-RU" sz="2800" dirty="0"/>
              <a:t/>
            </a:r>
            <a:br>
              <a:rPr lang="ru-RU" sz="2800" dirty="0"/>
            </a:br>
            <a:r>
              <a:rPr lang="ru-RU" sz="4000" b="1" spc="-276" dirty="0">
                <a:solidFill>
                  <a:srgbClr val="4C1913"/>
                </a:solidFill>
                <a:latin typeface="+mn-lt"/>
                <a:cs typeface="Trebuchet MS"/>
              </a:rPr>
              <a:t>ПЕРСОНИФИЦИРОВАННОЕ ФИНАНСИРОВАНИЕ ДОПОЛНИТЕЛЬНОГО ОБРАЗОВАНИЯ РЕСПУБЛИКИ КОМИ</a:t>
            </a:r>
            <a:br>
              <a:rPr lang="ru-RU" sz="4000" b="1" spc="-276" dirty="0">
                <a:solidFill>
                  <a:srgbClr val="4C1913"/>
                </a:solidFill>
                <a:latin typeface="+mn-lt"/>
                <a:cs typeface="Trebuchet MS"/>
              </a:rPr>
            </a:br>
            <a:r>
              <a:rPr lang="ru-RU" sz="4000" b="1" spc="-276" dirty="0">
                <a:solidFill>
                  <a:srgbClr val="4C1913"/>
                </a:solidFill>
                <a:latin typeface="+mn-lt"/>
                <a:cs typeface="Trebuchet MS"/>
              </a:rPr>
              <a:t/>
            </a:r>
            <a:br>
              <a:rPr lang="ru-RU" sz="4000" b="1" spc="-276" dirty="0">
                <a:solidFill>
                  <a:srgbClr val="4C1913"/>
                </a:solidFill>
                <a:latin typeface="+mn-lt"/>
                <a:cs typeface="Trebuchet MS"/>
              </a:rPr>
            </a:br>
            <a:r>
              <a:rPr lang="ru-RU" sz="2000" b="1" dirty="0">
                <a:solidFill>
                  <a:schemeClr val="accent2">
                    <a:lumMod val="50000"/>
                  </a:schemeClr>
                </a:solidFill>
                <a:latin typeface="+mn-lt"/>
                <a:ea typeface="+mn-ea"/>
                <a:cs typeface="+mn-cs"/>
              </a:rPr>
              <a:t>Получатели поддержки:</a:t>
            </a:r>
            <a:r>
              <a:rPr lang="ru-RU" sz="2000" i="1" dirty="0">
                <a:solidFill>
                  <a:schemeClr val="accent2">
                    <a:lumMod val="50000"/>
                  </a:schemeClr>
                </a:solidFill>
                <a:latin typeface="+mn-lt"/>
                <a:ea typeface="+mn-ea"/>
                <a:cs typeface="+mn-cs"/>
              </a:rPr>
              <a:t> частные организации, индивидуальные предприниматели</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Условия получения поддержки: </a:t>
            </a:r>
            <a:r>
              <a:rPr lang="ru-RU" sz="2000" i="1" dirty="0">
                <a:solidFill>
                  <a:schemeClr val="accent2">
                    <a:lumMod val="50000"/>
                  </a:schemeClr>
                </a:solidFill>
                <a:latin typeface="+mn-lt"/>
                <a:ea typeface="+mn-ea"/>
                <a:cs typeface="+mn-cs"/>
              </a:rPr>
              <a:t>наличие лицензии на осуществление образовательной деятельности по</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дополнительным общеобразовательным программам; прохождение добровольной сертификации образовательных</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программ</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Размер поддержки:</a:t>
            </a:r>
            <a:r>
              <a:rPr lang="ru-RU" sz="2000" i="1" dirty="0">
                <a:solidFill>
                  <a:schemeClr val="accent2">
                    <a:lumMod val="50000"/>
                  </a:schemeClr>
                </a:solidFill>
                <a:latin typeface="+mn-lt"/>
                <a:ea typeface="+mn-ea"/>
                <a:cs typeface="+mn-cs"/>
              </a:rPr>
              <a:t> финансовое обеспечение обязательств, возникающих при использовании детьми, включенными в систему персонифицированного финансирования, сертификатов персонифицированного финансирования осуществляется за счет средств, предусматриваемых в муниципальных программах развития, в рамках полномочий органов местного самоуправления муниципальных районов (городских округов) в сфере образования и/или по оказанию поддержки социально ориентированным некоммерческим организациям и/или содействию развитию малого и среднего предпринимательства</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Срок оказания:</a:t>
            </a:r>
            <a:r>
              <a:rPr lang="ru-RU" sz="2000" i="1" dirty="0">
                <a:solidFill>
                  <a:schemeClr val="accent2">
                    <a:lumMod val="50000"/>
                  </a:schemeClr>
                </a:solidFill>
                <a:latin typeface="+mn-lt"/>
                <a:ea typeface="+mn-ea"/>
                <a:cs typeface="+mn-cs"/>
              </a:rPr>
              <a:t> ежемесячно (на основании предоставления счетов на оплату образовательных услуг по договорам об обучении)</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Контакты ответственного лица</a:t>
            </a:r>
            <a:r>
              <a:rPr lang="ru-RU" sz="2000" i="1" dirty="0">
                <a:solidFill>
                  <a:schemeClr val="accent2">
                    <a:lumMod val="50000"/>
                  </a:schemeClr>
                </a:solidFill>
                <a:latin typeface="+mn-lt"/>
                <a:ea typeface="+mn-ea"/>
                <a:cs typeface="+mn-cs"/>
              </a:rPr>
              <a:t>: </a:t>
            </a:r>
            <a:r>
              <a:rPr lang="ru-RU" sz="2000" i="1" dirty="0" err="1">
                <a:solidFill>
                  <a:schemeClr val="accent2">
                    <a:lumMod val="50000"/>
                  </a:schemeClr>
                </a:solidFill>
                <a:latin typeface="+mn-lt"/>
                <a:ea typeface="+mn-ea"/>
                <a:cs typeface="+mn-cs"/>
              </a:rPr>
              <a:t>Морокова</a:t>
            </a:r>
            <a:r>
              <a:rPr lang="ru-RU" sz="2000" i="1" dirty="0">
                <a:solidFill>
                  <a:schemeClr val="accent2">
                    <a:lumMod val="50000"/>
                  </a:schemeClr>
                </a:solidFill>
                <a:latin typeface="+mn-lt"/>
                <a:ea typeface="+mn-ea"/>
                <a:cs typeface="+mn-cs"/>
              </a:rPr>
              <a:t> Татьяна Олеговна, методист ГАУДО РК «РЦДО», </a:t>
            </a:r>
            <a:r>
              <a:rPr lang="en-US" sz="2000" i="1" dirty="0">
                <a:solidFill>
                  <a:schemeClr val="accent2">
                    <a:lumMod val="50000"/>
                  </a:schemeClr>
                </a:solidFill>
                <a:latin typeface="+mn-lt"/>
                <a:ea typeface="+mn-ea"/>
                <a:cs typeface="+mn-cs"/>
                <a:hlinkClick r:id="rId2"/>
              </a:rPr>
              <a:t>ped-69@mail.ru</a:t>
            </a:r>
            <a:r>
              <a:rPr lang="ru-RU" sz="2000" i="1" dirty="0">
                <a:solidFill>
                  <a:schemeClr val="accent2">
                    <a:lumMod val="50000"/>
                  </a:schemeClr>
                </a:solidFill>
                <a:latin typeface="+mn-lt"/>
                <a:ea typeface="+mn-ea"/>
                <a:cs typeface="+mn-cs"/>
              </a:rPr>
              <a:t>,</a:t>
            </a:r>
            <a:r>
              <a:rPr lang="en-US" sz="2000" i="1" dirty="0">
                <a:solidFill>
                  <a:schemeClr val="accent2">
                    <a:lumMod val="50000"/>
                  </a:schemeClr>
                </a:solidFill>
                <a:latin typeface="+mn-lt"/>
                <a:ea typeface="+mn-ea"/>
                <a:cs typeface="+mn-cs"/>
              </a:rPr>
              <a:t> </a:t>
            </a: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8 (8212) 242-857</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Информация о поддержке</a:t>
            </a:r>
            <a:r>
              <a:rPr lang="ru-RU" sz="2000" i="1" dirty="0">
                <a:solidFill>
                  <a:schemeClr val="accent2">
                    <a:lumMod val="50000"/>
                  </a:schemeClr>
                </a:solidFill>
                <a:latin typeface="+mn-lt"/>
                <a:ea typeface="+mn-ea"/>
                <a:cs typeface="+mn-cs"/>
              </a:rPr>
              <a:t>: </a:t>
            </a:r>
            <a:r>
              <a:rPr lang="en-US" sz="2000" i="1" dirty="0">
                <a:solidFill>
                  <a:schemeClr val="accent2">
                    <a:lumMod val="50000"/>
                  </a:schemeClr>
                </a:solidFill>
                <a:latin typeface="+mn-lt"/>
                <a:ea typeface="+mn-ea"/>
                <a:cs typeface="+mn-cs"/>
                <a:hlinkClick r:id="rId3"/>
              </a:rPr>
              <a:t>https://komi.pfdo.ru/app/</a:t>
            </a:r>
            <a:r>
              <a:rPr lang="ru-RU" sz="2000" i="1" dirty="0">
                <a:solidFill>
                  <a:schemeClr val="accent2">
                    <a:lumMod val="50000"/>
                  </a:schemeClr>
                </a:solidFill>
                <a:latin typeface="+mn-lt"/>
                <a:ea typeface="+mn-ea"/>
                <a:cs typeface="+mn-cs"/>
              </a:rPr>
              <a:t> </a:t>
            </a:r>
            <a:br>
              <a:rPr lang="ru-RU" sz="2000" i="1" dirty="0">
                <a:solidFill>
                  <a:schemeClr val="accent2">
                    <a:lumMod val="50000"/>
                  </a:schemeClr>
                </a:solidFill>
                <a:latin typeface="+mn-lt"/>
                <a:ea typeface="+mn-ea"/>
                <a:cs typeface="+mn-cs"/>
              </a:rPr>
            </a:br>
            <a:endParaRPr lang="ru-RU" sz="2000" i="1" dirty="0">
              <a:solidFill>
                <a:schemeClr val="accent2">
                  <a:lumMod val="50000"/>
                </a:schemeClr>
              </a:solidFill>
              <a:latin typeface="+mn-lt"/>
              <a:ea typeface="+mn-ea"/>
              <a:cs typeface="+mn-cs"/>
            </a:endParaRPr>
          </a:p>
        </p:txBody>
      </p:sp>
      <p:sp>
        <p:nvSpPr>
          <p:cNvPr id="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6" name="object 23"/>
          <p:cNvSpPr txBox="1">
            <a:spLocks/>
          </p:cNvSpPr>
          <p:nvPr/>
        </p:nvSpPr>
        <p:spPr>
          <a:xfrm>
            <a:off x="2022256" y="963258"/>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образования, науки и молодежной политики Республики Коми</a:t>
            </a:r>
          </a:p>
        </p:txBody>
      </p:sp>
    </p:spTree>
    <p:extLst>
      <p:ext uri="{BB962C8B-B14F-4D97-AF65-F5344CB8AC3E}">
        <p14:creationId xmlns:p14="http://schemas.microsoft.com/office/powerpoint/2010/main" xmlns="" val="40780924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23429" y="1291397"/>
            <a:ext cx="16535400" cy="9014972"/>
          </a:xfrm>
        </p:spPr>
        <p:txBody>
          <a:bodyPr anchor="t" anchorCtr="0">
            <a:noAutofit/>
          </a:bodyPr>
          <a:lstStyle/>
          <a:p>
            <a:pPr algn="l"/>
            <a:r>
              <a:rPr lang="ru-RU" sz="2200" b="1" dirty="0">
                <a:solidFill>
                  <a:srgbClr val="FF3333"/>
                </a:solidFill>
                <a:latin typeface="Arial" panose="020B0604020202020204" pitchFamily="34" charset="0"/>
                <a:cs typeface="Microsoft New Tai Lue" panose="020B0502040204020203" pitchFamily="34" charset="0"/>
              </a:rPr>
              <a:t/>
            </a:r>
            <a:br>
              <a:rPr lang="ru-RU" sz="2200" b="1" dirty="0">
                <a:solidFill>
                  <a:srgbClr val="FF3333"/>
                </a:solidFill>
                <a:latin typeface="Arial" panose="020B0604020202020204" pitchFamily="34" charset="0"/>
                <a:cs typeface="Microsoft New Tai Lue" panose="020B0502040204020203" pitchFamily="34" charset="0"/>
              </a:rPr>
            </a:br>
            <a:r>
              <a:rPr lang="ru-RU" sz="3200" b="1" dirty="0">
                <a:solidFill>
                  <a:srgbClr val="4C0000"/>
                </a:solidFill>
                <a:latin typeface="Arial" panose="020B0604020202020204" pitchFamily="34" charset="0"/>
                <a:cs typeface="Arial" panose="020B0604020202020204" pitchFamily="34" charset="0"/>
              </a:rPr>
              <a:t>СУБСИДИИ ЮРИДИЧЕСКИМ ЛИЦАМ (ЗА ИСКЛЮЧЕНИЕМ НЕКОММЕРЧЕСКИХ ОРГАНИЗАЦИЙ), ИНДИВИДУАЛЬНЫМ ПРЕДПРИНИМАТЕЛЯМ НА ВОЗМЕЩЕНИЕ ЧАСТИ ЗАТРАТ, НАПРАВЛЕННЫХ НА РАЗВИТИЕ ВЪЕЗДНОГО И ВНУТРЕНННЕГО ТУРИЗМА НА ТЕРРИТОРИИ РЕСПУБЛИКИ КОМИ</a:t>
            </a:r>
            <a:br>
              <a:rPr lang="ru-RU" sz="3200" b="1" dirty="0">
                <a:solidFill>
                  <a:srgbClr val="4C0000"/>
                </a:solidFill>
                <a:latin typeface="Arial" panose="020B0604020202020204" pitchFamily="34" charset="0"/>
                <a:cs typeface="Arial" panose="020B0604020202020204" pitchFamily="34" charset="0"/>
              </a:rPr>
            </a:br>
            <a:r>
              <a:rPr lang="ru-RU" sz="3200" b="1" dirty="0">
                <a:solidFill>
                  <a:srgbClr val="4C0000"/>
                </a:solidFill>
                <a:latin typeface="Arial" panose="020B0604020202020204" pitchFamily="34" charset="0"/>
                <a:cs typeface="Arial" panose="020B0604020202020204" pitchFamily="34" charset="0"/>
              </a:rPr>
              <a:t/>
            </a:r>
            <a:br>
              <a:rPr lang="ru-RU" sz="3200" b="1" dirty="0">
                <a:solidFill>
                  <a:srgbClr val="4C0000"/>
                </a:solidFill>
                <a:latin typeface="Arial" panose="020B0604020202020204" pitchFamily="34" charset="0"/>
                <a:cs typeface="Arial" panose="020B0604020202020204" pitchFamily="34" charset="0"/>
              </a:rPr>
            </a:br>
            <a:r>
              <a:rPr lang="ru-RU" sz="2000" b="1" dirty="0">
                <a:solidFill>
                  <a:schemeClr val="accent2">
                    <a:lumMod val="50000"/>
                  </a:schemeClr>
                </a:solidFill>
                <a:latin typeface="+mn-lt"/>
                <a:ea typeface="+mn-ea"/>
                <a:cs typeface="+mn-cs"/>
              </a:rPr>
              <a:t>Получатели поддержки: </a:t>
            </a:r>
            <a:r>
              <a:rPr lang="ru-RU" sz="2000" i="1" dirty="0">
                <a:solidFill>
                  <a:schemeClr val="accent2">
                    <a:lumMod val="50000"/>
                  </a:schemeClr>
                </a:solidFill>
                <a:latin typeface="+mn-lt"/>
                <a:ea typeface="+mn-ea"/>
                <a:cs typeface="+mn-cs"/>
              </a:rPr>
              <a:t>субъекты МСП</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Условия получения поддержки:</a:t>
            </a:r>
            <a:r>
              <a:rPr lang="ru-RU" sz="2000" i="1" dirty="0">
                <a:solidFill>
                  <a:schemeClr val="accent2">
                    <a:lumMod val="50000"/>
                  </a:schemeClr>
                </a:solidFill>
                <a:latin typeface="+mn-lt"/>
                <a:ea typeface="+mn-ea"/>
                <a:cs typeface="+mn-cs"/>
              </a:rPr>
              <a:t> на конкурсной основе. Соответствие условиям, установленным подпунктом "а" пункта 2 части 1.1 статьи 4 Федерального закона от 24 июля 2007 г. N 209-ФЗ "О развитии малого и среднего предпринимательства в Российской Федерации". В целях возмещения части затрат, связанных с приобретением транспортных средств, и (или) туристского снаряжения, и (или) спортивного инвентаря. Под транспортными средствами понимаются новые транспортные средства, не бывшие в эксплуатации, а именно: автомобиль, микроавтобус, </a:t>
            </a:r>
            <a:r>
              <a:rPr lang="ru-RU" sz="2000" i="1" dirty="0" err="1">
                <a:solidFill>
                  <a:schemeClr val="accent2">
                    <a:lumMod val="50000"/>
                  </a:schemeClr>
                </a:solidFill>
                <a:latin typeface="+mn-lt"/>
                <a:ea typeface="+mn-ea"/>
                <a:cs typeface="+mn-cs"/>
              </a:rPr>
              <a:t>аэролодки</a:t>
            </a:r>
            <a:r>
              <a:rPr lang="ru-RU" sz="2000" i="1" dirty="0">
                <a:solidFill>
                  <a:schemeClr val="accent2">
                    <a:lumMod val="50000"/>
                  </a:schemeClr>
                </a:solidFill>
                <a:latin typeface="+mn-lt"/>
                <a:ea typeface="+mn-ea"/>
                <a:cs typeface="+mn-cs"/>
              </a:rPr>
              <a:t>, вместимостью от 6 посадочных мест, а также лодки, снегоходы, квадроциклы, зарегистрированные в установленном законодательством порядке и приобретенные с целью перевозки туристов, туристских групп</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Размер поддержки: </a:t>
            </a:r>
            <a:r>
              <a:rPr lang="ru-RU" sz="2000" i="1" dirty="0">
                <a:solidFill>
                  <a:schemeClr val="accent2">
                    <a:lumMod val="50000"/>
                  </a:schemeClr>
                </a:solidFill>
                <a:latin typeface="+mn-lt"/>
                <a:ea typeface="+mn-ea"/>
                <a:cs typeface="+mn-cs"/>
              </a:rPr>
              <a:t>субсидии для одного соискателя в размере 90% от документально подтвержденных затрат за предшествующий и (или) текущий календарный год, но не более 700000 рублей в год для каждого соискателя</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Срок оказания:</a:t>
            </a:r>
            <a:r>
              <a:rPr lang="ru-RU" sz="2000" i="1" dirty="0">
                <a:solidFill>
                  <a:schemeClr val="accent2">
                    <a:lumMod val="50000"/>
                  </a:schemeClr>
                </a:solidFill>
                <a:latin typeface="+mn-lt"/>
                <a:ea typeface="+mn-ea"/>
                <a:cs typeface="+mn-cs"/>
              </a:rPr>
              <a:t> сроки проведения конкурса, срок приема заявок на участие в конкурсе определяются ежегодно Министерством культуры, туризма и архивного дела Республики Коми</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Контакты ответственного лица:</a:t>
            </a:r>
            <a:r>
              <a:rPr lang="ru-RU" sz="2000" i="1" dirty="0">
                <a:solidFill>
                  <a:schemeClr val="accent2">
                    <a:lumMod val="50000"/>
                  </a:schemeClr>
                </a:solidFill>
                <a:latin typeface="+mn-lt"/>
                <a:ea typeface="+mn-ea"/>
                <a:cs typeface="+mn-cs"/>
              </a:rPr>
              <a:t> Макарова Наталья Дмитриевна, начальник отдела координации туристской деятельности, </a:t>
            </a:r>
            <a:r>
              <a:rPr lang="ru-RU" sz="2000" i="1" dirty="0">
                <a:solidFill>
                  <a:schemeClr val="accent2">
                    <a:lumMod val="50000"/>
                  </a:schemeClr>
                </a:solidFill>
                <a:latin typeface="+mn-lt"/>
                <a:ea typeface="+mn-ea"/>
                <a:cs typeface="+mn-cs"/>
                <a:hlinkClick r:id="rId2">
                  <a:extLst>
                    <a:ext uri="{A12FA001-AC4F-418D-AE19-62706E023703}">
                      <ahyp:hlinkClr xmlns="" xmlns:ahyp="http://schemas.microsoft.com/office/drawing/2018/hyperlinkcolor" val="tx"/>
                    </a:ext>
                  </a:extLst>
                </a:hlinkClick>
              </a:rPr>
              <a:t>n.d.makarova@mincult.rkomi.ru</a:t>
            </a:r>
            <a:r>
              <a:rPr lang="ru-RU" sz="2000" i="1" dirty="0">
                <a:solidFill>
                  <a:schemeClr val="accent2">
                    <a:lumMod val="50000"/>
                  </a:schemeClr>
                </a:solidFill>
                <a:latin typeface="+mn-lt"/>
                <a:ea typeface="+mn-ea"/>
                <a:cs typeface="+mn-cs"/>
              </a:rPr>
              <a:t>, (8212) 255-480 (доб. 227)</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Информация о поддержке:</a:t>
            </a:r>
            <a:r>
              <a:rPr lang="ru-RU" sz="2000" i="1" dirty="0">
                <a:solidFill>
                  <a:schemeClr val="accent2">
                    <a:lumMod val="50000"/>
                  </a:schemeClr>
                </a:solidFill>
                <a:latin typeface="+mn-lt"/>
                <a:ea typeface="+mn-ea"/>
                <a:cs typeface="+mn-cs"/>
              </a:rPr>
              <a:t> порядок предоставления утвержден постановлением Правительства Республики Коми от 31.10.2019 г. № 524 (приложение 6 к Государственной программе Республики Коми «Развитие культуры и туризма»)</a:t>
            </a:r>
            <a:br>
              <a:rPr lang="ru-RU" sz="2000" i="1" dirty="0">
                <a:solidFill>
                  <a:schemeClr val="accent2">
                    <a:lumMod val="50000"/>
                  </a:schemeClr>
                </a:solidFill>
                <a:latin typeface="+mn-lt"/>
                <a:ea typeface="+mn-ea"/>
                <a:cs typeface="+mn-cs"/>
              </a:rPr>
            </a:br>
            <a:endParaRPr lang="ru-RU" sz="2000" i="1" dirty="0">
              <a:solidFill>
                <a:schemeClr val="accent2">
                  <a:lumMod val="50000"/>
                </a:schemeClr>
              </a:solidFill>
              <a:latin typeface="+mn-lt"/>
              <a:ea typeface="+mn-ea"/>
              <a:cs typeface="+mn-cs"/>
            </a:endParaRPr>
          </a:p>
        </p:txBody>
      </p:sp>
      <p:sp>
        <p:nvSpPr>
          <p:cNvPr id="3"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4" name="object 23"/>
          <p:cNvSpPr txBox="1">
            <a:spLocks/>
          </p:cNvSpPr>
          <p:nvPr/>
        </p:nvSpPr>
        <p:spPr>
          <a:xfrm>
            <a:off x="2023428" y="790769"/>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культуры, туризма и архивного дела Республики Коми</a:t>
            </a:r>
          </a:p>
        </p:txBody>
      </p:sp>
    </p:spTree>
    <p:extLst>
      <p:ext uri="{BB962C8B-B14F-4D97-AF65-F5344CB8AC3E}">
        <p14:creationId xmlns:p14="http://schemas.microsoft.com/office/powerpoint/2010/main" xmlns="" val="98083235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23427" y="1593738"/>
            <a:ext cx="16383001" cy="9014972"/>
          </a:xfrm>
        </p:spPr>
        <p:txBody>
          <a:bodyPr anchor="t" anchorCtr="0">
            <a:noAutofit/>
          </a:bodyPr>
          <a:lstStyle/>
          <a:p>
            <a:pPr algn="l"/>
            <a:r>
              <a:rPr lang="ru-RU" sz="2200" b="1" dirty="0">
                <a:solidFill>
                  <a:srgbClr val="FF3333"/>
                </a:solidFill>
                <a:latin typeface="Arial" panose="020B0604020202020204" pitchFamily="34" charset="0"/>
                <a:cs typeface="Microsoft New Tai Lue" panose="020B0502040204020203" pitchFamily="34" charset="0"/>
              </a:rPr>
              <a:t/>
            </a:r>
            <a:br>
              <a:rPr lang="ru-RU" sz="2200" b="1" dirty="0">
                <a:solidFill>
                  <a:srgbClr val="FF3333"/>
                </a:solidFill>
                <a:latin typeface="Arial" panose="020B0604020202020204" pitchFamily="34" charset="0"/>
                <a:cs typeface="Microsoft New Tai Lue" panose="020B0502040204020203" pitchFamily="34" charset="0"/>
              </a:rPr>
            </a:br>
            <a:r>
              <a:rPr lang="ru-RU" sz="3200" b="1" dirty="0">
                <a:solidFill>
                  <a:srgbClr val="4C0000"/>
                </a:solidFill>
                <a:latin typeface="Arial" panose="020B0604020202020204" pitchFamily="34" charset="0"/>
                <a:cs typeface="Arial" panose="020B0604020202020204" pitchFamily="34" charset="0"/>
              </a:rPr>
              <a:t>ГРАНТЫ ГЛАВЫ РЕСПУБЛИКИ КОМИ В ОБЛАСТИ НАРОДНЫХ ХУДОЖЕСТВЕННЫХ ПРОМЫСЛОВ И РЕМЕСЕЛ</a:t>
            </a:r>
            <a:br>
              <a:rPr lang="ru-RU" sz="3200" b="1" dirty="0">
                <a:solidFill>
                  <a:srgbClr val="4C0000"/>
                </a:solidFill>
                <a:latin typeface="Arial" panose="020B0604020202020204" pitchFamily="34" charset="0"/>
                <a:cs typeface="Arial" panose="020B0604020202020204" pitchFamily="34" charset="0"/>
              </a:rPr>
            </a:br>
            <a:r>
              <a:rPr lang="ru-RU" sz="3200" b="1" dirty="0">
                <a:solidFill>
                  <a:srgbClr val="4C0000"/>
                </a:solidFill>
                <a:latin typeface="Arial" panose="020B0604020202020204" pitchFamily="34" charset="0"/>
                <a:cs typeface="Arial" panose="020B0604020202020204" pitchFamily="34" charset="0"/>
              </a:rPr>
              <a:t/>
            </a:r>
            <a:br>
              <a:rPr lang="ru-RU" sz="3200" b="1" dirty="0">
                <a:solidFill>
                  <a:srgbClr val="4C0000"/>
                </a:solidFill>
                <a:latin typeface="Arial" panose="020B0604020202020204" pitchFamily="34" charset="0"/>
                <a:cs typeface="Arial" panose="020B0604020202020204" pitchFamily="34" charset="0"/>
              </a:rPr>
            </a:br>
            <a:r>
              <a:rPr lang="ru-RU" sz="2000" b="1" dirty="0">
                <a:solidFill>
                  <a:schemeClr val="accent2">
                    <a:lumMod val="50000"/>
                  </a:schemeClr>
                </a:solidFill>
                <a:latin typeface="+mn-lt"/>
                <a:ea typeface="+mn-ea"/>
                <a:cs typeface="+mn-cs"/>
              </a:rPr>
              <a:t>Получатели поддержки: </a:t>
            </a:r>
            <a:r>
              <a:rPr lang="ru-RU" sz="2000" i="1" dirty="0">
                <a:solidFill>
                  <a:schemeClr val="accent2">
                    <a:lumMod val="50000"/>
                  </a:schemeClr>
                </a:solidFill>
                <a:latin typeface="+mn-lt"/>
                <a:ea typeface="+mn-ea"/>
                <a:cs typeface="+mn-cs"/>
              </a:rPr>
              <a:t>организации (за исключением казенных учреждений) и индивидуальные предприниматели, осуществляющие на территории Республики Коми деятельность в сфере народных художественных промыслов и ремесел</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Условия получения поддержки:</a:t>
            </a:r>
            <a:r>
              <a:rPr lang="ru-RU" sz="2000" i="1" dirty="0">
                <a:solidFill>
                  <a:schemeClr val="accent2">
                    <a:lumMod val="50000"/>
                  </a:schemeClr>
                </a:solidFill>
                <a:latin typeface="+mn-lt"/>
                <a:ea typeface="+mn-ea"/>
                <a:cs typeface="+mn-cs"/>
              </a:rPr>
              <a:t> на конкурсной основе. Наличие собственных или привлеченных средств (за счет внебюджетных источников, спонсорских и иных средств) на реализацию заявленного в заявке проекта в качестве софинансирования расходов. В конкурсе не могут принимать участие завершенные проекты, проекты о проведении юбилейных торжеств, строительстве зданий, издании художественной литературы, выпуске периодических изданий</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Размер поддержки:</a:t>
            </a:r>
            <a:r>
              <a:rPr lang="ru-RU" sz="2000" i="1" dirty="0">
                <a:solidFill>
                  <a:schemeClr val="accent2">
                    <a:lumMod val="50000"/>
                  </a:schemeClr>
                </a:solidFill>
                <a:latin typeface="+mn-lt"/>
                <a:ea typeface="+mn-ea"/>
                <a:cs typeface="+mn-cs"/>
              </a:rPr>
              <a:t> субсидии по 3-м тематическим направлениям: "Сохраняя традиции" - 150 тысяч рублей; " Живое ремесло" - 150 тысяч рублей; "Современная мастерская" - 150 тысяч рублей</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Срок оказания:</a:t>
            </a:r>
            <a:r>
              <a:rPr lang="ru-RU" sz="2000" i="1" dirty="0">
                <a:solidFill>
                  <a:schemeClr val="accent2">
                    <a:lumMod val="50000"/>
                  </a:schemeClr>
                </a:solidFill>
                <a:latin typeface="+mn-lt"/>
                <a:ea typeface="+mn-ea"/>
                <a:cs typeface="+mn-cs"/>
              </a:rPr>
              <a:t> Конкурс проводится в два этапа: I этап - подача заявок и предварительное рассмотрение заявок; II этап - рассмотрение и оценка заявок, определение победителей конкурса. Сроки проведения конкурса (его этапов), срок подачи заявок, размеры долевого софинансирования расходов по проектам, описания тематических направлений и номинаций определяются ежегодно Министерством культуры, туризма и архивного дела Республики Коми</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Контакты ответственного лица:</a:t>
            </a:r>
            <a:r>
              <a:rPr lang="ru-RU" sz="2000" i="1" dirty="0">
                <a:solidFill>
                  <a:schemeClr val="accent2">
                    <a:lumMod val="50000"/>
                  </a:schemeClr>
                </a:solidFill>
                <a:latin typeface="+mn-lt"/>
                <a:ea typeface="+mn-ea"/>
                <a:cs typeface="+mn-cs"/>
              </a:rPr>
              <a:t> Кушманова Анна Александровна, начальник отдела профессионального искусства и образования в сфере культуры, </a:t>
            </a:r>
            <a:r>
              <a:rPr lang="ru-RU" sz="2000" i="1" dirty="0">
                <a:solidFill>
                  <a:schemeClr val="accent2">
                    <a:lumMod val="50000"/>
                  </a:schemeClr>
                </a:solidFill>
                <a:latin typeface="+mn-lt"/>
                <a:ea typeface="+mn-ea"/>
                <a:cs typeface="+mn-cs"/>
                <a:hlinkClick r:id="rId2">
                  <a:extLst>
                    <a:ext uri="{A12FA001-AC4F-418D-AE19-62706E023703}">
                      <ahyp:hlinkClr xmlns="" xmlns:ahyp="http://schemas.microsoft.com/office/drawing/2018/hyperlinkcolor" val="tx"/>
                    </a:ext>
                  </a:extLst>
                </a:hlinkClick>
              </a:rPr>
              <a:t>a.a.kushmanova@mincult.rkomi.ru</a:t>
            </a:r>
            <a:r>
              <a:rPr lang="ru-RU" sz="2000" i="1" dirty="0">
                <a:solidFill>
                  <a:schemeClr val="accent2">
                    <a:lumMod val="50000"/>
                  </a:schemeClr>
                </a:solidFill>
                <a:latin typeface="+mn-lt"/>
                <a:ea typeface="+mn-ea"/>
                <a:cs typeface="+mn-cs"/>
              </a:rPr>
              <a:t>, (8-212) 255-480 (доб. 211)</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Информация о поддержке:</a:t>
            </a:r>
            <a:r>
              <a:rPr lang="ru-RU" sz="2000" i="1" dirty="0">
                <a:solidFill>
                  <a:schemeClr val="accent2">
                    <a:lumMod val="50000"/>
                  </a:schemeClr>
                </a:solidFill>
                <a:latin typeface="+mn-lt"/>
                <a:ea typeface="+mn-ea"/>
                <a:cs typeface="+mn-cs"/>
              </a:rPr>
              <a:t> порядок предоставления утвержден Приложением к постановлению Правительства Республики Коми от 29.11.2011 г. № 531</a:t>
            </a:r>
          </a:p>
        </p:txBody>
      </p:sp>
      <p:sp>
        <p:nvSpPr>
          <p:cNvPr id="3"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4" name="object 23"/>
          <p:cNvSpPr txBox="1">
            <a:spLocks/>
          </p:cNvSpPr>
          <p:nvPr/>
        </p:nvSpPr>
        <p:spPr>
          <a:xfrm>
            <a:off x="2023428" y="972336"/>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культуры, туризма и архивного дела Республики Коми</a:t>
            </a:r>
          </a:p>
        </p:txBody>
      </p:sp>
    </p:spTree>
    <p:extLst>
      <p:ext uri="{BB962C8B-B14F-4D97-AF65-F5344CB8AC3E}">
        <p14:creationId xmlns:p14="http://schemas.microsoft.com/office/powerpoint/2010/main" xmlns="" val="54998127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47800" y="1819275"/>
            <a:ext cx="15841075" cy="7604819"/>
          </a:xfrm>
        </p:spPr>
        <p:txBody>
          <a:bodyPr>
            <a:noAutofit/>
          </a:bodyPr>
          <a:lstStyle/>
          <a:p>
            <a:pPr marL="540068" indent="-540068" algn="l" eaLnBrk="0" fontAlgn="base" hangingPunct="0">
              <a:lnSpc>
                <a:spcPct val="85000"/>
              </a:lnSpc>
              <a:spcBef>
                <a:spcPct val="20000"/>
              </a:spcBef>
              <a:spcAft>
                <a:spcPct val="0"/>
              </a:spcAft>
            </a:pPr>
            <a:r>
              <a:rPr lang="ru-RU" sz="4100" dirty="0"/>
              <a:t> </a:t>
            </a:r>
            <a:r>
              <a:rPr lang="ru-RU" sz="2500" b="1" dirty="0">
                <a:solidFill>
                  <a:schemeClr val="tx2">
                    <a:lumMod val="75000"/>
                  </a:schemeClr>
                </a:solidFill>
                <a:latin typeface="Arial" panose="020B0604020202020204" pitchFamily="34" charset="0"/>
                <a:cs typeface="Arial" panose="020B0604020202020204" pitchFamily="34" charset="0"/>
              </a:rPr>
              <a:t/>
            </a:r>
            <a:br>
              <a:rPr lang="ru-RU" sz="2500" b="1" dirty="0">
                <a:solidFill>
                  <a:schemeClr val="tx2">
                    <a:lumMod val="75000"/>
                  </a:schemeClr>
                </a:solidFill>
                <a:latin typeface="Arial" panose="020B0604020202020204" pitchFamily="34" charset="0"/>
                <a:cs typeface="Arial" panose="020B0604020202020204" pitchFamily="34" charset="0"/>
              </a:rPr>
            </a:br>
            <a:r>
              <a:rPr lang="ru-RU" sz="3200" b="1" dirty="0">
                <a:solidFill>
                  <a:srgbClr val="4C0000"/>
                </a:solidFill>
                <a:latin typeface="Arial" panose="020B0604020202020204" pitchFamily="34" charset="0"/>
                <a:cs typeface="Arial" panose="020B0604020202020204" pitchFamily="34" charset="0"/>
              </a:rPr>
              <a:t>ИМУЩЕСТВЕННАЯ ПОДДЕРЖКА СУБЪЕКТАМ МАЛОГО И СРЕДНЕГО ПРЕДПРИНИМАТЕЛЬСТВА И САМОЗАНЯТЫМ ГРАЖДАНАМ</a:t>
            </a:r>
            <a:br>
              <a:rPr lang="ru-RU" sz="3200" b="1" dirty="0">
                <a:solidFill>
                  <a:srgbClr val="4C0000"/>
                </a:solidFill>
                <a:latin typeface="Arial" panose="020B0604020202020204" pitchFamily="34" charset="0"/>
                <a:cs typeface="Arial" panose="020B0604020202020204" pitchFamily="34" charset="0"/>
              </a:rPr>
            </a:br>
            <a:r>
              <a:rPr lang="ru-RU" sz="2500" dirty="0"/>
              <a:t/>
            </a:r>
            <a:br>
              <a:rPr lang="ru-RU" sz="2500" dirty="0"/>
            </a:br>
            <a:r>
              <a:rPr lang="ru-RU" sz="2500" dirty="0" smtClean="0"/>
              <a:t/>
            </a:r>
            <a:br>
              <a:rPr lang="ru-RU" sz="2500" dirty="0" smtClean="0"/>
            </a:br>
            <a:r>
              <a:rPr lang="ru-RU" sz="2200" b="1" dirty="0" smtClean="0">
                <a:solidFill>
                  <a:schemeClr val="accent2">
                    <a:lumMod val="50000"/>
                  </a:schemeClr>
                </a:solidFill>
                <a:latin typeface="+mn-lt"/>
                <a:ea typeface="+mn-ea"/>
                <a:cs typeface="+mn-cs"/>
              </a:rPr>
              <a:t>Получатели </a:t>
            </a:r>
            <a:r>
              <a:rPr lang="ru-RU" sz="2200" b="1" dirty="0">
                <a:solidFill>
                  <a:schemeClr val="accent2">
                    <a:lumMod val="50000"/>
                  </a:schemeClr>
                </a:solidFill>
                <a:latin typeface="+mn-lt"/>
                <a:ea typeface="+mn-ea"/>
                <a:cs typeface="+mn-cs"/>
              </a:rPr>
              <a:t>поддержки:</a:t>
            </a:r>
            <a:r>
              <a:rPr lang="ru-RU" sz="2200" i="1" dirty="0">
                <a:solidFill>
                  <a:schemeClr val="accent2">
                    <a:lumMod val="50000"/>
                  </a:schemeClr>
                </a:solidFill>
                <a:latin typeface="+mn-lt"/>
                <a:ea typeface="+mn-ea"/>
                <a:cs typeface="+mn-cs"/>
              </a:rPr>
              <a:t> субъекты МСП и физические лица, не являющиеся индивидуальными предпринимателями и  применяющие специальный налоговый режим «Налог на профессиональный доход»</a:t>
            </a:r>
            <a:br>
              <a:rPr lang="ru-RU" sz="2200" i="1" dirty="0">
                <a:solidFill>
                  <a:schemeClr val="accent2">
                    <a:lumMod val="50000"/>
                  </a:schemeClr>
                </a:solidFill>
                <a:latin typeface="+mn-lt"/>
                <a:ea typeface="+mn-ea"/>
                <a:cs typeface="+mn-cs"/>
              </a:rPr>
            </a:br>
            <a:r>
              <a:rPr lang="ru-RU" sz="2200" i="1" dirty="0">
                <a:solidFill>
                  <a:schemeClr val="accent2">
                    <a:lumMod val="50000"/>
                  </a:schemeClr>
                </a:solidFill>
                <a:latin typeface="+mn-lt"/>
                <a:ea typeface="+mn-ea"/>
                <a:cs typeface="+mn-cs"/>
              </a:rPr>
              <a:t/>
            </a:r>
            <a:br>
              <a:rPr lang="ru-RU" sz="2200" i="1" dirty="0">
                <a:solidFill>
                  <a:schemeClr val="accent2">
                    <a:lumMod val="50000"/>
                  </a:schemeClr>
                </a:solidFill>
                <a:latin typeface="+mn-lt"/>
                <a:ea typeface="+mn-ea"/>
                <a:cs typeface="+mn-cs"/>
              </a:rPr>
            </a:br>
            <a:r>
              <a:rPr lang="ru-RU" sz="2200" b="1" dirty="0">
                <a:solidFill>
                  <a:schemeClr val="accent2">
                    <a:lumMod val="50000"/>
                  </a:schemeClr>
                </a:solidFill>
                <a:latin typeface="+mn-lt"/>
                <a:ea typeface="+mn-ea"/>
                <a:cs typeface="+mn-cs"/>
              </a:rPr>
              <a:t>Условия получения поддержки: </a:t>
            </a:r>
            <a:r>
              <a:rPr lang="ru-RU" sz="2200" i="1" dirty="0">
                <a:solidFill>
                  <a:schemeClr val="accent2">
                    <a:lumMod val="50000"/>
                  </a:schemeClr>
                </a:solidFill>
                <a:latin typeface="+mn-lt"/>
                <a:ea typeface="+mn-ea"/>
                <a:cs typeface="+mn-cs"/>
              </a:rPr>
              <a:t/>
            </a:r>
            <a:br>
              <a:rPr lang="ru-RU" sz="2200" i="1" dirty="0">
                <a:solidFill>
                  <a:schemeClr val="accent2">
                    <a:lumMod val="50000"/>
                  </a:schemeClr>
                </a:solidFill>
                <a:latin typeface="+mn-lt"/>
                <a:ea typeface="+mn-ea"/>
                <a:cs typeface="+mn-cs"/>
              </a:rPr>
            </a:br>
            <a:r>
              <a:rPr lang="ru-RU" sz="2200" i="1" dirty="0">
                <a:solidFill>
                  <a:schemeClr val="accent2">
                    <a:lumMod val="50000"/>
                  </a:schemeClr>
                </a:solidFill>
                <a:latin typeface="+mn-lt"/>
                <a:ea typeface="+mn-ea"/>
                <a:cs typeface="+mn-cs"/>
              </a:rPr>
              <a:t>Имущественная поддержка оказывается первому обратившемуся и соответствующему требованиям:</a:t>
            </a:r>
            <a:br>
              <a:rPr lang="ru-RU" sz="2200" i="1" dirty="0">
                <a:solidFill>
                  <a:schemeClr val="accent2">
                    <a:lumMod val="50000"/>
                  </a:schemeClr>
                </a:solidFill>
                <a:latin typeface="+mn-lt"/>
                <a:ea typeface="+mn-ea"/>
                <a:cs typeface="+mn-cs"/>
              </a:rPr>
            </a:br>
            <a:r>
              <a:rPr lang="ru-RU" sz="2200" i="1" dirty="0">
                <a:solidFill>
                  <a:schemeClr val="accent2">
                    <a:lumMod val="50000"/>
                  </a:schemeClr>
                </a:solidFill>
                <a:latin typeface="+mn-lt"/>
                <a:ea typeface="+mn-ea"/>
                <a:cs typeface="+mn-cs"/>
              </a:rPr>
              <a:t>- Федерального закона от 24.07.2007 № 209-ФЗ;</a:t>
            </a:r>
            <a:br>
              <a:rPr lang="ru-RU" sz="2200" i="1" dirty="0">
                <a:solidFill>
                  <a:schemeClr val="accent2">
                    <a:lumMod val="50000"/>
                  </a:schemeClr>
                </a:solidFill>
                <a:latin typeface="+mn-lt"/>
                <a:ea typeface="+mn-ea"/>
                <a:cs typeface="+mn-cs"/>
              </a:rPr>
            </a:br>
            <a:r>
              <a:rPr lang="ru-RU" sz="2200" i="1" dirty="0">
                <a:solidFill>
                  <a:schemeClr val="accent2">
                    <a:lumMod val="50000"/>
                  </a:schemeClr>
                </a:solidFill>
                <a:latin typeface="+mn-lt"/>
                <a:ea typeface="+mn-ea"/>
                <a:cs typeface="+mn-cs"/>
              </a:rPr>
              <a:t>- не имеет задолженности по арендной плате государственного имущества;</a:t>
            </a:r>
            <a:br>
              <a:rPr lang="ru-RU" sz="2200" i="1" dirty="0">
                <a:solidFill>
                  <a:schemeClr val="accent2">
                    <a:lumMod val="50000"/>
                  </a:schemeClr>
                </a:solidFill>
                <a:latin typeface="+mn-lt"/>
                <a:ea typeface="+mn-ea"/>
                <a:cs typeface="+mn-cs"/>
              </a:rPr>
            </a:br>
            <a:r>
              <a:rPr lang="ru-RU" sz="2200" i="1" dirty="0">
                <a:solidFill>
                  <a:schemeClr val="accent2">
                    <a:lumMod val="50000"/>
                  </a:schemeClr>
                </a:solidFill>
                <a:latin typeface="+mn-lt"/>
                <a:ea typeface="+mn-ea"/>
                <a:cs typeface="+mn-cs"/>
              </a:rPr>
              <a:t>- не находится в стадии ликвидации, реорганизации или банкротства.</a:t>
            </a:r>
            <a:br>
              <a:rPr lang="ru-RU" sz="2200" i="1" dirty="0">
                <a:solidFill>
                  <a:schemeClr val="accent2">
                    <a:lumMod val="50000"/>
                  </a:schemeClr>
                </a:solidFill>
                <a:latin typeface="+mn-lt"/>
                <a:ea typeface="+mn-ea"/>
                <a:cs typeface="+mn-cs"/>
              </a:rPr>
            </a:br>
            <a:r>
              <a:rPr lang="ru-RU" sz="2200" i="1" dirty="0">
                <a:solidFill>
                  <a:schemeClr val="accent2">
                    <a:lumMod val="50000"/>
                  </a:schemeClr>
                </a:solidFill>
                <a:latin typeface="+mn-lt"/>
                <a:ea typeface="+mn-ea"/>
                <a:cs typeface="+mn-cs"/>
              </a:rPr>
              <a:t>Предоставляется без аукциона или конкурсных процедур и без согласования антимонопольного органа (является государственной преференцией)</a:t>
            </a:r>
            <a:br>
              <a:rPr lang="ru-RU" sz="2200" i="1" dirty="0">
                <a:solidFill>
                  <a:schemeClr val="accent2">
                    <a:lumMod val="50000"/>
                  </a:schemeClr>
                </a:solidFill>
                <a:latin typeface="+mn-lt"/>
                <a:ea typeface="+mn-ea"/>
                <a:cs typeface="+mn-cs"/>
              </a:rPr>
            </a:br>
            <a:r>
              <a:rPr lang="ru-RU" sz="2200" i="1" dirty="0">
                <a:solidFill>
                  <a:schemeClr val="accent2">
                    <a:lumMod val="50000"/>
                  </a:schemeClr>
                </a:solidFill>
                <a:latin typeface="+mn-lt"/>
                <a:ea typeface="+mn-ea"/>
                <a:cs typeface="+mn-cs"/>
              </a:rPr>
              <a:t/>
            </a:r>
            <a:br>
              <a:rPr lang="ru-RU" sz="2200" i="1" dirty="0">
                <a:solidFill>
                  <a:schemeClr val="accent2">
                    <a:lumMod val="50000"/>
                  </a:schemeClr>
                </a:solidFill>
                <a:latin typeface="+mn-lt"/>
                <a:ea typeface="+mn-ea"/>
                <a:cs typeface="+mn-cs"/>
              </a:rPr>
            </a:br>
            <a:r>
              <a:rPr lang="ru-RU" sz="2200" b="1" dirty="0">
                <a:solidFill>
                  <a:schemeClr val="accent2">
                    <a:lumMod val="50000"/>
                  </a:schemeClr>
                </a:solidFill>
                <a:latin typeface="+mn-lt"/>
                <a:ea typeface="+mn-ea"/>
                <a:cs typeface="+mn-cs"/>
              </a:rPr>
              <a:t>Размер поддержки:</a:t>
            </a:r>
            <a:r>
              <a:rPr lang="ru-RU" sz="2200" i="1" dirty="0">
                <a:solidFill>
                  <a:schemeClr val="accent2">
                    <a:lumMod val="50000"/>
                  </a:schemeClr>
                </a:solidFill>
                <a:latin typeface="+mn-lt"/>
                <a:ea typeface="+mn-ea"/>
                <a:cs typeface="+mn-cs"/>
              </a:rPr>
              <a:t/>
            </a:r>
            <a:br>
              <a:rPr lang="ru-RU" sz="2200" i="1" dirty="0">
                <a:solidFill>
                  <a:schemeClr val="accent2">
                    <a:lumMod val="50000"/>
                  </a:schemeClr>
                </a:solidFill>
                <a:latin typeface="+mn-lt"/>
                <a:ea typeface="+mn-ea"/>
                <a:cs typeface="+mn-cs"/>
              </a:rPr>
            </a:br>
            <a:r>
              <a:rPr lang="ru-RU" sz="2200" i="1" dirty="0">
                <a:solidFill>
                  <a:schemeClr val="accent2">
                    <a:lumMod val="50000"/>
                  </a:schemeClr>
                </a:solidFill>
                <a:latin typeface="+mn-lt"/>
                <a:ea typeface="+mn-ea"/>
                <a:cs typeface="+mn-cs"/>
              </a:rPr>
              <a:t>Льготная ставка арендной платы (по методике расчета арендной платы):</a:t>
            </a:r>
            <a:br>
              <a:rPr lang="ru-RU" sz="2200" i="1" dirty="0">
                <a:solidFill>
                  <a:schemeClr val="accent2">
                    <a:lumMod val="50000"/>
                  </a:schemeClr>
                </a:solidFill>
                <a:latin typeface="+mn-lt"/>
                <a:ea typeface="+mn-ea"/>
                <a:cs typeface="+mn-cs"/>
              </a:rPr>
            </a:br>
            <a:r>
              <a:rPr lang="ru-RU" sz="2200" i="1" dirty="0">
                <a:solidFill>
                  <a:schemeClr val="accent2">
                    <a:lumMod val="50000"/>
                  </a:schemeClr>
                </a:solidFill>
                <a:latin typeface="+mn-lt"/>
                <a:ea typeface="+mn-ea"/>
                <a:cs typeface="+mn-cs"/>
              </a:rPr>
              <a:t>- коэффициент размера арендной платы (</a:t>
            </a:r>
            <a:r>
              <a:rPr lang="ru-RU" sz="2200" i="1" dirty="0" err="1">
                <a:solidFill>
                  <a:schemeClr val="accent2">
                    <a:lumMod val="50000"/>
                  </a:schemeClr>
                </a:solidFill>
                <a:latin typeface="+mn-lt"/>
                <a:ea typeface="+mn-ea"/>
                <a:cs typeface="+mn-cs"/>
              </a:rPr>
              <a:t>Кмсп</a:t>
            </a:r>
            <a:r>
              <a:rPr lang="ru-RU" sz="2200" i="1" dirty="0">
                <a:solidFill>
                  <a:schemeClr val="accent2">
                    <a:lumMod val="50000"/>
                  </a:schemeClr>
                </a:solidFill>
                <a:latin typeface="+mn-lt"/>
                <a:ea typeface="+mn-ea"/>
                <a:cs typeface="+mn-cs"/>
              </a:rPr>
              <a:t> – 0,5);</a:t>
            </a:r>
            <a:br>
              <a:rPr lang="ru-RU" sz="2200" i="1" dirty="0">
                <a:solidFill>
                  <a:schemeClr val="accent2">
                    <a:lumMod val="50000"/>
                  </a:schemeClr>
                </a:solidFill>
                <a:latin typeface="+mn-lt"/>
                <a:ea typeface="+mn-ea"/>
                <a:cs typeface="+mn-cs"/>
              </a:rPr>
            </a:br>
            <a:r>
              <a:rPr lang="ru-RU" sz="2200" i="1" dirty="0">
                <a:solidFill>
                  <a:schemeClr val="accent2">
                    <a:lumMod val="50000"/>
                  </a:schemeClr>
                </a:solidFill>
                <a:latin typeface="+mn-lt"/>
                <a:ea typeface="+mn-ea"/>
                <a:cs typeface="+mn-cs"/>
              </a:rPr>
              <a:t>- фиксированная ставка арендной платы в зависимости от вида деятельности и срока регистрации (для начинающих)</a:t>
            </a:r>
            <a:br>
              <a:rPr lang="ru-RU" sz="2200" i="1" dirty="0">
                <a:solidFill>
                  <a:schemeClr val="accent2">
                    <a:lumMod val="50000"/>
                  </a:schemeClr>
                </a:solidFill>
                <a:latin typeface="+mn-lt"/>
                <a:ea typeface="+mn-ea"/>
                <a:cs typeface="+mn-cs"/>
              </a:rPr>
            </a:br>
            <a:r>
              <a:rPr lang="ru-RU" sz="2200" i="1" dirty="0">
                <a:solidFill>
                  <a:schemeClr val="accent2">
                    <a:lumMod val="50000"/>
                  </a:schemeClr>
                </a:solidFill>
                <a:latin typeface="+mn-lt"/>
                <a:ea typeface="+mn-ea"/>
                <a:cs typeface="+mn-cs"/>
              </a:rPr>
              <a:t/>
            </a:r>
            <a:br>
              <a:rPr lang="ru-RU" sz="2200" i="1" dirty="0">
                <a:solidFill>
                  <a:schemeClr val="accent2">
                    <a:lumMod val="50000"/>
                  </a:schemeClr>
                </a:solidFill>
                <a:latin typeface="+mn-lt"/>
                <a:ea typeface="+mn-ea"/>
                <a:cs typeface="+mn-cs"/>
              </a:rPr>
            </a:br>
            <a:r>
              <a:rPr lang="ru-RU" sz="2200" b="1" dirty="0">
                <a:solidFill>
                  <a:schemeClr val="accent2">
                    <a:lumMod val="50000"/>
                  </a:schemeClr>
                </a:solidFill>
                <a:latin typeface="+mn-lt"/>
                <a:ea typeface="+mn-ea"/>
                <a:cs typeface="+mn-cs"/>
              </a:rPr>
              <a:t>Срок оказания: </a:t>
            </a:r>
            <a:r>
              <a:rPr lang="ru-RU" sz="2200" i="1" dirty="0">
                <a:solidFill>
                  <a:schemeClr val="accent2">
                    <a:lumMod val="50000"/>
                  </a:schemeClr>
                </a:solidFill>
                <a:latin typeface="+mn-lt"/>
                <a:ea typeface="+mn-ea"/>
                <a:cs typeface="+mn-cs"/>
              </a:rPr>
              <a:t>20 рабочих дней</a:t>
            </a:r>
            <a:br>
              <a:rPr lang="ru-RU" sz="2200" i="1" dirty="0">
                <a:solidFill>
                  <a:schemeClr val="accent2">
                    <a:lumMod val="50000"/>
                  </a:schemeClr>
                </a:solidFill>
                <a:latin typeface="+mn-lt"/>
                <a:ea typeface="+mn-ea"/>
                <a:cs typeface="+mn-cs"/>
              </a:rPr>
            </a:br>
            <a:r>
              <a:rPr lang="ru-RU" sz="2200" i="1" dirty="0">
                <a:solidFill>
                  <a:schemeClr val="accent2">
                    <a:lumMod val="50000"/>
                  </a:schemeClr>
                </a:solidFill>
                <a:latin typeface="+mn-lt"/>
                <a:ea typeface="+mn-ea"/>
                <a:cs typeface="+mn-cs"/>
              </a:rPr>
              <a:t/>
            </a:r>
            <a:br>
              <a:rPr lang="ru-RU" sz="2200" i="1" dirty="0">
                <a:solidFill>
                  <a:schemeClr val="accent2">
                    <a:lumMod val="50000"/>
                  </a:schemeClr>
                </a:solidFill>
                <a:latin typeface="+mn-lt"/>
                <a:ea typeface="+mn-ea"/>
                <a:cs typeface="+mn-cs"/>
              </a:rPr>
            </a:br>
            <a:r>
              <a:rPr lang="ru-RU" sz="2200" b="1" dirty="0">
                <a:solidFill>
                  <a:schemeClr val="accent2">
                    <a:lumMod val="50000"/>
                  </a:schemeClr>
                </a:solidFill>
                <a:latin typeface="+mn-lt"/>
                <a:ea typeface="+mn-ea"/>
                <a:cs typeface="+mn-cs"/>
              </a:rPr>
              <a:t>Контакты ответственного лица </a:t>
            </a:r>
            <a:r>
              <a:rPr lang="ru-RU" sz="2200" i="1" dirty="0">
                <a:solidFill>
                  <a:schemeClr val="accent2">
                    <a:lumMod val="50000"/>
                  </a:schemeClr>
                </a:solidFill>
                <a:latin typeface="+mn-lt"/>
                <a:ea typeface="+mn-ea"/>
                <a:cs typeface="+mn-cs"/>
              </a:rPr>
              <a:t>– Колегова Ольга Леонидовна, начальник отдела по управлению государственным имуществом, </a:t>
            </a:r>
            <a:r>
              <a:rPr lang="en-US" sz="2200" i="1" dirty="0">
                <a:solidFill>
                  <a:schemeClr val="accent2">
                    <a:lumMod val="50000"/>
                  </a:schemeClr>
                </a:solidFill>
                <a:latin typeface="+mn-lt"/>
                <a:ea typeface="+mn-ea"/>
                <a:cs typeface="+mn-cs"/>
                <a:hlinkClick r:id="rId2"/>
              </a:rPr>
              <a:t>o.l.kolegova@amp.rkomi.ru</a:t>
            </a:r>
            <a:r>
              <a:rPr lang="ru-RU" sz="2200" i="1" dirty="0">
                <a:solidFill>
                  <a:schemeClr val="accent2">
                    <a:lumMod val="50000"/>
                  </a:schemeClr>
                </a:solidFill>
                <a:latin typeface="+mn-lt"/>
                <a:ea typeface="+mn-ea"/>
                <a:cs typeface="+mn-cs"/>
              </a:rPr>
              <a:t>, 8 (8212) 301655 доб. 1028</a:t>
            </a:r>
            <a:br>
              <a:rPr lang="ru-RU" sz="2200" i="1" dirty="0">
                <a:solidFill>
                  <a:schemeClr val="accent2">
                    <a:lumMod val="50000"/>
                  </a:schemeClr>
                </a:solidFill>
                <a:latin typeface="+mn-lt"/>
                <a:ea typeface="+mn-ea"/>
                <a:cs typeface="+mn-cs"/>
              </a:rPr>
            </a:br>
            <a:r>
              <a:rPr lang="ru-RU" sz="2200" i="1" dirty="0">
                <a:solidFill>
                  <a:schemeClr val="accent2">
                    <a:lumMod val="50000"/>
                  </a:schemeClr>
                </a:solidFill>
                <a:latin typeface="+mn-lt"/>
                <a:ea typeface="+mn-ea"/>
                <a:cs typeface="+mn-cs"/>
              </a:rPr>
              <a:t/>
            </a:r>
            <a:br>
              <a:rPr lang="ru-RU" sz="2200" i="1" dirty="0">
                <a:solidFill>
                  <a:schemeClr val="accent2">
                    <a:lumMod val="50000"/>
                  </a:schemeClr>
                </a:solidFill>
                <a:latin typeface="+mn-lt"/>
                <a:ea typeface="+mn-ea"/>
                <a:cs typeface="+mn-cs"/>
              </a:rPr>
            </a:br>
            <a:r>
              <a:rPr lang="ru-RU" sz="2200" b="1" dirty="0">
                <a:solidFill>
                  <a:schemeClr val="accent2">
                    <a:lumMod val="50000"/>
                  </a:schemeClr>
                </a:solidFill>
                <a:latin typeface="+mn-lt"/>
                <a:ea typeface="+mn-ea"/>
                <a:cs typeface="+mn-cs"/>
              </a:rPr>
              <a:t>Информация о поддержке</a:t>
            </a:r>
            <a:r>
              <a:rPr lang="ru-RU" sz="2200" i="1" dirty="0">
                <a:solidFill>
                  <a:schemeClr val="accent2">
                    <a:lumMod val="50000"/>
                  </a:schemeClr>
                </a:solidFill>
                <a:latin typeface="+mn-lt"/>
                <a:ea typeface="+mn-ea"/>
                <a:cs typeface="+mn-cs"/>
              </a:rPr>
              <a:t>: сайт https://agui.rkomi.ru</a:t>
            </a:r>
          </a:p>
        </p:txBody>
      </p:sp>
      <p:sp>
        <p:nvSpPr>
          <p:cNvPr id="3"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4" name="object 23"/>
          <p:cNvSpPr txBox="1">
            <a:spLocks/>
          </p:cNvSpPr>
          <p:nvPr/>
        </p:nvSpPr>
        <p:spPr>
          <a:xfrm>
            <a:off x="1987598" y="963258"/>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Комитет Республики Коми имущественных и земельных отношений</a:t>
            </a:r>
          </a:p>
        </p:txBody>
      </p:sp>
    </p:spTree>
    <p:extLst>
      <p:ext uri="{BB962C8B-B14F-4D97-AF65-F5344CB8AC3E}">
        <p14:creationId xmlns:p14="http://schemas.microsoft.com/office/powerpoint/2010/main" xmlns="" val="378590206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0516" y="1824677"/>
            <a:ext cx="17311804" cy="8419514"/>
          </a:xfrm>
        </p:spPr>
        <p:txBody>
          <a:bodyPr>
            <a:noAutofit/>
          </a:bodyPr>
          <a:lstStyle/>
          <a:p>
            <a:pPr marL="540068" indent="-540068" algn="l" eaLnBrk="0" fontAlgn="base" hangingPunct="0">
              <a:spcBef>
                <a:spcPct val="20000"/>
              </a:spcBef>
              <a:spcAft>
                <a:spcPct val="0"/>
              </a:spcAft>
            </a:pPr>
            <a:r>
              <a:rPr lang="ru-RU" sz="3800" dirty="0">
                <a:latin typeface="+mn-lt"/>
              </a:rPr>
              <a:t>    </a:t>
            </a:r>
            <a:br>
              <a:rPr lang="ru-RU" sz="3800" dirty="0">
                <a:latin typeface="+mn-lt"/>
              </a:rPr>
            </a:br>
            <a:r>
              <a:rPr lang="ru-RU" sz="3800" b="1" dirty="0">
                <a:solidFill>
                  <a:srgbClr val="4C0000"/>
                </a:solidFill>
                <a:latin typeface="+mn-lt"/>
                <a:cs typeface="Arial" panose="020B0604020202020204" pitchFamily="34" charset="0"/>
              </a:rPr>
              <a:t>ПРЕДОСТАВЛЕНИЕ СУБЪЕКТАМ МАЛОГО И СРЕДНЕГО ПРЕДПРИНИМАТЕЛЬСТВА ПРЕИМУЩЕСТВЕННОГО ПРАВА ВЫКУПА АРЕНДУЕМОГО ИМИ НЕДВИЖИМОГО </a:t>
            </a:r>
            <a:r>
              <a:rPr lang="ru-RU" sz="3800" b="1" dirty="0" smtClean="0">
                <a:solidFill>
                  <a:srgbClr val="4C0000"/>
                </a:solidFill>
                <a:latin typeface="+mn-lt"/>
                <a:cs typeface="Arial" panose="020B0604020202020204" pitchFamily="34" charset="0"/>
              </a:rPr>
              <a:t>ИМУЩЕСТВА</a:t>
            </a:r>
            <a:r>
              <a:rPr lang="ru-RU" sz="3200" b="1" dirty="0">
                <a:solidFill>
                  <a:srgbClr val="4C0000"/>
                </a:solidFill>
                <a:latin typeface="Arial" panose="020B0604020202020204" pitchFamily="34" charset="0"/>
                <a:cs typeface="Arial" panose="020B0604020202020204" pitchFamily="34" charset="0"/>
              </a:rPr>
              <a:t/>
            </a:r>
            <a:br>
              <a:rPr lang="ru-RU" sz="3200" b="1" dirty="0">
                <a:solidFill>
                  <a:srgbClr val="4C0000"/>
                </a:solidFill>
                <a:latin typeface="Arial" panose="020B0604020202020204" pitchFamily="34" charset="0"/>
                <a:cs typeface="Arial" panose="020B0604020202020204" pitchFamily="34" charset="0"/>
              </a:rPr>
            </a:br>
            <a:r>
              <a:rPr lang="ru-RU" sz="3200" b="1" dirty="0" smtClean="0">
                <a:solidFill>
                  <a:srgbClr val="4C0000"/>
                </a:solidFill>
                <a:latin typeface="Arial" panose="020B0604020202020204" pitchFamily="34" charset="0"/>
                <a:cs typeface="Arial" panose="020B0604020202020204" pitchFamily="34" charset="0"/>
              </a:rPr>
              <a:t/>
            </a:r>
            <a:br>
              <a:rPr lang="ru-RU" sz="3200" b="1" dirty="0" smtClean="0">
                <a:solidFill>
                  <a:srgbClr val="4C0000"/>
                </a:solidFill>
                <a:latin typeface="Arial" panose="020B0604020202020204" pitchFamily="34" charset="0"/>
                <a:cs typeface="Arial" panose="020B0604020202020204" pitchFamily="34" charset="0"/>
              </a:rPr>
            </a:br>
            <a:r>
              <a:rPr lang="ru-RU" sz="1800" b="1" dirty="0" smtClean="0">
                <a:solidFill>
                  <a:schemeClr val="accent2">
                    <a:lumMod val="50000"/>
                  </a:schemeClr>
                </a:solidFill>
                <a:latin typeface="+mn-lt"/>
                <a:ea typeface="+mn-ea"/>
                <a:cs typeface="+mn-cs"/>
              </a:rPr>
              <a:t>Получатели </a:t>
            </a:r>
            <a:r>
              <a:rPr lang="ru-RU" sz="1800" b="1" dirty="0">
                <a:solidFill>
                  <a:schemeClr val="accent2">
                    <a:lumMod val="50000"/>
                  </a:schemeClr>
                </a:solidFill>
                <a:latin typeface="+mn-lt"/>
                <a:ea typeface="+mn-ea"/>
                <a:cs typeface="+mn-cs"/>
              </a:rPr>
              <a:t>поддержки </a:t>
            </a:r>
            <a:r>
              <a:rPr lang="ru-RU" sz="1800" i="1" dirty="0">
                <a:solidFill>
                  <a:schemeClr val="accent2">
                    <a:lumMod val="50000"/>
                  </a:schemeClr>
                </a:solidFill>
                <a:latin typeface="+mn-lt"/>
                <a:ea typeface="+mn-ea"/>
                <a:cs typeface="+mn-cs"/>
              </a:rPr>
              <a:t>- субъекты МСП, за исключением субъектов МСП, указанных в части 3 статьи 14 Федерального закона «О развитии малого и среднего предпринимательства в Российской Федерации», и субъектов МСП, осуществляющих добычу и переработку полезных ископаемых (кроме общераспространенных полезных ископаемых)</a:t>
            </a:r>
            <a:br>
              <a:rPr lang="ru-RU" sz="1800" i="1" dirty="0">
                <a:solidFill>
                  <a:schemeClr val="accent2">
                    <a:lumMod val="50000"/>
                  </a:schemeClr>
                </a:solidFill>
                <a:latin typeface="+mn-lt"/>
                <a:ea typeface="+mn-ea"/>
                <a:cs typeface="+mn-cs"/>
              </a:rPr>
            </a:br>
            <a:r>
              <a:rPr lang="ru-RU" sz="1800" i="1" dirty="0">
                <a:solidFill>
                  <a:schemeClr val="accent2">
                    <a:lumMod val="50000"/>
                  </a:schemeClr>
                </a:solidFill>
                <a:latin typeface="+mn-lt"/>
                <a:ea typeface="+mn-ea"/>
                <a:cs typeface="+mn-cs"/>
              </a:rPr>
              <a:t/>
            </a:r>
            <a:br>
              <a:rPr lang="ru-RU" sz="1800" i="1" dirty="0">
                <a:solidFill>
                  <a:schemeClr val="accent2">
                    <a:lumMod val="50000"/>
                  </a:schemeClr>
                </a:solidFill>
                <a:latin typeface="+mn-lt"/>
                <a:ea typeface="+mn-ea"/>
                <a:cs typeface="+mn-cs"/>
              </a:rPr>
            </a:br>
            <a:r>
              <a:rPr lang="ru-RU" sz="1800" b="1" dirty="0">
                <a:solidFill>
                  <a:schemeClr val="accent2">
                    <a:lumMod val="50000"/>
                  </a:schemeClr>
                </a:solidFill>
                <a:latin typeface="+mn-lt"/>
                <a:ea typeface="+mn-ea"/>
                <a:cs typeface="+mn-cs"/>
              </a:rPr>
              <a:t>Условия получения поддержки </a:t>
            </a:r>
            <a:r>
              <a:rPr lang="ru-RU" sz="1800" i="1" dirty="0">
                <a:solidFill>
                  <a:schemeClr val="accent2">
                    <a:lumMod val="50000"/>
                  </a:schemeClr>
                </a:solidFill>
                <a:latin typeface="+mn-lt"/>
                <a:ea typeface="+mn-ea"/>
                <a:cs typeface="+mn-cs"/>
              </a:rPr>
              <a:t/>
            </a:r>
            <a:br>
              <a:rPr lang="ru-RU" sz="1800" i="1" dirty="0">
                <a:solidFill>
                  <a:schemeClr val="accent2">
                    <a:lumMod val="50000"/>
                  </a:schemeClr>
                </a:solidFill>
                <a:latin typeface="+mn-lt"/>
                <a:ea typeface="+mn-ea"/>
                <a:cs typeface="+mn-cs"/>
              </a:rPr>
            </a:br>
            <a:r>
              <a:rPr lang="ru-RU" sz="1800" i="1" dirty="0">
                <a:solidFill>
                  <a:schemeClr val="accent2">
                    <a:lumMod val="50000"/>
                  </a:schemeClr>
                </a:solidFill>
                <a:latin typeface="+mn-lt"/>
                <a:ea typeface="+mn-ea"/>
                <a:cs typeface="+mn-cs"/>
              </a:rPr>
              <a:t>1) арендуемое имущество на день подачи заявления находится в их временном владении и (или) временном пользовании непрерывно в течение двух и более лет в соответствии с договором или договорами аренды такого имущества, а в случае, предусмотренного частью 2.1 статьи 9 Федерального закона от 22.07.2008 № 159-ФЗ в течение трех и более лет в соответствии с договором или договорами аренды такого имущества;</a:t>
            </a:r>
            <a:br>
              <a:rPr lang="ru-RU" sz="1800" i="1" dirty="0">
                <a:solidFill>
                  <a:schemeClr val="accent2">
                    <a:lumMod val="50000"/>
                  </a:schemeClr>
                </a:solidFill>
                <a:latin typeface="+mn-lt"/>
                <a:ea typeface="+mn-ea"/>
                <a:cs typeface="+mn-cs"/>
              </a:rPr>
            </a:br>
            <a:r>
              <a:rPr lang="ru-RU" sz="1800" i="1" dirty="0">
                <a:solidFill>
                  <a:schemeClr val="accent2">
                    <a:lumMod val="50000"/>
                  </a:schemeClr>
                </a:solidFill>
                <a:latin typeface="+mn-lt"/>
                <a:ea typeface="+mn-ea"/>
                <a:cs typeface="+mn-cs"/>
              </a:rPr>
              <a:t>2) отсутствует задолженность по арендной плате за такое имущество, неустойкам (штрафам, пеням) на день заключения договора купли-продажи арендуемого имущества в соответствии с частью 4 статьи 4 настоящего Федерального закона, а в случае, предусмотренном частью 2 или частью 2.1 статьи 9 Федерального закона от 22.07.2008 № 159-ФЗ, - на день подачи субъектом МСП заявления; </a:t>
            </a:r>
            <a:br>
              <a:rPr lang="ru-RU" sz="1800" i="1" dirty="0">
                <a:solidFill>
                  <a:schemeClr val="accent2">
                    <a:lumMod val="50000"/>
                  </a:schemeClr>
                </a:solidFill>
                <a:latin typeface="+mn-lt"/>
                <a:ea typeface="+mn-ea"/>
                <a:cs typeface="+mn-cs"/>
              </a:rPr>
            </a:br>
            <a:r>
              <a:rPr lang="ru-RU" sz="1800" i="1" dirty="0">
                <a:solidFill>
                  <a:schemeClr val="accent2">
                    <a:lumMod val="50000"/>
                  </a:schemeClr>
                </a:solidFill>
                <a:latin typeface="+mn-lt"/>
                <a:ea typeface="+mn-ea"/>
                <a:cs typeface="+mn-cs"/>
              </a:rPr>
              <a:t>3) арендуемое имущество не включено в перечень государственного имущества, предназначенного для передачи во владение и (или) в пользование субъектам МСП, а в случае, предусмотренном частью 2.1 статьи 9 Федерального закона от 22.07.2008 N 159-ФЗ арендуемое имущество включено в перечень государственного имущества или муниципального имущества, предназначенного для передачи во владение и (или) в пользование субъектам МСП, в течение пяти и более лет до дня подачи заявления;</a:t>
            </a:r>
            <a:br>
              <a:rPr lang="ru-RU" sz="1800" i="1" dirty="0">
                <a:solidFill>
                  <a:schemeClr val="accent2">
                    <a:lumMod val="50000"/>
                  </a:schemeClr>
                </a:solidFill>
                <a:latin typeface="+mn-lt"/>
                <a:ea typeface="+mn-ea"/>
                <a:cs typeface="+mn-cs"/>
              </a:rPr>
            </a:br>
            <a:r>
              <a:rPr lang="ru-RU" sz="1800" i="1" dirty="0">
                <a:solidFill>
                  <a:schemeClr val="accent2">
                    <a:lumMod val="50000"/>
                  </a:schemeClr>
                </a:solidFill>
                <a:latin typeface="+mn-lt"/>
                <a:ea typeface="+mn-ea"/>
                <a:cs typeface="+mn-cs"/>
              </a:rPr>
              <a:t>4) сведения о субъекте малого и среднего предпринимательства на день заключения договора купли-продажи арендуемого имущества не исключены из единого реестра субъектов малого и среднего предпринимательства</a:t>
            </a:r>
            <a:br>
              <a:rPr lang="ru-RU" sz="1800" i="1" dirty="0">
                <a:solidFill>
                  <a:schemeClr val="accent2">
                    <a:lumMod val="50000"/>
                  </a:schemeClr>
                </a:solidFill>
                <a:latin typeface="+mn-lt"/>
                <a:ea typeface="+mn-ea"/>
                <a:cs typeface="+mn-cs"/>
              </a:rPr>
            </a:br>
            <a:r>
              <a:rPr lang="ru-RU" sz="1800" i="1" dirty="0">
                <a:solidFill>
                  <a:schemeClr val="accent2">
                    <a:lumMod val="50000"/>
                  </a:schemeClr>
                </a:solidFill>
                <a:latin typeface="+mn-lt"/>
                <a:ea typeface="+mn-ea"/>
                <a:cs typeface="+mn-cs"/>
              </a:rPr>
              <a:t/>
            </a:r>
            <a:br>
              <a:rPr lang="ru-RU" sz="1800" i="1" dirty="0">
                <a:solidFill>
                  <a:schemeClr val="accent2">
                    <a:lumMod val="50000"/>
                  </a:schemeClr>
                </a:solidFill>
                <a:latin typeface="+mn-lt"/>
                <a:ea typeface="+mn-ea"/>
                <a:cs typeface="+mn-cs"/>
              </a:rPr>
            </a:br>
            <a:r>
              <a:rPr lang="ru-RU" sz="1800" b="1" dirty="0">
                <a:solidFill>
                  <a:schemeClr val="accent2">
                    <a:lumMod val="50000"/>
                  </a:schemeClr>
                </a:solidFill>
                <a:latin typeface="+mn-lt"/>
                <a:ea typeface="+mn-ea"/>
                <a:cs typeface="+mn-cs"/>
              </a:rPr>
              <a:t>Вид поддержки </a:t>
            </a:r>
            <a:r>
              <a:rPr lang="ru-RU" sz="1800" i="1" dirty="0">
                <a:solidFill>
                  <a:schemeClr val="accent2">
                    <a:lumMod val="50000"/>
                  </a:schemeClr>
                </a:solidFill>
                <a:latin typeface="+mn-lt"/>
                <a:ea typeface="+mn-ea"/>
                <a:cs typeface="+mn-cs"/>
              </a:rPr>
              <a:t>- преимущество при выкупе арендуемого имущества, возможность рассрочки оплаты на 7 лет </a:t>
            </a:r>
            <a:br>
              <a:rPr lang="ru-RU" sz="1800" i="1" dirty="0">
                <a:solidFill>
                  <a:schemeClr val="accent2">
                    <a:lumMod val="50000"/>
                  </a:schemeClr>
                </a:solidFill>
                <a:latin typeface="+mn-lt"/>
                <a:ea typeface="+mn-ea"/>
                <a:cs typeface="+mn-cs"/>
              </a:rPr>
            </a:br>
            <a:r>
              <a:rPr lang="ru-RU" sz="1800" i="1" dirty="0">
                <a:solidFill>
                  <a:schemeClr val="accent2">
                    <a:lumMod val="50000"/>
                  </a:schemeClr>
                </a:solidFill>
                <a:latin typeface="+mn-lt"/>
                <a:ea typeface="+mn-ea"/>
                <a:cs typeface="+mn-cs"/>
              </a:rPr>
              <a:t/>
            </a:r>
            <a:br>
              <a:rPr lang="ru-RU" sz="1800" i="1" dirty="0">
                <a:solidFill>
                  <a:schemeClr val="accent2">
                    <a:lumMod val="50000"/>
                  </a:schemeClr>
                </a:solidFill>
                <a:latin typeface="+mn-lt"/>
                <a:ea typeface="+mn-ea"/>
                <a:cs typeface="+mn-cs"/>
              </a:rPr>
            </a:br>
            <a:r>
              <a:rPr lang="ru-RU" sz="1800" b="1" dirty="0">
                <a:solidFill>
                  <a:schemeClr val="accent2">
                    <a:lumMod val="50000"/>
                  </a:schemeClr>
                </a:solidFill>
                <a:latin typeface="+mn-lt"/>
                <a:ea typeface="+mn-ea"/>
                <a:cs typeface="+mn-cs"/>
              </a:rPr>
              <a:t>Контакты ответственного лица </a:t>
            </a:r>
            <a:r>
              <a:rPr lang="ru-RU" sz="1800" i="1" dirty="0">
                <a:solidFill>
                  <a:schemeClr val="accent2">
                    <a:lumMod val="50000"/>
                  </a:schemeClr>
                </a:solidFill>
                <a:latin typeface="+mn-lt"/>
                <a:ea typeface="+mn-ea"/>
                <a:cs typeface="+mn-cs"/>
              </a:rPr>
              <a:t>-Терентьева Валерия Пантелеймоновна, начальник отдела приватизации и закупок, v.p.terentjeva@amp.rkomi.ru, 8 (8212) 301656 доб. 1039</a:t>
            </a:r>
            <a:br>
              <a:rPr lang="ru-RU" sz="1800" i="1" dirty="0">
                <a:solidFill>
                  <a:schemeClr val="accent2">
                    <a:lumMod val="50000"/>
                  </a:schemeClr>
                </a:solidFill>
                <a:latin typeface="+mn-lt"/>
                <a:ea typeface="+mn-ea"/>
                <a:cs typeface="+mn-cs"/>
              </a:rPr>
            </a:br>
            <a:r>
              <a:rPr lang="ru-RU" sz="1800" i="1" dirty="0">
                <a:solidFill>
                  <a:schemeClr val="accent2">
                    <a:lumMod val="50000"/>
                  </a:schemeClr>
                </a:solidFill>
                <a:latin typeface="+mn-lt"/>
                <a:ea typeface="+mn-ea"/>
                <a:cs typeface="+mn-cs"/>
              </a:rPr>
              <a:t/>
            </a:r>
            <a:br>
              <a:rPr lang="ru-RU" sz="1800" i="1" dirty="0">
                <a:solidFill>
                  <a:schemeClr val="accent2">
                    <a:lumMod val="50000"/>
                  </a:schemeClr>
                </a:solidFill>
                <a:latin typeface="+mn-lt"/>
                <a:ea typeface="+mn-ea"/>
                <a:cs typeface="+mn-cs"/>
              </a:rPr>
            </a:br>
            <a:r>
              <a:rPr lang="ru-RU" sz="1800" b="1" dirty="0">
                <a:solidFill>
                  <a:schemeClr val="accent2">
                    <a:lumMod val="50000"/>
                  </a:schemeClr>
                </a:solidFill>
                <a:latin typeface="+mn-lt"/>
                <a:ea typeface="+mn-ea"/>
                <a:cs typeface="+mn-cs"/>
              </a:rPr>
              <a:t>Информация о поддержке</a:t>
            </a:r>
            <a:r>
              <a:rPr lang="ru-RU" sz="1800" i="1" dirty="0">
                <a:solidFill>
                  <a:schemeClr val="accent2">
                    <a:lumMod val="50000"/>
                  </a:schemeClr>
                </a:solidFill>
                <a:latin typeface="+mn-lt"/>
                <a:ea typeface="+mn-ea"/>
                <a:cs typeface="+mn-cs"/>
              </a:rPr>
              <a:t>: сайт https://agui.rkomi.ru</a:t>
            </a:r>
          </a:p>
        </p:txBody>
      </p:sp>
      <p:sp>
        <p:nvSpPr>
          <p:cNvPr id="3"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4" name="object 23"/>
          <p:cNvSpPr txBox="1">
            <a:spLocks/>
          </p:cNvSpPr>
          <p:nvPr/>
        </p:nvSpPr>
        <p:spPr>
          <a:xfrm>
            <a:off x="2023428" y="796171"/>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Комитет Республики Коми имущественных и земельных отношений</a:t>
            </a:r>
          </a:p>
        </p:txBody>
      </p:sp>
    </p:spTree>
    <p:extLst>
      <p:ext uri="{BB962C8B-B14F-4D97-AF65-F5344CB8AC3E}">
        <p14:creationId xmlns:p14="http://schemas.microsoft.com/office/powerpoint/2010/main" xmlns="" val="8305182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23428" y="1018771"/>
            <a:ext cx="16459200" cy="8101661"/>
          </a:xfrm>
        </p:spPr>
        <p:txBody>
          <a:bodyPr>
            <a:noAutofit/>
          </a:bodyPr>
          <a:lstStyle/>
          <a:p>
            <a:pPr algn="l"/>
            <a:r>
              <a:rPr lang="ru-RU" sz="3200" b="1" dirty="0">
                <a:solidFill>
                  <a:srgbClr val="4C0000"/>
                </a:solidFill>
                <a:latin typeface="Arial" panose="020B0604020202020204" pitchFamily="34" charset="0"/>
                <a:cs typeface="Arial" panose="020B0604020202020204" pitchFamily="34" charset="0"/>
              </a:rPr>
              <a:t>ПРЕДОСТАВЛЕНИЕ ЛЬГОТНЫХ ТАРИФОВ НА КОММУНАЛЬНЫЕ УСЛУГИ ПО ТЕПЛО- И ВОДОСНАБЖЕНИЮ, А ТАКЖЕ ВОДООТВЕДЕНИЮ</a:t>
            </a:r>
            <a:br>
              <a:rPr lang="ru-RU" sz="3200" b="1" dirty="0">
                <a:solidFill>
                  <a:srgbClr val="4C0000"/>
                </a:solidFill>
                <a:latin typeface="Arial" panose="020B0604020202020204" pitchFamily="34" charset="0"/>
                <a:cs typeface="Arial" panose="020B0604020202020204" pitchFamily="34" charset="0"/>
              </a:rPr>
            </a:br>
            <a:r>
              <a:rPr lang="ru-RU" sz="2800" i="1" dirty="0">
                <a:solidFill>
                  <a:schemeClr val="accent2">
                    <a:lumMod val="50000"/>
                  </a:schemeClr>
                </a:solidFill>
                <a:latin typeface="+mn-lt"/>
                <a:ea typeface="+mn-ea"/>
                <a:cs typeface="+mn-cs"/>
              </a:rPr>
              <a:t/>
            </a:r>
            <a:br>
              <a:rPr lang="ru-RU" sz="2800" i="1" dirty="0">
                <a:solidFill>
                  <a:schemeClr val="accent2">
                    <a:lumMod val="50000"/>
                  </a:schemeClr>
                </a:solidFill>
                <a:latin typeface="+mn-lt"/>
                <a:ea typeface="+mn-ea"/>
                <a:cs typeface="+mn-cs"/>
              </a:rPr>
            </a:br>
            <a:r>
              <a:rPr lang="ru-RU" sz="2200" b="1" dirty="0">
                <a:solidFill>
                  <a:schemeClr val="accent2">
                    <a:lumMod val="50000"/>
                  </a:schemeClr>
                </a:solidFill>
                <a:latin typeface="+mn-lt"/>
                <a:ea typeface="+mn-ea"/>
                <a:cs typeface="+mn-cs"/>
              </a:rPr>
              <a:t>Получатели поддержки:</a:t>
            </a:r>
            <a:r>
              <a:rPr lang="ru-RU" sz="2200" i="1" dirty="0">
                <a:solidFill>
                  <a:schemeClr val="accent2">
                    <a:lumMod val="50000"/>
                  </a:schemeClr>
                </a:solidFill>
                <a:latin typeface="+mn-lt"/>
                <a:ea typeface="+mn-ea"/>
                <a:cs typeface="+mn-cs"/>
              </a:rPr>
              <a:t> субъекты малого и среднего предпринимательства (потребители категории «прочие»)</a:t>
            </a:r>
            <a:br>
              <a:rPr lang="ru-RU" sz="2200" i="1" dirty="0">
                <a:solidFill>
                  <a:schemeClr val="accent2">
                    <a:lumMod val="50000"/>
                  </a:schemeClr>
                </a:solidFill>
                <a:latin typeface="+mn-lt"/>
                <a:ea typeface="+mn-ea"/>
                <a:cs typeface="+mn-cs"/>
              </a:rPr>
            </a:br>
            <a:r>
              <a:rPr lang="ru-RU" sz="2200" i="1" dirty="0">
                <a:solidFill>
                  <a:schemeClr val="accent2">
                    <a:lumMod val="50000"/>
                  </a:schemeClr>
                </a:solidFill>
                <a:latin typeface="+mn-lt"/>
                <a:ea typeface="+mn-ea"/>
                <a:cs typeface="+mn-cs"/>
              </a:rPr>
              <a:t/>
            </a:r>
            <a:br>
              <a:rPr lang="ru-RU" sz="2200" i="1" dirty="0">
                <a:solidFill>
                  <a:schemeClr val="accent2">
                    <a:lumMod val="50000"/>
                  </a:schemeClr>
                </a:solidFill>
                <a:latin typeface="+mn-lt"/>
                <a:ea typeface="+mn-ea"/>
                <a:cs typeface="+mn-cs"/>
              </a:rPr>
            </a:br>
            <a:r>
              <a:rPr lang="ru-RU" sz="2200" b="1" dirty="0">
                <a:solidFill>
                  <a:schemeClr val="accent2">
                    <a:lumMod val="50000"/>
                  </a:schemeClr>
                </a:solidFill>
                <a:latin typeface="+mn-lt"/>
                <a:ea typeface="+mn-ea"/>
                <a:cs typeface="+mn-cs"/>
              </a:rPr>
              <a:t>Условия получения поддержки:</a:t>
            </a:r>
            <a:r>
              <a:rPr lang="ru-RU" sz="2200" i="1" dirty="0">
                <a:solidFill>
                  <a:schemeClr val="accent2">
                    <a:lumMod val="50000"/>
                  </a:schemeClr>
                </a:solidFill>
                <a:latin typeface="+mn-lt"/>
                <a:ea typeface="+mn-ea"/>
                <a:cs typeface="+mn-cs"/>
              </a:rPr>
              <a:t> потребление коммунальной услуги по тепло- и водоснабжению, а также водоотведению. Льготные тарифы, если они установлены для категории потребителей «прочие» у конкретной ресурсоснабжающей организации, применяются к потребителям автоматически</a:t>
            </a:r>
            <a:br>
              <a:rPr lang="ru-RU" sz="2200" i="1" dirty="0">
                <a:solidFill>
                  <a:schemeClr val="accent2">
                    <a:lumMod val="50000"/>
                  </a:schemeClr>
                </a:solidFill>
                <a:latin typeface="+mn-lt"/>
                <a:ea typeface="+mn-ea"/>
                <a:cs typeface="+mn-cs"/>
              </a:rPr>
            </a:br>
            <a:r>
              <a:rPr lang="ru-RU" sz="2200" i="1" dirty="0">
                <a:solidFill>
                  <a:schemeClr val="accent2">
                    <a:lumMod val="50000"/>
                  </a:schemeClr>
                </a:solidFill>
                <a:latin typeface="+mn-lt"/>
                <a:ea typeface="+mn-ea"/>
                <a:cs typeface="+mn-cs"/>
              </a:rPr>
              <a:t/>
            </a:r>
            <a:br>
              <a:rPr lang="ru-RU" sz="2200" i="1" dirty="0">
                <a:solidFill>
                  <a:schemeClr val="accent2">
                    <a:lumMod val="50000"/>
                  </a:schemeClr>
                </a:solidFill>
                <a:latin typeface="+mn-lt"/>
                <a:ea typeface="+mn-ea"/>
                <a:cs typeface="+mn-cs"/>
              </a:rPr>
            </a:br>
            <a:r>
              <a:rPr lang="ru-RU" sz="2200" b="1" dirty="0">
                <a:solidFill>
                  <a:schemeClr val="accent2">
                    <a:lumMod val="50000"/>
                  </a:schemeClr>
                </a:solidFill>
                <a:latin typeface="+mn-lt"/>
                <a:ea typeface="+mn-ea"/>
                <a:cs typeface="+mn-cs"/>
              </a:rPr>
              <a:t>Вид поддержки:</a:t>
            </a:r>
            <a:r>
              <a:rPr lang="ru-RU" sz="2200" i="1" dirty="0">
                <a:solidFill>
                  <a:schemeClr val="accent2">
                    <a:lumMod val="50000"/>
                  </a:schemeClr>
                </a:solidFill>
                <a:latin typeface="+mn-lt"/>
                <a:ea typeface="+mn-ea"/>
                <a:cs typeface="+mn-cs"/>
              </a:rPr>
              <a:t> возможность расплачиваться за коммунальные услуги в сферах тепло- и водоснабжения, а также водоотведения по льготным тарифам. В свою очередь разница между экономически обоснованным и льготным тарифом компенсируется ресурсоснабжающим организациям из республиканского бюджета</a:t>
            </a:r>
            <a:br>
              <a:rPr lang="ru-RU" sz="2200" i="1" dirty="0">
                <a:solidFill>
                  <a:schemeClr val="accent2">
                    <a:lumMod val="50000"/>
                  </a:schemeClr>
                </a:solidFill>
                <a:latin typeface="+mn-lt"/>
                <a:ea typeface="+mn-ea"/>
                <a:cs typeface="+mn-cs"/>
              </a:rPr>
            </a:br>
            <a:r>
              <a:rPr lang="ru-RU" sz="2200" i="1" dirty="0">
                <a:solidFill>
                  <a:schemeClr val="accent2">
                    <a:lumMod val="50000"/>
                  </a:schemeClr>
                </a:solidFill>
                <a:latin typeface="+mn-lt"/>
                <a:ea typeface="+mn-ea"/>
                <a:cs typeface="+mn-cs"/>
              </a:rPr>
              <a:t/>
            </a:r>
            <a:br>
              <a:rPr lang="ru-RU" sz="2200" i="1" dirty="0">
                <a:solidFill>
                  <a:schemeClr val="accent2">
                    <a:lumMod val="50000"/>
                  </a:schemeClr>
                </a:solidFill>
                <a:latin typeface="+mn-lt"/>
                <a:ea typeface="+mn-ea"/>
                <a:cs typeface="+mn-cs"/>
              </a:rPr>
            </a:br>
            <a:r>
              <a:rPr lang="ru-RU" sz="2200" b="1" dirty="0">
                <a:solidFill>
                  <a:schemeClr val="accent2">
                    <a:lumMod val="50000"/>
                  </a:schemeClr>
                </a:solidFill>
                <a:latin typeface="+mn-lt"/>
                <a:ea typeface="+mn-ea"/>
                <a:cs typeface="+mn-cs"/>
              </a:rPr>
              <a:t>Срок оказания:</a:t>
            </a:r>
            <a:r>
              <a:rPr lang="ru-RU" sz="2200" i="1" dirty="0">
                <a:solidFill>
                  <a:schemeClr val="accent2">
                    <a:lumMod val="50000"/>
                  </a:schemeClr>
                </a:solidFill>
                <a:latin typeface="+mn-lt"/>
                <a:ea typeface="+mn-ea"/>
                <a:cs typeface="+mn-cs"/>
              </a:rPr>
              <a:t> в течение первого полугодия 2022 года и (</a:t>
            </a:r>
            <a:r>
              <a:rPr lang="ru-RU" sz="2200" i="1" dirty="0" err="1">
                <a:solidFill>
                  <a:schemeClr val="accent2">
                    <a:lumMod val="50000"/>
                  </a:schemeClr>
                </a:solidFill>
                <a:latin typeface="+mn-lt"/>
                <a:ea typeface="+mn-ea"/>
                <a:cs typeface="+mn-cs"/>
              </a:rPr>
              <a:t>планово</a:t>
            </a:r>
            <a:r>
              <a:rPr lang="ru-RU" sz="2200" i="1" dirty="0">
                <a:solidFill>
                  <a:schemeClr val="accent2">
                    <a:lumMod val="50000"/>
                  </a:schemeClr>
                </a:solidFill>
                <a:latin typeface="+mn-lt"/>
                <a:ea typeface="+mn-ea"/>
                <a:cs typeface="+mn-cs"/>
              </a:rPr>
              <a:t>) в течение второго полугодия 2022 года</a:t>
            </a:r>
            <a:br>
              <a:rPr lang="ru-RU" sz="2200" i="1" dirty="0">
                <a:solidFill>
                  <a:schemeClr val="accent2">
                    <a:lumMod val="50000"/>
                  </a:schemeClr>
                </a:solidFill>
                <a:latin typeface="+mn-lt"/>
                <a:ea typeface="+mn-ea"/>
                <a:cs typeface="+mn-cs"/>
              </a:rPr>
            </a:br>
            <a:r>
              <a:rPr lang="ru-RU" sz="2200" i="1" dirty="0">
                <a:solidFill>
                  <a:schemeClr val="accent2">
                    <a:lumMod val="50000"/>
                  </a:schemeClr>
                </a:solidFill>
                <a:latin typeface="+mn-lt"/>
                <a:ea typeface="+mn-ea"/>
                <a:cs typeface="+mn-cs"/>
              </a:rPr>
              <a:t/>
            </a:r>
            <a:br>
              <a:rPr lang="ru-RU" sz="2200" i="1" dirty="0">
                <a:solidFill>
                  <a:schemeClr val="accent2">
                    <a:lumMod val="50000"/>
                  </a:schemeClr>
                </a:solidFill>
                <a:latin typeface="+mn-lt"/>
                <a:ea typeface="+mn-ea"/>
                <a:cs typeface="+mn-cs"/>
              </a:rPr>
            </a:br>
            <a:r>
              <a:rPr lang="ru-RU" sz="2200" b="1" dirty="0">
                <a:solidFill>
                  <a:schemeClr val="accent2">
                    <a:lumMod val="50000"/>
                  </a:schemeClr>
                </a:solidFill>
                <a:latin typeface="+mn-lt"/>
                <a:ea typeface="+mn-ea"/>
                <a:cs typeface="+mn-cs"/>
              </a:rPr>
              <a:t>Информация о поддержке:</a:t>
            </a:r>
            <a:r>
              <a:rPr lang="ru-RU" sz="2200" i="1" dirty="0">
                <a:solidFill>
                  <a:schemeClr val="accent2">
                    <a:lumMod val="50000"/>
                  </a:schemeClr>
                </a:solidFill>
                <a:latin typeface="+mn-lt"/>
                <a:ea typeface="+mn-ea"/>
                <a:cs typeface="+mn-cs"/>
              </a:rPr>
              <a:t> закон Республики Коми от 29 октября 2018 года №78-РЗ (ред. от 22.02.2022) «О льготных тарифах в сфере теплоснабжения, водоснабжения, водоотведения, электроэнергетики и обращения с ТКО в РК». Приказы Комитета о размерах установленных льготных тарифов на коммунальные услуги по тепло- и водоснабжению, а также водоотведению размещены на официальном интернет-сайте Комитета РК по тарифам в разделе: «</a:t>
            </a:r>
            <a:r>
              <a:rPr lang="ru-RU" sz="2200" i="1" dirty="0">
                <a:solidFill>
                  <a:schemeClr val="accent2">
                    <a:lumMod val="50000"/>
                  </a:schemeClr>
                </a:solidFill>
                <a:latin typeface="+mn-lt"/>
                <a:ea typeface="+mn-ea"/>
                <a:cs typeface="+mn-cs"/>
                <a:hlinkClick r:id="rId2"/>
              </a:rPr>
              <a:t>Главная / Документы / Приказы Комитета(…)по установленным тарифам в 2021 году</a:t>
            </a:r>
            <a:r>
              <a:rPr lang="ru-RU" sz="2200" i="1" dirty="0">
                <a:solidFill>
                  <a:schemeClr val="accent2">
                    <a:lumMod val="50000"/>
                  </a:schemeClr>
                </a:solidFill>
                <a:latin typeface="+mn-lt"/>
                <a:ea typeface="+mn-ea"/>
                <a:cs typeface="+mn-cs"/>
              </a:rPr>
              <a:t>»</a:t>
            </a:r>
            <a:br>
              <a:rPr lang="ru-RU" sz="2200" i="1" dirty="0">
                <a:solidFill>
                  <a:schemeClr val="accent2">
                    <a:lumMod val="50000"/>
                  </a:schemeClr>
                </a:solidFill>
                <a:latin typeface="+mn-lt"/>
                <a:ea typeface="+mn-ea"/>
                <a:cs typeface="+mn-cs"/>
              </a:rPr>
            </a:br>
            <a:endParaRPr lang="ru-RU" sz="2200" i="1" dirty="0">
              <a:solidFill>
                <a:schemeClr val="accent2">
                  <a:lumMod val="50000"/>
                </a:schemeClr>
              </a:solidFill>
              <a:latin typeface="+mn-lt"/>
              <a:ea typeface="+mn-ea"/>
              <a:cs typeface="+mn-cs"/>
            </a:endParaRPr>
          </a:p>
        </p:txBody>
      </p:sp>
      <p:sp>
        <p:nvSpPr>
          <p:cNvPr id="3"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4" name="object 23"/>
          <p:cNvSpPr txBox="1">
            <a:spLocks/>
          </p:cNvSpPr>
          <p:nvPr/>
        </p:nvSpPr>
        <p:spPr>
          <a:xfrm>
            <a:off x="2023428" y="969913"/>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Комитет Республики Коми по тарифам</a:t>
            </a:r>
          </a:p>
        </p:txBody>
      </p:sp>
    </p:spTree>
    <p:extLst>
      <p:ext uri="{BB962C8B-B14F-4D97-AF65-F5344CB8AC3E}">
        <p14:creationId xmlns:p14="http://schemas.microsoft.com/office/powerpoint/2010/main" xmlns="" val="173672459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09038" y="1003945"/>
            <a:ext cx="16205981" cy="9014972"/>
          </a:xfrm>
        </p:spPr>
        <p:txBody>
          <a:bodyPr>
            <a:noAutofit/>
          </a:bodyPr>
          <a:lstStyle/>
          <a:p>
            <a:pPr algn="l"/>
            <a:r>
              <a:rPr lang="ru-RU" sz="3200" b="1" dirty="0">
                <a:solidFill>
                  <a:srgbClr val="4C0000"/>
                </a:solidFill>
                <a:latin typeface="Arial" panose="020B0604020202020204" pitchFamily="34" charset="0"/>
                <a:cs typeface="Arial" panose="020B0604020202020204" pitchFamily="34" charset="0"/>
              </a:rPr>
              <a:t>ПРЕДОСТАВЛЕНИЕ ЛЬГОТНЫХ ТАРИФОВ НА КОММУНАЛЬНУЮ УСЛУГУ ПО ЭЛЕКТРОСНАБЖЕНИЮ ДЛЯ ПОТРЕБИТЕЛЕЙ ДИЗЕЛЬНЫХ ЭЛЕКТРОСТАНЦИЙ (ДЭС)</a:t>
            </a:r>
            <a:br>
              <a:rPr lang="ru-RU" sz="3200" b="1" dirty="0">
                <a:solidFill>
                  <a:srgbClr val="4C0000"/>
                </a:solidFill>
                <a:latin typeface="Arial" panose="020B0604020202020204" pitchFamily="34" charset="0"/>
                <a:cs typeface="Arial" panose="020B0604020202020204" pitchFamily="34" charset="0"/>
              </a:rPr>
            </a:br>
            <a:r>
              <a:rPr lang="ru-RU" sz="2700" i="1" dirty="0">
                <a:solidFill>
                  <a:schemeClr val="accent2">
                    <a:lumMod val="50000"/>
                  </a:schemeClr>
                </a:solidFill>
                <a:latin typeface="+mn-lt"/>
                <a:ea typeface="+mn-ea"/>
                <a:cs typeface="+mn-cs"/>
              </a:rPr>
              <a:t/>
            </a:r>
            <a:br>
              <a:rPr lang="ru-RU" sz="2700" i="1" dirty="0">
                <a:solidFill>
                  <a:schemeClr val="accent2">
                    <a:lumMod val="50000"/>
                  </a:schemeClr>
                </a:solidFill>
                <a:latin typeface="+mn-lt"/>
                <a:ea typeface="+mn-ea"/>
                <a:cs typeface="+mn-cs"/>
              </a:rPr>
            </a:br>
            <a:r>
              <a:rPr lang="ru-RU" sz="2700" i="1" dirty="0" smtClean="0">
                <a:solidFill>
                  <a:schemeClr val="accent2">
                    <a:lumMod val="50000"/>
                  </a:schemeClr>
                </a:solidFill>
                <a:latin typeface="+mn-lt"/>
                <a:ea typeface="+mn-ea"/>
                <a:cs typeface="+mn-cs"/>
              </a:rPr>
              <a:t/>
            </a:r>
            <a:br>
              <a:rPr lang="ru-RU" sz="2700" i="1" dirty="0" smtClean="0">
                <a:solidFill>
                  <a:schemeClr val="accent2">
                    <a:lumMod val="50000"/>
                  </a:schemeClr>
                </a:solidFill>
                <a:latin typeface="+mn-lt"/>
                <a:ea typeface="+mn-ea"/>
                <a:cs typeface="+mn-cs"/>
              </a:rPr>
            </a:br>
            <a:r>
              <a:rPr lang="ru-RU" sz="2200" b="1" dirty="0" smtClean="0">
                <a:solidFill>
                  <a:schemeClr val="accent2">
                    <a:lumMod val="50000"/>
                  </a:schemeClr>
                </a:solidFill>
                <a:latin typeface="+mn-lt"/>
                <a:ea typeface="+mn-ea"/>
                <a:cs typeface="+mn-cs"/>
              </a:rPr>
              <a:t>Получатели </a:t>
            </a:r>
            <a:r>
              <a:rPr lang="ru-RU" sz="2200" b="1" dirty="0">
                <a:solidFill>
                  <a:schemeClr val="accent2">
                    <a:lumMod val="50000"/>
                  </a:schemeClr>
                </a:solidFill>
                <a:latin typeface="+mn-lt"/>
                <a:ea typeface="+mn-ea"/>
                <a:cs typeface="+mn-cs"/>
              </a:rPr>
              <a:t>поддержки:</a:t>
            </a:r>
            <a:r>
              <a:rPr lang="ru-RU" sz="2200" i="1" dirty="0">
                <a:solidFill>
                  <a:schemeClr val="accent2">
                    <a:lumMod val="50000"/>
                  </a:schemeClr>
                </a:solidFill>
                <a:latin typeface="+mn-lt"/>
                <a:ea typeface="+mn-ea"/>
                <a:cs typeface="+mn-cs"/>
              </a:rPr>
              <a:t> субъекты малого и среднего предпринимательства (потребители категории «прочие»), потребляющие электрическую энергию (ЭЭ) от ДЭС, не связанных с единой энергетической системой региона</a:t>
            </a:r>
            <a:br>
              <a:rPr lang="ru-RU" sz="2200" i="1" dirty="0">
                <a:solidFill>
                  <a:schemeClr val="accent2">
                    <a:lumMod val="50000"/>
                  </a:schemeClr>
                </a:solidFill>
                <a:latin typeface="+mn-lt"/>
                <a:ea typeface="+mn-ea"/>
                <a:cs typeface="+mn-cs"/>
              </a:rPr>
            </a:br>
            <a:r>
              <a:rPr lang="ru-RU" sz="2200" i="1" dirty="0">
                <a:solidFill>
                  <a:schemeClr val="accent2">
                    <a:lumMod val="50000"/>
                  </a:schemeClr>
                </a:solidFill>
                <a:latin typeface="+mn-lt"/>
                <a:ea typeface="+mn-ea"/>
                <a:cs typeface="+mn-cs"/>
              </a:rPr>
              <a:t/>
            </a:r>
            <a:br>
              <a:rPr lang="ru-RU" sz="2200" i="1" dirty="0">
                <a:solidFill>
                  <a:schemeClr val="accent2">
                    <a:lumMod val="50000"/>
                  </a:schemeClr>
                </a:solidFill>
                <a:latin typeface="+mn-lt"/>
                <a:ea typeface="+mn-ea"/>
                <a:cs typeface="+mn-cs"/>
              </a:rPr>
            </a:br>
            <a:r>
              <a:rPr lang="ru-RU" sz="2200" b="1" dirty="0">
                <a:solidFill>
                  <a:schemeClr val="accent2">
                    <a:lumMod val="50000"/>
                  </a:schemeClr>
                </a:solidFill>
                <a:latin typeface="+mn-lt"/>
                <a:ea typeface="+mn-ea"/>
                <a:cs typeface="+mn-cs"/>
              </a:rPr>
              <a:t>Условия получения поддержки:</a:t>
            </a:r>
            <a:r>
              <a:rPr lang="ru-RU" sz="2200" i="1" dirty="0">
                <a:solidFill>
                  <a:schemeClr val="accent2">
                    <a:lumMod val="50000"/>
                  </a:schemeClr>
                </a:solidFill>
                <a:latin typeface="+mn-lt"/>
                <a:ea typeface="+mn-ea"/>
                <a:cs typeface="+mn-cs"/>
              </a:rPr>
              <a:t> потребление ЭЭ на территориях из числа тех, для которых установлены льготные тарифы на эту коммунальную услугу (полный перечень территорий указан в пункте 2, части 5, статьи 12 закона Республики Коми №78-РЗ)</a:t>
            </a:r>
            <a:br>
              <a:rPr lang="ru-RU" sz="2200" i="1" dirty="0">
                <a:solidFill>
                  <a:schemeClr val="accent2">
                    <a:lumMod val="50000"/>
                  </a:schemeClr>
                </a:solidFill>
                <a:latin typeface="+mn-lt"/>
                <a:ea typeface="+mn-ea"/>
                <a:cs typeface="+mn-cs"/>
              </a:rPr>
            </a:br>
            <a:r>
              <a:rPr lang="ru-RU" sz="2200" i="1" dirty="0">
                <a:solidFill>
                  <a:schemeClr val="accent2">
                    <a:lumMod val="50000"/>
                  </a:schemeClr>
                </a:solidFill>
                <a:latin typeface="+mn-lt"/>
                <a:ea typeface="+mn-ea"/>
                <a:cs typeface="+mn-cs"/>
              </a:rPr>
              <a:t/>
            </a:r>
            <a:br>
              <a:rPr lang="ru-RU" sz="2200" i="1" dirty="0">
                <a:solidFill>
                  <a:schemeClr val="accent2">
                    <a:lumMod val="50000"/>
                  </a:schemeClr>
                </a:solidFill>
                <a:latin typeface="+mn-lt"/>
                <a:ea typeface="+mn-ea"/>
                <a:cs typeface="+mn-cs"/>
              </a:rPr>
            </a:br>
            <a:r>
              <a:rPr lang="ru-RU" sz="2200" b="1" dirty="0">
                <a:solidFill>
                  <a:schemeClr val="accent2">
                    <a:lumMod val="50000"/>
                  </a:schemeClr>
                </a:solidFill>
                <a:latin typeface="+mn-lt"/>
                <a:ea typeface="+mn-ea"/>
                <a:cs typeface="+mn-cs"/>
              </a:rPr>
              <a:t>Вид поддержки:</a:t>
            </a:r>
            <a:r>
              <a:rPr lang="ru-RU" sz="2200" i="1" dirty="0">
                <a:solidFill>
                  <a:schemeClr val="accent2">
                    <a:lumMod val="50000"/>
                  </a:schemeClr>
                </a:solidFill>
                <a:latin typeface="+mn-lt"/>
                <a:ea typeface="+mn-ea"/>
                <a:cs typeface="+mn-cs"/>
              </a:rPr>
              <a:t> возможность расплачиваться за потребленную электрическую энергию по льготным тарифам, установленным на уровне ниже экономически обоснованных</a:t>
            </a:r>
            <a:br>
              <a:rPr lang="ru-RU" sz="2200" i="1" dirty="0">
                <a:solidFill>
                  <a:schemeClr val="accent2">
                    <a:lumMod val="50000"/>
                  </a:schemeClr>
                </a:solidFill>
                <a:latin typeface="+mn-lt"/>
                <a:ea typeface="+mn-ea"/>
                <a:cs typeface="+mn-cs"/>
              </a:rPr>
            </a:br>
            <a:r>
              <a:rPr lang="ru-RU" sz="2200" b="1" dirty="0">
                <a:solidFill>
                  <a:schemeClr val="accent2">
                    <a:lumMod val="50000"/>
                  </a:schemeClr>
                </a:solidFill>
                <a:latin typeface="+mn-lt"/>
                <a:ea typeface="+mn-ea"/>
                <a:cs typeface="+mn-cs"/>
              </a:rPr>
              <a:t/>
            </a:r>
            <a:br>
              <a:rPr lang="ru-RU" sz="2200" b="1" dirty="0">
                <a:solidFill>
                  <a:schemeClr val="accent2">
                    <a:lumMod val="50000"/>
                  </a:schemeClr>
                </a:solidFill>
                <a:latin typeface="+mn-lt"/>
                <a:ea typeface="+mn-ea"/>
                <a:cs typeface="+mn-cs"/>
              </a:rPr>
            </a:br>
            <a:r>
              <a:rPr lang="ru-RU" sz="2200" b="1" dirty="0">
                <a:solidFill>
                  <a:schemeClr val="accent2">
                    <a:lumMod val="50000"/>
                  </a:schemeClr>
                </a:solidFill>
                <a:latin typeface="+mn-lt"/>
                <a:ea typeface="+mn-ea"/>
                <a:cs typeface="+mn-cs"/>
              </a:rPr>
              <a:t>Срок оказания:</a:t>
            </a:r>
            <a:r>
              <a:rPr lang="ru-RU" sz="2200" i="1" dirty="0">
                <a:solidFill>
                  <a:schemeClr val="accent2">
                    <a:lumMod val="50000"/>
                  </a:schemeClr>
                </a:solidFill>
                <a:latin typeface="+mn-lt"/>
                <a:ea typeface="+mn-ea"/>
                <a:cs typeface="+mn-cs"/>
              </a:rPr>
              <a:t> с 1 января 2022 года</a:t>
            </a:r>
            <a:br>
              <a:rPr lang="ru-RU" sz="2200" i="1" dirty="0">
                <a:solidFill>
                  <a:schemeClr val="accent2">
                    <a:lumMod val="50000"/>
                  </a:schemeClr>
                </a:solidFill>
                <a:latin typeface="+mn-lt"/>
                <a:ea typeface="+mn-ea"/>
                <a:cs typeface="+mn-cs"/>
              </a:rPr>
            </a:br>
            <a:r>
              <a:rPr lang="ru-RU" sz="2200" i="1" dirty="0">
                <a:solidFill>
                  <a:schemeClr val="accent2">
                    <a:lumMod val="50000"/>
                  </a:schemeClr>
                </a:solidFill>
                <a:latin typeface="+mn-lt"/>
                <a:ea typeface="+mn-ea"/>
                <a:cs typeface="+mn-cs"/>
              </a:rPr>
              <a:t/>
            </a:r>
            <a:br>
              <a:rPr lang="ru-RU" sz="2200" i="1" dirty="0">
                <a:solidFill>
                  <a:schemeClr val="accent2">
                    <a:lumMod val="50000"/>
                  </a:schemeClr>
                </a:solidFill>
                <a:latin typeface="+mn-lt"/>
                <a:ea typeface="+mn-ea"/>
                <a:cs typeface="+mn-cs"/>
              </a:rPr>
            </a:br>
            <a:r>
              <a:rPr lang="ru-RU" sz="2200" b="1" dirty="0">
                <a:solidFill>
                  <a:schemeClr val="accent2">
                    <a:lumMod val="50000"/>
                  </a:schemeClr>
                </a:solidFill>
                <a:latin typeface="+mn-lt"/>
                <a:ea typeface="+mn-ea"/>
                <a:cs typeface="+mn-cs"/>
              </a:rPr>
              <a:t>Контакты ответственного лица:</a:t>
            </a:r>
            <a:r>
              <a:rPr lang="ru-RU" sz="2200" i="1" dirty="0">
                <a:solidFill>
                  <a:schemeClr val="accent2">
                    <a:lumMod val="50000"/>
                  </a:schemeClr>
                </a:solidFill>
                <a:latin typeface="+mn-lt"/>
                <a:ea typeface="+mn-ea"/>
                <a:cs typeface="+mn-cs"/>
              </a:rPr>
              <a:t> Рыкова Наталья Сергеевна, начальник отдела анализа и отчетности жилищно-коммунального хозяйства Министерства строительства и ЖКХ Республики Коми, +7(8212)301-539 (доб.616)</a:t>
            </a:r>
            <a:br>
              <a:rPr lang="ru-RU" sz="2200" i="1" dirty="0">
                <a:solidFill>
                  <a:schemeClr val="accent2">
                    <a:lumMod val="50000"/>
                  </a:schemeClr>
                </a:solidFill>
                <a:latin typeface="+mn-lt"/>
                <a:ea typeface="+mn-ea"/>
                <a:cs typeface="+mn-cs"/>
              </a:rPr>
            </a:br>
            <a:r>
              <a:rPr lang="ru-RU" sz="2200" i="1" dirty="0">
                <a:solidFill>
                  <a:schemeClr val="accent2">
                    <a:lumMod val="50000"/>
                  </a:schemeClr>
                </a:solidFill>
                <a:latin typeface="+mn-lt"/>
                <a:ea typeface="+mn-ea"/>
                <a:cs typeface="+mn-cs"/>
              </a:rPr>
              <a:t/>
            </a:r>
            <a:br>
              <a:rPr lang="ru-RU" sz="2200" i="1" dirty="0">
                <a:solidFill>
                  <a:schemeClr val="accent2">
                    <a:lumMod val="50000"/>
                  </a:schemeClr>
                </a:solidFill>
                <a:latin typeface="+mn-lt"/>
                <a:ea typeface="+mn-ea"/>
                <a:cs typeface="+mn-cs"/>
              </a:rPr>
            </a:br>
            <a:r>
              <a:rPr lang="ru-RU" sz="2200" b="1" dirty="0">
                <a:solidFill>
                  <a:schemeClr val="accent2">
                    <a:lumMod val="50000"/>
                  </a:schemeClr>
                </a:solidFill>
                <a:latin typeface="+mn-lt"/>
                <a:ea typeface="+mn-ea"/>
                <a:cs typeface="+mn-cs"/>
              </a:rPr>
              <a:t>Информация о поддержке:</a:t>
            </a:r>
            <a:r>
              <a:rPr lang="ru-RU" sz="2200" i="1" dirty="0">
                <a:solidFill>
                  <a:schemeClr val="accent2">
                    <a:lumMod val="50000"/>
                  </a:schemeClr>
                </a:solidFill>
                <a:latin typeface="+mn-lt"/>
                <a:ea typeface="+mn-ea"/>
                <a:cs typeface="+mn-cs"/>
              </a:rPr>
              <a:t> закон Республики Коми от 29 октября 2018 года №78-РЗ «О льготных тарифах в сфере теплоснабжения, водоснабжения, водоотведения, электроэнергетики и обращения с ТКО в РК». Приказы Комитета о размерах установленных льготных тарифов на коммунальную услугу по электроснабжению на официальном интернет-сайте Комитета РК по тарифам в разделе: «</a:t>
            </a:r>
            <a:r>
              <a:rPr lang="ru-RU" sz="2200" i="1" dirty="0">
                <a:solidFill>
                  <a:schemeClr val="accent2">
                    <a:lumMod val="50000"/>
                  </a:schemeClr>
                </a:solidFill>
                <a:latin typeface="+mn-lt"/>
                <a:ea typeface="+mn-ea"/>
                <a:cs typeface="+mn-cs"/>
                <a:hlinkClick r:id="rId2"/>
              </a:rPr>
              <a:t>Главная / Документы / Приказы Комитета(…)по установленным тарифам в 2021 году</a:t>
            </a:r>
            <a:r>
              <a:rPr lang="ru-RU" sz="2200" i="1" dirty="0">
                <a:solidFill>
                  <a:schemeClr val="accent2">
                    <a:lumMod val="50000"/>
                  </a:schemeClr>
                </a:solidFill>
                <a:latin typeface="+mn-lt"/>
                <a:ea typeface="+mn-ea"/>
                <a:cs typeface="+mn-cs"/>
              </a:rPr>
              <a:t>»</a:t>
            </a:r>
            <a:endParaRPr lang="ru-RU" sz="2200" i="1" dirty="0"/>
          </a:p>
        </p:txBody>
      </p:sp>
      <p:sp>
        <p:nvSpPr>
          <p:cNvPr id="3"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4" name="object 23"/>
          <p:cNvSpPr txBox="1">
            <a:spLocks/>
          </p:cNvSpPr>
          <p:nvPr/>
        </p:nvSpPr>
        <p:spPr>
          <a:xfrm>
            <a:off x="1909038" y="1003945"/>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Комитет Республики Коми по тарифам</a:t>
            </a:r>
          </a:p>
        </p:txBody>
      </p:sp>
    </p:spTree>
    <p:extLst>
      <p:ext uri="{BB962C8B-B14F-4D97-AF65-F5344CB8AC3E}">
        <p14:creationId xmlns:p14="http://schemas.microsoft.com/office/powerpoint/2010/main" xmlns="" val="1006601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8" y="7286243"/>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defTabSz="914371">
              <a:defRPr/>
            </a:pPr>
            <a:endParaRPr>
              <a:solidFill>
                <a:prstClr val="black"/>
              </a:solidFill>
              <a:latin typeface="Calibri"/>
            </a:endParaRPr>
          </a:p>
        </p:txBody>
      </p:sp>
      <p:sp>
        <p:nvSpPr>
          <p:cNvPr id="15"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17" name="object 24"/>
          <p:cNvSpPr txBox="1"/>
          <p:nvPr/>
        </p:nvSpPr>
        <p:spPr>
          <a:xfrm>
            <a:off x="1825246" y="1921854"/>
            <a:ext cx="16322684" cy="628376"/>
          </a:xfrm>
          <a:prstGeom prst="rect">
            <a:avLst/>
          </a:prstGeom>
        </p:spPr>
        <p:txBody>
          <a:bodyPr vert="horz" wrap="square" lIns="0" tIns="12699" rIns="0" bIns="0" rtlCol="0">
            <a:spAutoFit/>
          </a:bodyPr>
          <a:lstStyle/>
          <a:p>
            <a:pPr marL="12064" marR="7261" defTabSz="914371">
              <a:spcBef>
                <a:spcPts val="1501"/>
              </a:spcBef>
              <a:buClr>
                <a:srgbClr val="EF5237"/>
              </a:buClr>
              <a:tabLst>
                <a:tab pos="347969" algn="l"/>
                <a:tab pos="349239" algn="l"/>
              </a:tabLst>
            </a:pPr>
            <a:r>
              <a:rPr lang="ru-RU" sz="4000" b="1" spc="-175" dirty="0">
                <a:solidFill>
                  <a:srgbClr val="4C1913"/>
                </a:solidFill>
                <a:latin typeface="+mj-lt"/>
                <a:ea typeface="+mj-ea"/>
                <a:cs typeface="Trebuchet MS"/>
              </a:rPr>
              <a:t>ПОРУЧИТЕЛЬСТВО ДЛЯ ОБЕСПЕЧЕНИЯ ФИНАНСОВЫХ ОБЯЗАТЕЛЬСТВ</a:t>
            </a:r>
          </a:p>
        </p:txBody>
      </p:sp>
      <p:sp>
        <p:nvSpPr>
          <p:cNvPr id="20" name="object 23"/>
          <p:cNvSpPr txBox="1">
            <a:spLocks/>
          </p:cNvSpPr>
          <p:nvPr/>
        </p:nvSpPr>
        <p:spPr>
          <a:xfrm>
            <a:off x="1807661" y="1262026"/>
            <a:ext cx="20285084" cy="627480"/>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Trebuchet MS" panose="020B0603020202020204" pitchFamily="34" charset="0"/>
              </a:rPr>
              <a:t>АО «</a:t>
            </a:r>
            <a:r>
              <a:rPr lang="ru-RU" sz="4000" spc="-175" dirty="0">
                <a:solidFill>
                  <a:srgbClr val="EF5237"/>
                </a:solidFill>
                <a:latin typeface="+mn-lt"/>
              </a:rPr>
              <a:t>Гарантийный</a:t>
            </a:r>
            <a:r>
              <a:rPr lang="ru-RU" sz="4000" spc="-175" dirty="0">
                <a:solidFill>
                  <a:srgbClr val="EF5237"/>
                </a:solidFill>
                <a:latin typeface="Trebuchet MS" panose="020B0603020202020204" pitchFamily="34" charset="0"/>
              </a:rPr>
              <a:t> фонд Республики Коми»</a:t>
            </a:r>
          </a:p>
        </p:txBody>
      </p:sp>
      <p:sp>
        <p:nvSpPr>
          <p:cNvPr id="9" name="object 24"/>
          <p:cNvSpPr txBox="1"/>
          <p:nvPr/>
        </p:nvSpPr>
        <p:spPr>
          <a:xfrm>
            <a:off x="1825246" y="3183449"/>
            <a:ext cx="16566745" cy="4629471"/>
          </a:xfrm>
          <a:prstGeom prst="rect">
            <a:avLst/>
          </a:prstGeom>
        </p:spPr>
        <p:txBody>
          <a:bodyPr vert="horz" wrap="square" lIns="0" tIns="12699" rIns="0" bIns="0" rtlCol="0">
            <a:spAutoFit/>
          </a:bodyPr>
          <a:lstStyle/>
          <a:p>
            <a:pPr>
              <a:spcBef>
                <a:spcPts val="1200"/>
              </a:spcBef>
            </a:pPr>
            <a:r>
              <a:rPr lang="ru-RU" sz="2400" b="1" dirty="0">
                <a:solidFill>
                  <a:schemeClr val="accent2">
                    <a:lumMod val="50000"/>
                  </a:schemeClr>
                </a:solidFill>
              </a:rPr>
              <a:t>Получатели поддержки </a:t>
            </a:r>
            <a:r>
              <a:rPr lang="ru-RU" sz="2400" dirty="0">
                <a:solidFill>
                  <a:schemeClr val="accent2">
                    <a:lumMod val="50000"/>
                  </a:schemeClr>
                </a:solidFill>
              </a:rPr>
              <a:t>– </a:t>
            </a:r>
            <a:r>
              <a:rPr lang="ru-RU" sz="2400" i="1" dirty="0">
                <a:solidFill>
                  <a:schemeClr val="accent2">
                    <a:lumMod val="50000"/>
                  </a:schemeClr>
                </a:solidFill>
              </a:rPr>
              <a:t>субъекты МСП, </a:t>
            </a:r>
            <a:r>
              <a:rPr lang="ru-RU" sz="2400" i="1" dirty="0" err="1">
                <a:solidFill>
                  <a:schemeClr val="accent2">
                    <a:lumMod val="50000"/>
                  </a:schemeClr>
                </a:solidFill>
              </a:rPr>
              <a:t>самозанятые</a:t>
            </a:r>
            <a:endParaRPr lang="ru-RU" sz="2400" i="1" dirty="0">
              <a:solidFill>
                <a:schemeClr val="accent2">
                  <a:lumMod val="50000"/>
                </a:schemeClr>
              </a:solidFill>
            </a:endParaRPr>
          </a:p>
          <a:p>
            <a:pPr>
              <a:spcBef>
                <a:spcPts val="1200"/>
              </a:spcBef>
            </a:pPr>
            <a:r>
              <a:rPr lang="ru-RU" sz="2400" b="1" dirty="0">
                <a:solidFill>
                  <a:schemeClr val="accent2">
                    <a:lumMod val="50000"/>
                  </a:schemeClr>
                </a:solidFill>
              </a:rPr>
              <a:t>Условия получения </a:t>
            </a:r>
            <a:r>
              <a:rPr lang="ru-RU" sz="2400" dirty="0">
                <a:solidFill>
                  <a:schemeClr val="accent2">
                    <a:lumMod val="50000"/>
                  </a:schemeClr>
                </a:solidFill>
              </a:rPr>
              <a:t>–</a:t>
            </a:r>
            <a:r>
              <a:rPr lang="ru-RU" sz="2400" b="1" dirty="0">
                <a:solidFill>
                  <a:schemeClr val="accent2">
                    <a:lumMod val="50000"/>
                  </a:schemeClr>
                </a:solidFill>
              </a:rPr>
              <a:t> </a:t>
            </a:r>
            <a:r>
              <a:rPr lang="ru-RU" sz="2400" i="1" dirty="0">
                <a:solidFill>
                  <a:schemeClr val="accent2">
                    <a:lumMod val="50000"/>
                  </a:schemeClr>
                </a:solidFill>
              </a:rPr>
              <a:t>поручительство предоставляется по кредитным договорам, договорам займа и банковским гарантиям на срок до 3 лет</a:t>
            </a:r>
          </a:p>
          <a:p>
            <a:pPr>
              <a:spcBef>
                <a:spcPts val="1200"/>
              </a:spcBef>
            </a:pPr>
            <a:r>
              <a:rPr lang="ru-RU" sz="2400" b="1" dirty="0">
                <a:solidFill>
                  <a:schemeClr val="accent2">
                    <a:lumMod val="50000"/>
                  </a:schemeClr>
                </a:solidFill>
              </a:rPr>
              <a:t>Размер поддержки </a:t>
            </a:r>
            <a:r>
              <a:rPr lang="ru-RU" sz="2400" dirty="0">
                <a:solidFill>
                  <a:schemeClr val="accent2">
                    <a:lumMod val="50000"/>
                  </a:schemeClr>
                </a:solidFill>
              </a:rPr>
              <a:t>– </a:t>
            </a:r>
            <a:r>
              <a:rPr lang="ru-RU" sz="2400" i="1" dirty="0">
                <a:solidFill>
                  <a:schemeClr val="accent2">
                    <a:lumMod val="50000"/>
                  </a:schemeClr>
                </a:solidFill>
              </a:rPr>
              <a:t>не более 70 % от суммы предоставляемого кредита (максимальный размер поручительства </a:t>
            </a:r>
            <a:br>
              <a:rPr lang="ru-RU" sz="2400" i="1" dirty="0">
                <a:solidFill>
                  <a:schemeClr val="accent2">
                    <a:lumMod val="50000"/>
                  </a:schemeClr>
                </a:solidFill>
              </a:rPr>
            </a:br>
            <a:r>
              <a:rPr lang="ru-RU" sz="2400" i="1" dirty="0">
                <a:solidFill>
                  <a:schemeClr val="accent2">
                    <a:lumMod val="50000"/>
                  </a:schemeClr>
                </a:solidFill>
              </a:rPr>
              <a:t>на 1 заемщика 25 млн. рублей единовременно)</a:t>
            </a:r>
          </a:p>
          <a:p>
            <a:pPr>
              <a:spcBef>
                <a:spcPts val="1200"/>
              </a:spcBef>
            </a:pPr>
            <a:r>
              <a:rPr lang="ru-RU" sz="2400" b="1" dirty="0">
                <a:solidFill>
                  <a:schemeClr val="accent2">
                    <a:lumMod val="50000"/>
                  </a:schemeClr>
                </a:solidFill>
              </a:rPr>
              <a:t>Размер вознаграждения за поручительство – </a:t>
            </a:r>
            <a:r>
              <a:rPr lang="ru-RU" sz="2400" i="1" dirty="0">
                <a:solidFill>
                  <a:schemeClr val="accent2">
                    <a:lumMod val="50000"/>
                  </a:schemeClr>
                </a:solidFill>
              </a:rPr>
              <a:t>0,5 % годовых</a:t>
            </a:r>
          </a:p>
          <a:p>
            <a:pPr>
              <a:spcBef>
                <a:spcPts val="1200"/>
              </a:spcBef>
            </a:pPr>
            <a:r>
              <a:rPr lang="ru-RU" sz="2400" b="1" dirty="0">
                <a:solidFill>
                  <a:schemeClr val="accent2">
                    <a:lumMod val="50000"/>
                  </a:schemeClr>
                </a:solidFill>
              </a:rPr>
              <a:t>Срок рассмотрения заявки </a:t>
            </a:r>
            <a:r>
              <a:rPr lang="ru-RU" sz="2400" i="1" dirty="0">
                <a:solidFill>
                  <a:schemeClr val="accent2">
                    <a:lumMod val="50000"/>
                  </a:schemeClr>
                </a:solidFill>
              </a:rPr>
              <a:t>– </a:t>
            </a:r>
            <a:r>
              <a:rPr lang="ru-RU" sz="2400" i="1" dirty="0">
                <a:solidFill>
                  <a:srgbClr val="C0504D">
                    <a:lumMod val="50000"/>
                  </a:srgbClr>
                </a:solidFill>
              </a:rPr>
              <a:t>до 5 дней</a:t>
            </a:r>
          </a:p>
          <a:p>
            <a:pPr>
              <a:spcBef>
                <a:spcPts val="1200"/>
              </a:spcBef>
            </a:pPr>
            <a:r>
              <a:rPr lang="ru-RU" sz="2400" b="1" dirty="0">
                <a:solidFill>
                  <a:schemeClr val="accent2">
                    <a:lumMod val="50000"/>
                  </a:schemeClr>
                </a:solidFill>
              </a:rPr>
              <a:t>Контакты ответственного лица </a:t>
            </a:r>
            <a:r>
              <a:rPr lang="ru-RU" sz="2400" dirty="0">
                <a:solidFill>
                  <a:schemeClr val="accent2">
                    <a:lumMod val="50000"/>
                  </a:schemeClr>
                </a:solidFill>
              </a:rPr>
              <a:t>– </a:t>
            </a:r>
            <a:r>
              <a:rPr lang="ru-RU" sz="2400" i="1" dirty="0">
                <a:solidFill>
                  <a:schemeClr val="accent2">
                    <a:lumMod val="50000"/>
                  </a:schemeClr>
                </a:solidFill>
              </a:rPr>
              <a:t>Медведева Ирина Павловна, старший специалист по финансовому анализу, </a:t>
            </a:r>
            <a:r>
              <a:rPr lang="ru-RU" sz="2400" i="1" dirty="0">
                <a:solidFill>
                  <a:schemeClr val="accent2">
                    <a:lumMod val="50000"/>
                  </a:schemeClr>
                </a:solidFill>
                <a:hlinkClick r:id="rId2"/>
              </a:rPr>
              <a:t>economist.garantfond@gmail.com</a:t>
            </a:r>
            <a:r>
              <a:rPr lang="ru-RU" sz="2400" i="1" dirty="0">
                <a:solidFill>
                  <a:schemeClr val="accent2">
                    <a:lumMod val="50000"/>
                  </a:schemeClr>
                </a:solidFill>
              </a:rPr>
              <a:t>, 8 (8212) 40-10-70</a:t>
            </a:r>
          </a:p>
          <a:p>
            <a:pPr>
              <a:spcBef>
                <a:spcPts val="1200"/>
              </a:spcBef>
            </a:pPr>
            <a:r>
              <a:rPr lang="ru-RU" sz="2400" b="1" dirty="0">
                <a:solidFill>
                  <a:schemeClr val="accent2">
                    <a:lumMod val="50000"/>
                  </a:schemeClr>
                </a:solidFill>
              </a:rPr>
              <a:t>Информация о поддержке - </a:t>
            </a:r>
            <a:r>
              <a:rPr lang="ru-RU" sz="2400" i="1" dirty="0">
                <a:solidFill>
                  <a:schemeClr val="accent2">
                    <a:lumMod val="50000"/>
                  </a:schemeClr>
                </a:solidFill>
              </a:rPr>
              <a:t>сайт </a:t>
            </a:r>
            <a:r>
              <a:rPr lang="ru-RU" sz="2400" i="1" dirty="0">
                <a:solidFill>
                  <a:schemeClr val="accent2">
                    <a:lumMod val="50000"/>
                  </a:schemeClr>
                </a:solidFill>
                <a:hlinkClick r:id="rId3"/>
              </a:rPr>
              <a:t>мойбизнес11.рф</a:t>
            </a:r>
            <a:endParaRPr lang="ru-RU" sz="2400" dirty="0">
              <a:solidFill>
                <a:schemeClr val="accent2">
                  <a:lumMod val="50000"/>
                </a:schemeClr>
              </a:solidFill>
            </a:endParaRPr>
          </a:p>
        </p:txBody>
      </p:sp>
      <p:sp>
        <p:nvSpPr>
          <p:cNvPr id="2" name="Номер слайда 1"/>
          <p:cNvSpPr>
            <a:spLocks noGrp="1"/>
          </p:cNvSpPr>
          <p:nvPr>
            <p:ph type="sldNum" sz="quarter" idx="7"/>
          </p:nvPr>
        </p:nvSpPr>
        <p:spPr/>
        <p:txBody>
          <a:bodyPr/>
          <a:lstStyle/>
          <a:p>
            <a:fld id="{B6F15528-21DE-4FAA-801E-634DDDAF4B2B}" type="slidenum">
              <a:rPr lang="ru-RU" smtClean="0"/>
              <a:pPr/>
              <a:t>8</a:t>
            </a:fld>
            <a:endParaRPr lang="ru-RU"/>
          </a:p>
        </p:txBody>
      </p:sp>
    </p:spTree>
    <p:extLst>
      <p:ext uri="{BB962C8B-B14F-4D97-AF65-F5344CB8AC3E}">
        <p14:creationId xmlns:p14="http://schemas.microsoft.com/office/powerpoint/2010/main" xmlns="" val="12881588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64838" y="1584660"/>
            <a:ext cx="15410837" cy="8508073"/>
          </a:xfrm>
        </p:spPr>
        <p:txBody>
          <a:bodyPr>
            <a:noAutofit/>
          </a:bodyPr>
          <a:lstStyle/>
          <a:p>
            <a:pPr algn="l"/>
            <a:r>
              <a:rPr lang="ru-RU" sz="3200" b="1" dirty="0">
                <a:solidFill>
                  <a:srgbClr val="4C0000"/>
                </a:solidFill>
                <a:latin typeface="Arial" panose="020B0604020202020204" pitchFamily="34" charset="0"/>
                <a:cs typeface="Arial" panose="020B0604020202020204" pitchFamily="34" charset="0"/>
              </a:rPr>
              <a:t>ТЕХНОЛОГИЧЕСКОЕ ПРИСОЕДИНЕНИЕ ГАЗОИСПОЛЬЗУЮЩЕГО ОБОРУДОВАНИЯ К СЕТЯМ ГАЗОРАСПРЕДЕЛЕНИЯ ПО ЛЬГОТНОЙ ЦЕНЕ</a:t>
            </a:r>
            <a:r>
              <a:rPr lang="ru-RU" sz="2500" i="1" dirty="0">
                <a:solidFill>
                  <a:schemeClr val="accent2">
                    <a:lumMod val="50000"/>
                  </a:schemeClr>
                </a:solidFill>
                <a:latin typeface="+mn-lt"/>
                <a:ea typeface="+mn-ea"/>
                <a:cs typeface="+mn-cs"/>
              </a:rPr>
              <a:t/>
            </a:r>
            <a:br>
              <a:rPr lang="ru-RU" sz="2500" i="1" dirty="0">
                <a:solidFill>
                  <a:schemeClr val="accent2">
                    <a:lumMod val="50000"/>
                  </a:schemeClr>
                </a:solidFill>
                <a:latin typeface="+mn-lt"/>
                <a:ea typeface="+mn-ea"/>
                <a:cs typeface="+mn-cs"/>
              </a:rPr>
            </a:br>
            <a:r>
              <a:rPr lang="ru-RU" sz="2500" i="1" dirty="0">
                <a:solidFill>
                  <a:schemeClr val="accent2">
                    <a:lumMod val="50000"/>
                  </a:schemeClr>
                </a:solidFill>
                <a:latin typeface="+mn-lt"/>
                <a:ea typeface="+mn-ea"/>
                <a:cs typeface="+mn-cs"/>
              </a:rPr>
              <a:t/>
            </a:r>
            <a:br>
              <a:rPr lang="ru-RU" sz="2500" i="1" dirty="0">
                <a:solidFill>
                  <a:schemeClr val="accent2">
                    <a:lumMod val="50000"/>
                  </a:schemeClr>
                </a:solidFill>
                <a:latin typeface="+mn-lt"/>
                <a:ea typeface="+mn-ea"/>
                <a:cs typeface="+mn-cs"/>
              </a:rPr>
            </a:br>
            <a:r>
              <a:rPr lang="ru-RU" sz="2100" b="1" dirty="0">
                <a:solidFill>
                  <a:schemeClr val="accent2">
                    <a:lumMod val="50000"/>
                  </a:schemeClr>
                </a:solidFill>
                <a:latin typeface="+mn-lt"/>
                <a:ea typeface="+mn-ea"/>
                <a:cs typeface="+mn-cs"/>
              </a:rPr>
              <a:t>Получатели поддержки:</a:t>
            </a:r>
            <a:r>
              <a:rPr lang="ru-RU" sz="2100" i="1" dirty="0">
                <a:solidFill>
                  <a:schemeClr val="accent2">
                    <a:lumMod val="50000"/>
                  </a:schemeClr>
                </a:solidFill>
                <a:latin typeface="+mn-lt"/>
                <a:ea typeface="+mn-ea"/>
                <a:cs typeface="+mn-cs"/>
              </a:rPr>
              <a:t> субъекты малого и среднего предпринимательства</a:t>
            </a:r>
            <a:br>
              <a:rPr lang="ru-RU" sz="2100" i="1" dirty="0">
                <a:solidFill>
                  <a:schemeClr val="accent2">
                    <a:lumMod val="50000"/>
                  </a:schemeClr>
                </a:solidFill>
                <a:latin typeface="+mn-lt"/>
                <a:ea typeface="+mn-ea"/>
                <a:cs typeface="+mn-cs"/>
              </a:rPr>
            </a:br>
            <a:r>
              <a:rPr lang="ru-RU" sz="2100" i="1" dirty="0">
                <a:solidFill>
                  <a:schemeClr val="accent2">
                    <a:lumMod val="50000"/>
                  </a:schemeClr>
                </a:solidFill>
                <a:latin typeface="+mn-lt"/>
                <a:ea typeface="+mn-ea"/>
                <a:cs typeface="+mn-cs"/>
              </a:rPr>
              <a:t/>
            </a:r>
            <a:br>
              <a:rPr lang="ru-RU" sz="2100" i="1" dirty="0">
                <a:solidFill>
                  <a:schemeClr val="accent2">
                    <a:lumMod val="50000"/>
                  </a:schemeClr>
                </a:solidFill>
                <a:latin typeface="+mn-lt"/>
                <a:ea typeface="+mn-ea"/>
                <a:cs typeface="+mn-cs"/>
              </a:rPr>
            </a:br>
            <a:r>
              <a:rPr lang="ru-RU" sz="2100" b="1" dirty="0">
                <a:solidFill>
                  <a:schemeClr val="accent2">
                    <a:lumMod val="50000"/>
                  </a:schemeClr>
                </a:solidFill>
                <a:latin typeface="+mn-lt"/>
                <a:ea typeface="+mn-ea"/>
                <a:cs typeface="+mn-cs"/>
              </a:rPr>
              <a:t>Условия получения поддержки</a:t>
            </a:r>
            <a:r>
              <a:rPr lang="ru-RU" sz="2100" i="1" dirty="0">
                <a:solidFill>
                  <a:schemeClr val="accent2">
                    <a:lumMod val="50000"/>
                  </a:schemeClr>
                </a:solidFill>
                <a:latin typeface="+mn-lt"/>
                <a:ea typeface="+mn-ea"/>
                <a:cs typeface="+mn-cs"/>
              </a:rPr>
              <a:t>:</a:t>
            </a:r>
            <a:br>
              <a:rPr lang="ru-RU" sz="2100" i="1" dirty="0">
                <a:solidFill>
                  <a:schemeClr val="accent2">
                    <a:lumMod val="50000"/>
                  </a:schemeClr>
                </a:solidFill>
                <a:latin typeface="+mn-lt"/>
                <a:ea typeface="+mn-ea"/>
                <a:cs typeface="+mn-cs"/>
              </a:rPr>
            </a:br>
            <a:r>
              <a:rPr lang="ru-RU" sz="2100" i="1" dirty="0">
                <a:solidFill>
                  <a:schemeClr val="accent2">
                    <a:lumMod val="50000"/>
                  </a:schemeClr>
                </a:solidFill>
                <a:latin typeface="+mn-lt"/>
                <a:ea typeface="+mn-ea"/>
                <a:cs typeface="+mn-cs"/>
              </a:rPr>
              <a:t>   - максимальный расход газа не превышает 15 куб. метров в час, с учетом расхода газа ранее подключенного в данной точке подключения газоиспользующего оборудования заявителя (для заявителей, намеревающихся использовать газ для предпринимательской деятельности);</a:t>
            </a:r>
            <a:br>
              <a:rPr lang="ru-RU" sz="2100" i="1" dirty="0">
                <a:solidFill>
                  <a:schemeClr val="accent2">
                    <a:lumMod val="50000"/>
                  </a:schemeClr>
                </a:solidFill>
                <a:latin typeface="+mn-lt"/>
                <a:ea typeface="+mn-ea"/>
                <a:cs typeface="+mn-cs"/>
              </a:rPr>
            </a:br>
            <a:r>
              <a:rPr lang="ru-RU" sz="2100" i="1" dirty="0">
                <a:solidFill>
                  <a:schemeClr val="accent2">
                    <a:lumMod val="50000"/>
                  </a:schemeClr>
                </a:solidFill>
                <a:latin typeface="+mn-lt"/>
                <a:ea typeface="+mn-ea"/>
                <a:cs typeface="+mn-cs"/>
              </a:rPr>
              <a:t>   - расстояние от газоиспользующего оборудования до сети газораспределения АО «Газпром газораспределение Сыктывкар» с проектным рабочим давлением не более 0,3 МПа, измеряемое по прямой линии (наименьшее расстояние), составляет не более 200 метров и сами мероприятия предполагают строительство только газопроводов</a:t>
            </a:r>
            <a:br>
              <a:rPr lang="ru-RU" sz="2100" i="1" dirty="0">
                <a:solidFill>
                  <a:schemeClr val="accent2">
                    <a:lumMod val="50000"/>
                  </a:schemeClr>
                </a:solidFill>
                <a:latin typeface="+mn-lt"/>
                <a:ea typeface="+mn-ea"/>
                <a:cs typeface="+mn-cs"/>
              </a:rPr>
            </a:br>
            <a:r>
              <a:rPr lang="ru-RU" sz="2100" i="1" dirty="0">
                <a:solidFill>
                  <a:schemeClr val="accent2">
                    <a:lumMod val="50000"/>
                  </a:schemeClr>
                </a:solidFill>
                <a:latin typeface="+mn-lt"/>
                <a:ea typeface="+mn-ea"/>
                <a:cs typeface="+mn-cs"/>
              </a:rPr>
              <a:t/>
            </a:r>
            <a:br>
              <a:rPr lang="ru-RU" sz="2100" i="1" dirty="0">
                <a:solidFill>
                  <a:schemeClr val="accent2">
                    <a:lumMod val="50000"/>
                  </a:schemeClr>
                </a:solidFill>
                <a:latin typeface="+mn-lt"/>
                <a:ea typeface="+mn-ea"/>
                <a:cs typeface="+mn-cs"/>
              </a:rPr>
            </a:br>
            <a:r>
              <a:rPr lang="ru-RU" sz="2100" b="1" dirty="0">
                <a:solidFill>
                  <a:schemeClr val="accent2">
                    <a:lumMod val="50000"/>
                  </a:schemeClr>
                </a:solidFill>
                <a:latin typeface="+mn-lt"/>
                <a:ea typeface="+mn-ea"/>
                <a:cs typeface="+mn-cs"/>
              </a:rPr>
              <a:t>Вид поддержки:</a:t>
            </a:r>
            <a:r>
              <a:rPr lang="ru-RU" sz="2100" i="1" dirty="0">
                <a:solidFill>
                  <a:schemeClr val="accent2">
                    <a:lumMod val="50000"/>
                  </a:schemeClr>
                </a:solidFill>
                <a:latin typeface="+mn-lt"/>
                <a:ea typeface="+mn-ea"/>
                <a:cs typeface="+mn-cs"/>
              </a:rPr>
              <a:t> возможность осуществить подключение к сетям газоснабжения по льготной  цене в размере 46 438,58 рублей без учета НДС</a:t>
            </a:r>
            <a:br>
              <a:rPr lang="ru-RU" sz="2100" i="1" dirty="0">
                <a:solidFill>
                  <a:schemeClr val="accent2">
                    <a:lumMod val="50000"/>
                  </a:schemeClr>
                </a:solidFill>
                <a:latin typeface="+mn-lt"/>
                <a:ea typeface="+mn-ea"/>
                <a:cs typeface="+mn-cs"/>
              </a:rPr>
            </a:br>
            <a:r>
              <a:rPr lang="ru-RU" sz="2100" i="1" dirty="0">
                <a:solidFill>
                  <a:schemeClr val="accent2">
                    <a:lumMod val="50000"/>
                  </a:schemeClr>
                </a:solidFill>
                <a:latin typeface="+mn-lt"/>
                <a:ea typeface="+mn-ea"/>
                <a:cs typeface="+mn-cs"/>
              </a:rPr>
              <a:t/>
            </a:r>
            <a:br>
              <a:rPr lang="ru-RU" sz="2100" i="1" dirty="0">
                <a:solidFill>
                  <a:schemeClr val="accent2">
                    <a:lumMod val="50000"/>
                  </a:schemeClr>
                </a:solidFill>
                <a:latin typeface="+mn-lt"/>
                <a:ea typeface="+mn-ea"/>
                <a:cs typeface="+mn-cs"/>
              </a:rPr>
            </a:br>
            <a:r>
              <a:rPr lang="ru-RU" sz="2100" b="1" dirty="0">
                <a:solidFill>
                  <a:schemeClr val="accent2">
                    <a:lumMod val="50000"/>
                  </a:schemeClr>
                </a:solidFill>
                <a:latin typeface="+mn-lt"/>
                <a:ea typeface="+mn-ea"/>
                <a:cs typeface="+mn-cs"/>
              </a:rPr>
              <a:t>Срок оказания:</a:t>
            </a:r>
            <a:r>
              <a:rPr lang="ru-RU" sz="2100" i="1" dirty="0">
                <a:solidFill>
                  <a:schemeClr val="accent2">
                    <a:lumMod val="50000"/>
                  </a:schemeClr>
                </a:solidFill>
                <a:latin typeface="+mn-lt"/>
                <a:ea typeface="+mn-ea"/>
                <a:cs typeface="+mn-cs"/>
              </a:rPr>
              <a:t>  в течение 2022 года</a:t>
            </a:r>
            <a:br>
              <a:rPr lang="ru-RU" sz="2100" i="1" dirty="0">
                <a:solidFill>
                  <a:schemeClr val="accent2">
                    <a:lumMod val="50000"/>
                  </a:schemeClr>
                </a:solidFill>
                <a:latin typeface="+mn-lt"/>
                <a:ea typeface="+mn-ea"/>
                <a:cs typeface="+mn-cs"/>
              </a:rPr>
            </a:br>
            <a:r>
              <a:rPr lang="ru-RU" sz="2100" i="1" dirty="0">
                <a:solidFill>
                  <a:schemeClr val="accent2">
                    <a:lumMod val="50000"/>
                  </a:schemeClr>
                </a:solidFill>
                <a:latin typeface="+mn-lt"/>
                <a:ea typeface="+mn-ea"/>
                <a:cs typeface="+mn-cs"/>
              </a:rPr>
              <a:t/>
            </a:r>
            <a:br>
              <a:rPr lang="ru-RU" sz="2100" i="1" dirty="0">
                <a:solidFill>
                  <a:schemeClr val="accent2">
                    <a:lumMod val="50000"/>
                  </a:schemeClr>
                </a:solidFill>
                <a:latin typeface="+mn-lt"/>
                <a:ea typeface="+mn-ea"/>
                <a:cs typeface="+mn-cs"/>
              </a:rPr>
            </a:br>
            <a:r>
              <a:rPr lang="ru-RU" sz="2100" b="1" dirty="0">
                <a:solidFill>
                  <a:schemeClr val="accent2">
                    <a:lumMod val="50000"/>
                  </a:schemeClr>
                </a:solidFill>
              </a:rPr>
              <a:t>Контакты ответственного лица </a:t>
            </a:r>
            <a:r>
              <a:rPr lang="ru-RU" sz="2100" i="1" dirty="0">
                <a:solidFill>
                  <a:schemeClr val="accent2">
                    <a:lumMod val="50000"/>
                  </a:schemeClr>
                </a:solidFill>
                <a:latin typeface="+mn-lt"/>
                <a:ea typeface="+mn-ea"/>
                <a:cs typeface="+mn-cs"/>
              </a:rPr>
              <a:t>: </a:t>
            </a:r>
            <a:r>
              <a:rPr lang="ru-RU" sz="2100" i="1" dirty="0">
                <a:solidFill>
                  <a:schemeClr val="accent2">
                    <a:lumMod val="50000"/>
                  </a:schemeClr>
                </a:solidFill>
                <a:latin typeface="+mn-lt"/>
                <a:ea typeface="+mn-ea"/>
                <a:cs typeface="+mn-cs"/>
                <a:hlinkClick r:id="rId2"/>
              </a:rPr>
              <a:t>«Единое окно» </a:t>
            </a:r>
            <a:r>
              <a:rPr lang="ru-RU" sz="2100" i="1" dirty="0">
                <a:solidFill>
                  <a:schemeClr val="accent2">
                    <a:lumMod val="50000"/>
                  </a:schemeClr>
                </a:solidFill>
                <a:latin typeface="+mn-lt"/>
                <a:ea typeface="+mn-ea"/>
                <a:cs typeface="+mn-cs"/>
              </a:rPr>
              <a:t>обслуживания населения и юридических лиц АО «Газпром газораспределение Сыктывкар»</a:t>
            </a:r>
            <a:br>
              <a:rPr lang="ru-RU" sz="2100" i="1" dirty="0">
                <a:solidFill>
                  <a:schemeClr val="accent2">
                    <a:lumMod val="50000"/>
                  </a:schemeClr>
                </a:solidFill>
                <a:latin typeface="+mn-lt"/>
                <a:ea typeface="+mn-ea"/>
                <a:cs typeface="+mn-cs"/>
              </a:rPr>
            </a:br>
            <a:r>
              <a:rPr lang="ru-RU" sz="2100" i="1" dirty="0">
                <a:solidFill>
                  <a:schemeClr val="accent2">
                    <a:lumMod val="50000"/>
                  </a:schemeClr>
                </a:solidFill>
                <a:latin typeface="+mn-lt"/>
                <a:ea typeface="+mn-ea"/>
                <a:cs typeface="+mn-cs"/>
              </a:rPr>
              <a:t/>
            </a:r>
            <a:br>
              <a:rPr lang="ru-RU" sz="2100" i="1" dirty="0">
                <a:solidFill>
                  <a:schemeClr val="accent2">
                    <a:lumMod val="50000"/>
                  </a:schemeClr>
                </a:solidFill>
                <a:latin typeface="+mn-lt"/>
                <a:ea typeface="+mn-ea"/>
                <a:cs typeface="+mn-cs"/>
              </a:rPr>
            </a:br>
            <a:r>
              <a:rPr lang="ru-RU" sz="2100" b="1" dirty="0">
                <a:solidFill>
                  <a:schemeClr val="accent2">
                    <a:lumMod val="50000"/>
                  </a:schemeClr>
                </a:solidFill>
                <a:latin typeface="+mn-lt"/>
                <a:ea typeface="+mn-ea"/>
                <a:cs typeface="+mn-cs"/>
              </a:rPr>
              <a:t>Информация о поддержке:</a:t>
            </a:r>
            <a:r>
              <a:rPr lang="ru-RU" sz="2100" i="1" dirty="0">
                <a:solidFill>
                  <a:schemeClr val="accent2">
                    <a:lumMod val="50000"/>
                  </a:schemeClr>
                </a:solidFill>
                <a:latin typeface="+mn-lt"/>
                <a:ea typeface="+mn-ea"/>
                <a:cs typeface="+mn-cs"/>
              </a:rPr>
              <a:t> приказ Комитета Республики Коми по тарифам </a:t>
            </a:r>
            <a:r>
              <a:rPr lang="ru-RU" sz="2100" i="1" dirty="0">
                <a:solidFill>
                  <a:schemeClr val="accent2">
                    <a:lumMod val="50000"/>
                  </a:schemeClr>
                </a:solidFill>
                <a:latin typeface="+mn-lt"/>
                <a:ea typeface="+mn-ea"/>
                <a:cs typeface="+mn-cs"/>
                <a:hlinkClick r:id="rId3"/>
              </a:rPr>
              <a:t>от 30.12.2021 №77/1 </a:t>
            </a:r>
            <a:r>
              <a:rPr lang="ru-RU" sz="2100" i="1" dirty="0">
                <a:solidFill>
                  <a:schemeClr val="accent2">
                    <a:lumMod val="50000"/>
                  </a:schemeClr>
                </a:solidFill>
                <a:latin typeface="+mn-lt"/>
                <a:ea typeface="+mn-ea"/>
                <a:cs typeface="+mn-cs"/>
              </a:rPr>
              <a:t>«Об установлении платы за технологическое присоединение газоиспользующего оборудования к сетям газораспределения АО «Газпром газораспределение Сыктывкар» на 2022 год» на официальном интернет-сайте Комитета РК по тарифам в разделе: «Главная / Документы / Приказы по установленным тарифам в 2021 году»</a:t>
            </a:r>
          </a:p>
        </p:txBody>
      </p:sp>
      <p:sp>
        <p:nvSpPr>
          <p:cNvPr id="3"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4" name="object 23"/>
          <p:cNvSpPr txBox="1">
            <a:spLocks/>
          </p:cNvSpPr>
          <p:nvPr/>
        </p:nvSpPr>
        <p:spPr>
          <a:xfrm>
            <a:off x="1964838" y="963258"/>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Комитет Республики Коми по тарифам</a:t>
            </a:r>
          </a:p>
        </p:txBody>
      </p:sp>
    </p:spTree>
    <p:extLst>
      <p:ext uri="{BB962C8B-B14F-4D97-AF65-F5344CB8AC3E}">
        <p14:creationId xmlns:p14="http://schemas.microsoft.com/office/powerpoint/2010/main" xmlns="" val="305699084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87086" y="2657475"/>
            <a:ext cx="15301871" cy="6782944"/>
          </a:xfrm>
        </p:spPr>
        <p:txBody>
          <a:bodyPr>
            <a:noAutofit/>
          </a:bodyPr>
          <a:lstStyle/>
          <a:p>
            <a:pPr algn="l"/>
            <a:r>
              <a:rPr lang="ru-RU" sz="3200" b="1" dirty="0">
                <a:solidFill>
                  <a:srgbClr val="4C0000"/>
                </a:solidFill>
                <a:latin typeface="Arial" panose="020B0604020202020204" pitchFamily="34" charset="0"/>
                <a:cs typeface="Arial" panose="020B0604020202020204" pitchFamily="34" charset="0"/>
              </a:rPr>
              <a:t>ТЕХНОЛОГИЧЕСКОЕ ПРИСОЕДИНЕНИЕ К СИСТЕМЕ ТЕПЛОСНАБЖЕНИЯ ОБЪЕКТОВ КАПИТАЛЬНОГО СТРОИТЕЛЬСТВА ПО ЛЬГОТНОЙ ЦЕНЕ</a:t>
            </a:r>
            <a:br>
              <a:rPr lang="ru-RU" sz="3200" b="1" dirty="0">
                <a:solidFill>
                  <a:srgbClr val="4C0000"/>
                </a:solidFill>
                <a:latin typeface="Arial" panose="020B0604020202020204" pitchFamily="34" charset="0"/>
                <a:cs typeface="Arial" panose="020B0604020202020204" pitchFamily="34" charset="0"/>
              </a:rPr>
            </a:br>
            <a:r>
              <a:rPr lang="ru-RU" sz="2400" i="1" dirty="0">
                <a:solidFill>
                  <a:schemeClr val="accent2">
                    <a:lumMod val="50000"/>
                  </a:schemeClr>
                </a:solidFill>
                <a:latin typeface="+mn-lt"/>
                <a:ea typeface="+mn-ea"/>
                <a:cs typeface="+mn-cs"/>
              </a:rPr>
              <a:t/>
            </a:r>
            <a:br>
              <a:rPr lang="ru-RU" sz="24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Получатели поддержки:</a:t>
            </a:r>
            <a:r>
              <a:rPr lang="ru-RU" sz="2000" i="1" dirty="0">
                <a:solidFill>
                  <a:schemeClr val="accent2">
                    <a:lumMod val="50000"/>
                  </a:schemeClr>
                </a:solidFill>
                <a:latin typeface="+mn-lt"/>
                <a:ea typeface="+mn-ea"/>
                <a:cs typeface="+mn-cs"/>
              </a:rPr>
              <a:t> субъекты малого и среднего предпринимательства (потребители тепловой энергии категории «прочие»)</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Условия получения поддержки</a:t>
            </a:r>
            <a:r>
              <a:rPr lang="ru-RU" sz="2000" i="1" dirty="0">
                <a:solidFill>
                  <a:schemeClr val="accent2">
                    <a:lumMod val="50000"/>
                  </a:schemeClr>
                </a:solidFill>
                <a:latin typeface="+mn-lt"/>
                <a:ea typeface="+mn-ea"/>
                <a:cs typeface="+mn-cs"/>
              </a:rPr>
              <a:t>:</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 наличие технической возможности подключения к системе теплоснабжения;</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 подключаемая тепловая нагрузка объекта капитального строительства, с учетом ранее присоединенной, не превышает 0,1 Гкал/ч;</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 льготный размер платы за подключение не может быть применен более одного раза при подключении объекта потребителя, принадлежащего ему на праве собственности или на законном основании, расположенного в границах муниципального района, городского округа</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Вид поддержки:</a:t>
            </a:r>
            <a:r>
              <a:rPr lang="ru-RU" sz="2000" i="1" dirty="0">
                <a:solidFill>
                  <a:schemeClr val="accent2">
                    <a:lumMod val="50000"/>
                  </a:schemeClr>
                </a:solidFill>
                <a:latin typeface="+mn-lt"/>
                <a:ea typeface="+mn-ea"/>
                <a:cs typeface="+mn-cs"/>
              </a:rPr>
              <a:t> возможность осуществить подключение к системе теплоснабжения по льготной цене в размере 8894,09 рублей без учета НДС</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latin typeface="+mn-lt"/>
                <a:ea typeface="+mn-ea"/>
                <a:cs typeface="+mn-cs"/>
              </a:rPr>
              <a:t>Срок оказания:</a:t>
            </a:r>
            <a:r>
              <a:rPr lang="ru-RU" sz="2000" i="1" dirty="0">
                <a:solidFill>
                  <a:schemeClr val="accent2">
                    <a:lumMod val="50000"/>
                  </a:schemeClr>
                </a:solidFill>
                <a:latin typeface="+mn-lt"/>
                <a:ea typeface="+mn-ea"/>
                <a:cs typeface="+mn-cs"/>
              </a:rPr>
              <a:t>  в течение 2022 года</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rPr>
              <a:t>Контакты ответственного лица </a:t>
            </a:r>
            <a:r>
              <a:rPr lang="ru-RU" sz="2000" i="1" dirty="0">
                <a:solidFill>
                  <a:schemeClr val="accent2">
                    <a:lumMod val="50000"/>
                  </a:schemeClr>
                </a:solidFill>
                <a:latin typeface="+mn-lt"/>
                <a:ea typeface="+mn-ea"/>
                <a:cs typeface="+mn-cs"/>
              </a:rPr>
              <a:t>: теплоснабжающая или теплосетевая организация, к сетям которой планируется подключение</a:t>
            </a:r>
            <a:br>
              <a:rPr lang="ru-RU" sz="2000" i="1" dirty="0">
                <a:solidFill>
                  <a:schemeClr val="accent2">
                    <a:lumMod val="50000"/>
                  </a:schemeClr>
                </a:solidFill>
                <a:latin typeface="+mn-lt"/>
                <a:ea typeface="+mn-ea"/>
                <a:cs typeface="+mn-cs"/>
              </a:rPr>
            </a:br>
            <a:r>
              <a:rPr lang="ru-RU" sz="2000" i="1" dirty="0">
                <a:solidFill>
                  <a:schemeClr val="accent2">
                    <a:lumMod val="50000"/>
                  </a:schemeClr>
                </a:solidFill>
                <a:latin typeface="+mn-lt"/>
                <a:ea typeface="+mn-ea"/>
                <a:cs typeface="+mn-cs"/>
              </a:rPr>
              <a:t/>
            </a:r>
            <a:br>
              <a:rPr lang="ru-RU" sz="2000" i="1" dirty="0">
                <a:solidFill>
                  <a:schemeClr val="accent2">
                    <a:lumMod val="50000"/>
                  </a:schemeClr>
                </a:solidFill>
                <a:latin typeface="+mn-lt"/>
                <a:ea typeface="+mn-ea"/>
                <a:cs typeface="+mn-cs"/>
              </a:rPr>
            </a:br>
            <a:r>
              <a:rPr lang="ru-RU" sz="2000" b="1" dirty="0">
                <a:solidFill>
                  <a:schemeClr val="accent2">
                    <a:lumMod val="50000"/>
                  </a:schemeClr>
                </a:solidFill>
              </a:rPr>
              <a:t>Информация о поддержке:</a:t>
            </a:r>
            <a:r>
              <a:rPr lang="ru-RU" sz="2000" i="1" dirty="0">
                <a:solidFill>
                  <a:schemeClr val="accent2">
                    <a:lumMod val="50000"/>
                  </a:schemeClr>
                </a:solidFill>
                <a:latin typeface="+mn-lt"/>
                <a:ea typeface="+mn-ea"/>
                <a:cs typeface="+mn-cs"/>
              </a:rPr>
              <a:t> приказ Комитета Республики Коми по тарифам </a:t>
            </a:r>
            <a:r>
              <a:rPr lang="ru-RU" sz="2000" i="1" dirty="0">
                <a:solidFill>
                  <a:schemeClr val="accent2">
                    <a:lumMod val="50000"/>
                  </a:schemeClr>
                </a:solidFill>
                <a:latin typeface="+mn-lt"/>
                <a:ea typeface="+mn-ea"/>
                <a:cs typeface="+mn-cs"/>
                <a:hlinkClick r:id="rId2"/>
              </a:rPr>
              <a:t>от 28.10.2021 №44/3 </a:t>
            </a:r>
            <a:r>
              <a:rPr lang="ru-RU" sz="2000" i="1" dirty="0">
                <a:solidFill>
                  <a:schemeClr val="accent2">
                    <a:lumMod val="50000"/>
                  </a:schemeClr>
                </a:solidFill>
                <a:latin typeface="+mn-lt"/>
                <a:ea typeface="+mn-ea"/>
                <a:cs typeface="+mn-cs"/>
              </a:rPr>
              <a:t>«Об установлении льготного размера платы за подключение (технологическое присоединение) к системе теплоснабжения на территории Республики Коми» на официальном интернет-сайте Комитета РК по тарифам в разделе: «Главная / Документы / Приказы по установленным тарифам в 2021 году»</a:t>
            </a:r>
          </a:p>
        </p:txBody>
      </p:sp>
      <p:sp>
        <p:nvSpPr>
          <p:cNvPr id="3"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4" name="object 23"/>
          <p:cNvSpPr txBox="1">
            <a:spLocks/>
          </p:cNvSpPr>
          <p:nvPr/>
        </p:nvSpPr>
        <p:spPr>
          <a:xfrm>
            <a:off x="2011705" y="963258"/>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Комитет Республики Коми по тарифам</a:t>
            </a:r>
          </a:p>
        </p:txBody>
      </p:sp>
    </p:spTree>
    <p:extLst>
      <p:ext uri="{BB962C8B-B14F-4D97-AF65-F5344CB8AC3E}">
        <p14:creationId xmlns:p14="http://schemas.microsoft.com/office/powerpoint/2010/main" xmlns="" val="360280321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5" name="object 23"/>
          <p:cNvSpPr txBox="1">
            <a:spLocks/>
          </p:cNvSpPr>
          <p:nvPr/>
        </p:nvSpPr>
        <p:spPr>
          <a:xfrm>
            <a:off x="2023428" y="963257"/>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труда, занятости и социальной защиты Республики Коми</a:t>
            </a:r>
          </a:p>
        </p:txBody>
      </p:sp>
      <p:sp>
        <p:nvSpPr>
          <p:cNvPr id="6" name="Подзаголовок 2"/>
          <p:cNvSpPr txBox="1">
            <a:spLocks/>
          </p:cNvSpPr>
          <p:nvPr/>
        </p:nvSpPr>
        <p:spPr>
          <a:xfrm>
            <a:off x="1900597" y="1666875"/>
            <a:ext cx="16267852" cy="8021157"/>
          </a:xfrm>
          <a:prstGeom prst="rect">
            <a:avLst/>
          </a:prstGeom>
        </p:spPr>
        <p:txBody>
          <a:bodyPr vert="horz" lIns="144018" tIns="72009" rIns="144018" bIns="72009"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ru-RU" sz="3200" b="1" dirty="0">
                <a:solidFill>
                  <a:srgbClr val="4C0000"/>
                </a:solidFill>
                <a:latin typeface="Arial" panose="020B0604020202020204" pitchFamily="34" charset="0"/>
                <a:ea typeface="+mj-ea"/>
                <a:cs typeface="Arial" panose="020B0604020202020204" pitchFamily="34" charset="0"/>
              </a:rPr>
              <a:t>СОДЕЙСТВИЕ НАЧАЛУ ОСУЩЕСТВЛЕНИЯ ПРЕДПРИНИМАТЕЛЬСКОЙ ДЕЯТЕЛЬНОСТИ </a:t>
            </a:r>
          </a:p>
          <a:p>
            <a:pPr marL="0" indent="0">
              <a:buNone/>
            </a:pPr>
            <a:endParaRPr lang="ru-RU" sz="2200" b="1" dirty="0" smtClean="0">
              <a:solidFill>
                <a:schemeClr val="accent2">
                  <a:lumMod val="50000"/>
                </a:schemeClr>
              </a:solidFill>
            </a:endParaRPr>
          </a:p>
          <a:p>
            <a:pPr marL="0" indent="0">
              <a:buNone/>
            </a:pPr>
            <a:r>
              <a:rPr lang="ru-RU" sz="2200" b="1" dirty="0" smtClean="0">
                <a:solidFill>
                  <a:schemeClr val="accent2">
                    <a:lumMod val="50000"/>
                  </a:schemeClr>
                </a:solidFill>
              </a:rPr>
              <a:t>Получатели </a:t>
            </a:r>
            <a:r>
              <a:rPr lang="ru-RU" sz="2200" b="1" dirty="0">
                <a:solidFill>
                  <a:schemeClr val="accent2">
                    <a:lumMod val="50000"/>
                  </a:schemeClr>
                </a:solidFill>
              </a:rPr>
              <a:t>поддержки:</a:t>
            </a:r>
            <a:r>
              <a:rPr lang="ru-RU" sz="2200" i="1" dirty="0">
                <a:solidFill>
                  <a:schemeClr val="accent2">
                    <a:lumMod val="50000"/>
                  </a:schemeClr>
                </a:solidFill>
              </a:rPr>
              <a:t> граждане, признанные безработными</a:t>
            </a:r>
          </a:p>
          <a:p>
            <a:pPr marL="0" indent="0">
              <a:buNone/>
            </a:pPr>
            <a:r>
              <a:rPr lang="ru-RU" sz="2200" b="1" dirty="0">
                <a:solidFill>
                  <a:schemeClr val="accent2">
                    <a:lumMod val="50000"/>
                  </a:schemeClr>
                </a:solidFill>
              </a:rPr>
              <a:t>Условия получения поддержки</a:t>
            </a:r>
            <a:r>
              <a:rPr lang="ru-RU" sz="2200" i="1" dirty="0">
                <a:solidFill>
                  <a:schemeClr val="accent2">
                    <a:lumMod val="50000"/>
                  </a:schemeClr>
                </a:solidFill>
              </a:rPr>
              <a:t>: </a:t>
            </a:r>
          </a:p>
          <a:p>
            <a:pPr marL="0" indent="0">
              <a:buNone/>
            </a:pPr>
            <a:r>
              <a:rPr lang="ru-RU" sz="2200" i="1" dirty="0">
                <a:solidFill>
                  <a:schemeClr val="accent2">
                    <a:lumMod val="50000"/>
                  </a:schemeClr>
                </a:solidFill>
              </a:rPr>
              <a:t>государственная регистрация: в качестве индивидуального предпринимателя, создаваемого юридического лица, крестьянского (фермерского) хозяйства; постановке на учет физического лица в качестве налогоплательщика налога на профессиональный доход</a:t>
            </a:r>
          </a:p>
          <a:p>
            <a:pPr marL="0" indent="0">
              <a:buNone/>
            </a:pPr>
            <a:r>
              <a:rPr lang="ru-RU" sz="2200" i="1" dirty="0">
                <a:solidFill>
                  <a:schemeClr val="accent2">
                    <a:lumMod val="50000"/>
                  </a:schemeClr>
                </a:solidFill>
              </a:rPr>
              <a:t>неполучение заявителем или членами его семьи государственной социальной помощи в виде пособия на основании социального контракта в течение 3 лет, предшествующих месяцу назначения и выплаты единовременной финансовой помощи при государственной регистрации в качестве индивидуального предпринимателя, государственной регистрации создаваемого юридического лица, государственной регистрации крестьянского (фермерского) хозяйства, постановке на учет физического лица в качестве налогоплательщика налога на профессиональный доход</a:t>
            </a:r>
          </a:p>
          <a:p>
            <a:pPr marL="0" indent="0">
              <a:buNone/>
            </a:pPr>
            <a:r>
              <a:rPr lang="ru-RU" sz="2200" b="1" dirty="0">
                <a:solidFill>
                  <a:schemeClr val="accent2">
                    <a:lumMod val="50000"/>
                  </a:schemeClr>
                </a:solidFill>
              </a:rPr>
              <a:t>Размер поддержки:</a:t>
            </a:r>
            <a:r>
              <a:rPr lang="ru-RU" sz="2200" i="1" dirty="0">
                <a:solidFill>
                  <a:schemeClr val="accent2">
                    <a:lumMod val="50000"/>
                  </a:schemeClr>
                </a:solidFill>
              </a:rPr>
              <a:t> единовременная финансовая помощь в размере двенадцатикратной максимальной величины пособия по безработице(в 2022 году - 153 504 рублей), а также возмещение затрат на подготовку документов для государственной регистрации в качестве ИП, ЮЛ, КФХ </a:t>
            </a:r>
          </a:p>
          <a:p>
            <a:pPr marL="0" indent="0">
              <a:buNone/>
            </a:pPr>
            <a:r>
              <a:rPr lang="ru-RU" sz="2200" b="1" dirty="0">
                <a:solidFill>
                  <a:schemeClr val="accent2">
                    <a:lumMod val="50000"/>
                  </a:schemeClr>
                </a:solidFill>
              </a:rPr>
              <a:t>Срок оказания:</a:t>
            </a:r>
            <a:r>
              <a:rPr lang="ru-RU" sz="2200" i="1" dirty="0">
                <a:solidFill>
                  <a:schemeClr val="accent2">
                    <a:lumMod val="50000"/>
                  </a:schemeClr>
                </a:solidFill>
              </a:rPr>
              <a:t> в течении 30 дней с момента представления документов </a:t>
            </a:r>
          </a:p>
          <a:p>
            <a:pPr marL="0" indent="0">
              <a:buNone/>
            </a:pPr>
            <a:r>
              <a:rPr lang="ru-RU" sz="2200" b="1" dirty="0">
                <a:solidFill>
                  <a:schemeClr val="accent2">
                    <a:lumMod val="50000"/>
                  </a:schemeClr>
                </a:solidFill>
              </a:rPr>
              <a:t>Контакты ответственного лица:</a:t>
            </a:r>
            <a:r>
              <a:rPr lang="ru-RU" sz="2200" i="1" dirty="0">
                <a:solidFill>
                  <a:schemeClr val="accent2">
                    <a:lumMod val="50000"/>
                  </a:schemeClr>
                </a:solidFill>
              </a:rPr>
              <a:t> Сухарева Мария Георгиевна, главный специалист-эксперт отдела развития программ занятости, e-</a:t>
            </a:r>
            <a:r>
              <a:rPr lang="ru-RU" sz="2200" i="1" dirty="0" err="1">
                <a:solidFill>
                  <a:schemeClr val="accent2">
                    <a:lumMod val="50000"/>
                  </a:schemeClr>
                </a:solidFill>
              </a:rPr>
              <a:t>mail</a:t>
            </a:r>
            <a:r>
              <a:rPr lang="ru-RU" sz="2200" i="1" dirty="0">
                <a:solidFill>
                  <a:schemeClr val="accent2">
                    <a:lumMod val="50000"/>
                  </a:schemeClr>
                </a:solidFill>
              </a:rPr>
              <a:t>: m.g.suhareva@soc.rkomi.ru, тел. 286-090 (доб. 311), </a:t>
            </a:r>
          </a:p>
          <a:p>
            <a:pPr marL="0" indent="0">
              <a:buNone/>
            </a:pPr>
            <a:r>
              <a:rPr lang="ru-RU" sz="2200" b="1" dirty="0">
                <a:solidFill>
                  <a:schemeClr val="accent2">
                    <a:lumMod val="50000"/>
                  </a:schemeClr>
                </a:solidFill>
              </a:rPr>
              <a:t>Информация о поддержке:</a:t>
            </a:r>
            <a:r>
              <a:rPr lang="ru-RU" sz="2200" i="1" dirty="0">
                <a:solidFill>
                  <a:schemeClr val="accent2">
                    <a:lumMod val="50000"/>
                  </a:schemeClr>
                </a:solidFill>
              </a:rPr>
              <a:t> </a:t>
            </a:r>
            <a:r>
              <a:rPr lang="en-US" sz="2200" i="1" dirty="0">
                <a:solidFill>
                  <a:schemeClr val="accent2">
                    <a:lumMod val="50000"/>
                  </a:schemeClr>
                </a:solidFill>
              </a:rPr>
              <a:t>https://komitrud.rkomi.ru/content/</a:t>
            </a:r>
            <a:r>
              <a:rPr lang="ru-RU" sz="2200" i="1" dirty="0" err="1">
                <a:solidFill>
                  <a:schemeClr val="accent2">
                    <a:lumMod val="50000"/>
                  </a:schemeClr>
                </a:solidFill>
              </a:rPr>
              <a:t>предпринимательская_деятельность</a:t>
            </a:r>
            <a:endParaRPr lang="ru-RU" sz="2200" i="1" dirty="0">
              <a:solidFill>
                <a:schemeClr val="accent2">
                  <a:lumMod val="50000"/>
                </a:schemeClr>
              </a:solidFill>
            </a:endParaRPr>
          </a:p>
        </p:txBody>
      </p:sp>
    </p:spTree>
    <p:extLst>
      <p:ext uri="{BB962C8B-B14F-4D97-AF65-F5344CB8AC3E}">
        <p14:creationId xmlns:p14="http://schemas.microsoft.com/office/powerpoint/2010/main" xmlns="" val="37798401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3C17D000-E5FA-48FB-A683-F9472B9554C1}"/>
              </a:ext>
            </a:extLst>
          </p:cNvPr>
          <p:cNvSpPr>
            <a:spLocks noGrp="1"/>
          </p:cNvSpPr>
          <p:nvPr>
            <p:ph idx="4294967295"/>
          </p:nvPr>
        </p:nvSpPr>
        <p:spPr>
          <a:xfrm>
            <a:off x="1791872" y="1584660"/>
            <a:ext cx="16395016" cy="9898552"/>
          </a:xfrm>
          <a:prstGeom prst="rect">
            <a:avLst/>
          </a:prstGeom>
        </p:spPr>
        <p:txBody>
          <a:bodyPr lIns="144018" tIns="72009" rIns="144018" bIns="72009">
            <a:normAutofit/>
          </a:bodyPr>
          <a:lstStyle/>
          <a:p>
            <a:r>
              <a:rPr lang="ru-RU" sz="3500" b="1" dirty="0">
                <a:solidFill>
                  <a:srgbClr val="4C0000"/>
                </a:solidFill>
                <a:latin typeface="Arial" panose="020B0604020202020204" pitchFamily="34" charset="0"/>
                <a:ea typeface="+mj-ea"/>
                <a:cs typeface="Arial" panose="020B0604020202020204" pitchFamily="34" charset="0"/>
              </a:rPr>
              <a:t>ГОСУДАРСТВЕННАЯ СОЦИАЛЬНАЯ ПОМОЩЬ В ВИДЕ ПОСОБИЯ НА ОСНОВАНИИ СОЦИАЛЬНОГО КОНТРАКТА</a:t>
            </a:r>
          </a:p>
          <a:p>
            <a:pPr algn="just">
              <a:spcBef>
                <a:spcPts val="945"/>
              </a:spcBef>
            </a:pPr>
            <a:endParaRPr lang="ru-RU" sz="2000" b="1" dirty="0" smtClean="0">
              <a:solidFill>
                <a:schemeClr val="accent2">
                  <a:lumMod val="50000"/>
                </a:schemeClr>
              </a:solidFill>
            </a:endParaRPr>
          </a:p>
          <a:p>
            <a:pPr algn="just">
              <a:spcBef>
                <a:spcPts val="945"/>
              </a:spcBef>
            </a:pPr>
            <a:r>
              <a:rPr lang="ru-RU" sz="2000" b="1" dirty="0" smtClean="0">
                <a:solidFill>
                  <a:schemeClr val="accent2">
                    <a:lumMod val="50000"/>
                  </a:schemeClr>
                </a:solidFill>
              </a:rPr>
              <a:t>Получатели </a:t>
            </a:r>
            <a:r>
              <a:rPr lang="ru-RU" sz="2000" b="1" dirty="0">
                <a:solidFill>
                  <a:schemeClr val="accent2">
                    <a:lumMod val="50000"/>
                  </a:schemeClr>
                </a:solidFill>
              </a:rPr>
              <a:t>поддержки:</a:t>
            </a:r>
            <a:r>
              <a:rPr lang="en-US" sz="2000" i="1" dirty="0">
                <a:solidFill>
                  <a:schemeClr val="accent2">
                    <a:lumMod val="50000"/>
                  </a:schemeClr>
                </a:solidFill>
              </a:rPr>
              <a:t> </a:t>
            </a:r>
            <a:r>
              <a:rPr lang="ru-RU" sz="2000" i="1" dirty="0">
                <a:solidFill>
                  <a:schemeClr val="accent2">
                    <a:lumMod val="50000"/>
                  </a:schemeClr>
                </a:solidFill>
              </a:rPr>
              <a:t>малоимущие граждане заключившие социальный контракт по мероприятию - осуществление индивидуальной предпринимательской деятельности или организация крестьянского (фермерского) хозяйства</a:t>
            </a:r>
          </a:p>
          <a:p>
            <a:pPr algn="just">
              <a:spcBef>
                <a:spcPts val="945"/>
              </a:spcBef>
            </a:pPr>
            <a:r>
              <a:rPr lang="ru-RU" sz="2000" b="1" dirty="0">
                <a:solidFill>
                  <a:schemeClr val="accent2">
                    <a:lumMod val="50000"/>
                  </a:schemeClr>
                </a:solidFill>
              </a:rPr>
              <a:t>Условия получения поддержки</a:t>
            </a:r>
            <a:r>
              <a:rPr lang="ru-RU" sz="2000" i="1" dirty="0">
                <a:solidFill>
                  <a:schemeClr val="accent2">
                    <a:lumMod val="50000"/>
                  </a:schemeClr>
                </a:solidFill>
              </a:rPr>
              <a:t>:</a:t>
            </a:r>
          </a:p>
          <a:p>
            <a:pPr algn="just">
              <a:spcBef>
                <a:spcPts val="945"/>
              </a:spcBef>
            </a:pPr>
            <a:r>
              <a:rPr lang="ru-RU" sz="2000" i="1" dirty="0">
                <a:solidFill>
                  <a:schemeClr val="accent2">
                    <a:lumMod val="50000"/>
                  </a:schemeClr>
                </a:solidFill>
              </a:rPr>
              <a:t>гражданин является малоимущим, имеющим по независящим от него причинам среднедушевой доход, определяемый в соответствии с федеральным законодательством, ниже величины прожиточного минимума, установленного в Республике Коми;</a:t>
            </a:r>
            <a:r>
              <a:rPr lang="en-US" sz="2000" i="1" dirty="0">
                <a:solidFill>
                  <a:schemeClr val="accent2">
                    <a:lumMod val="50000"/>
                  </a:schemeClr>
                </a:solidFill>
              </a:rPr>
              <a:t> </a:t>
            </a:r>
            <a:endParaRPr lang="ru-RU" sz="2000" i="1" dirty="0">
              <a:solidFill>
                <a:schemeClr val="accent2">
                  <a:lumMod val="50000"/>
                </a:schemeClr>
              </a:solidFill>
            </a:endParaRPr>
          </a:p>
          <a:p>
            <a:pPr algn="just">
              <a:spcBef>
                <a:spcPts val="945"/>
              </a:spcBef>
            </a:pPr>
            <a:r>
              <a:rPr lang="ru-RU" sz="2000" i="1" dirty="0">
                <a:solidFill>
                  <a:schemeClr val="accent2">
                    <a:lumMod val="50000"/>
                  </a:schemeClr>
                </a:solidFill>
              </a:rPr>
              <a:t>согласие всех совершеннолетних членов малоимущей семьи трудоспособного возраста на заключение социального контракта;</a:t>
            </a:r>
            <a:r>
              <a:rPr lang="en-US" sz="2000" i="1" dirty="0">
                <a:solidFill>
                  <a:schemeClr val="accent2">
                    <a:lumMod val="50000"/>
                  </a:schemeClr>
                </a:solidFill>
              </a:rPr>
              <a:t> </a:t>
            </a:r>
            <a:endParaRPr lang="ru-RU" sz="2000" i="1" dirty="0">
              <a:solidFill>
                <a:schemeClr val="accent2">
                  <a:lumMod val="50000"/>
                </a:schemeClr>
              </a:solidFill>
            </a:endParaRPr>
          </a:p>
          <a:p>
            <a:pPr algn="just">
              <a:spcBef>
                <a:spcPts val="945"/>
              </a:spcBef>
            </a:pPr>
            <a:r>
              <a:rPr lang="ru-RU" sz="2000" i="1" dirty="0">
                <a:solidFill>
                  <a:schemeClr val="accent2">
                    <a:lumMod val="50000"/>
                  </a:schemeClr>
                </a:solidFill>
              </a:rPr>
              <a:t>неполучение заявителем или членами его семьи выплат на организацию собственного дела в рамках реализации государственных программ в сфере занятости населения и (или) в рамках государственных программ в сфере социальной защиты населения в течение 3 лет, предшествующих месяцу обращения для заключения социального контракта, назначения и выплаты пособия на основании социального контракта; </a:t>
            </a:r>
          </a:p>
          <a:p>
            <a:pPr algn="just">
              <a:spcBef>
                <a:spcPts val="945"/>
              </a:spcBef>
            </a:pPr>
            <a:r>
              <a:rPr lang="ru-RU" sz="2000" i="1" dirty="0">
                <a:solidFill>
                  <a:schemeClr val="accent2">
                    <a:lumMod val="50000"/>
                  </a:schemeClr>
                </a:solidFill>
              </a:rPr>
              <a:t>отсутствие у заявителя задолженности по исполнительным документам в рамках исполнительного производства.</a:t>
            </a:r>
          </a:p>
          <a:p>
            <a:pPr algn="just">
              <a:spcBef>
                <a:spcPts val="945"/>
              </a:spcBef>
            </a:pPr>
            <a:r>
              <a:rPr lang="ru-RU" sz="2000" b="1" dirty="0">
                <a:solidFill>
                  <a:schemeClr val="accent2">
                    <a:lumMod val="50000"/>
                  </a:schemeClr>
                </a:solidFill>
              </a:rPr>
              <a:t>Целевое использование:</a:t>
            </a:r>
            <a:r>
              <a:rPr lang="ru-RU" sz="2000" i="1" dirty="0">
                <a:solidFill>
                  <a:schemeClr val="accent2">
                    <a:lumMod val="50000"/>
                  </a:schemeClr>
                </a:solidFill>
              </a:rPr>
              <a:t> мероприятия по осуществлению индивидуальной предпринимательской деятельности или организации крестьянского (фермерского) хозяйства</a:t>
            </a:r>
          </a:p>
          <a:p>
            <a:pPr algn="just">
              <a:spcBef>
                <a:spcPts val="945"/>
              </a:spcBef>
            </a:pPr>
            <a:r>
              <a:rPr lang="ru-RU" sz="2000" b="1" dirty="0">
                <a:solidFill>
                  <a:schemeClr val="accent2">
                    <a:lumMod val="50000"/>
                  </a:schemeClr>
                </a:solidFill>
              </a:rPr>
              <a:t>Размер поддержки:</a:t>
            </a:r>
            <a:r>
              <a:rPr lang="en-US" sz="2000" i="1" dirty="0">
                <a:solidFill>
                  <a:schemeClr val="accent2">
                    <a:lumMod val="50000"/>
                  </a:schemeClr>
                </a:solidFill>
              </a:rPr>
              <a:t> </a:t>
            </a:r>
            <a:r>
              <a:rPr lang="ru-RU" sz="2000" i="1" dirty="0">
                <a:solidFill>
                  <a:schemeClr val="accent2">
                    <a:lumMod val="50000"/>
                  </a:schemeClr>
                </a:solidFill>
              </a:rPr>
              <a:t>предоставляется единовременно в размере фактических затрат, но не более 250 000 рублей</a:t>
            </a:r>
          </a:p>
          <a:p>
            <a:pPr algn="just">
              <a:spcBef>
                <a:spcPts val="945"/>
              </a:spcBef>
            </a:pPr>
            <a:r>
              <a:rPr lang="ru-RU" sz="2000" b="1" dirty="0">
                <a:solidFill>
                  <a:schemeClr val="accent2">
                    <a:lumMod val="50000"/>
                  </a:schemeClr>
                </a:solidFill>
              </a:rPr>
              <a:t>Срок рассмотрения заявки:</a:t>
            </a:r>
            <a:r>
              <a:rPr lang="ru-RU" sz="2000" i="1" dirty="0">
                <a:solidFill>
                  <a:schemeClr val="accent2">
                    <a:lumMod val="50000"/>
                  </a:schemeClr>
                </a:solidFill>
              </a:rPr>
              <a:t> не более 30 дней</a:t>
            </a:r>
          </a:p>
          <a:p>
            <a:pPr algn="just">
              <a:spcBef>
                <a:spcPts val="945"/>
              </a:spcBef>
            </a:pPr>
            <a:r>
              <a:rPr lang="ru-RU" sz="2000" b="1" dirty="0">
                <a:solidFill>
                  <a:schemeClr val="accent2">
                    <a:lumMod val="50000"/>
                  </a:schemeClr>
                </a:solidFill>
              </a:rPr>
              <a:t>Контакты ответственного лица:</a:t>
            </a:r>
            <a:r>
              <a:rPr lang="ru-RU" sz="2000" i="1" dirty="0">
                <a:solidFill>
                  <a:schemeClr val="accent2">
                    <a:lumMod val="50000"/>
                  </a:schemeClr>
                </a:solidFill>
              </a:rPr>
              <a:t> Зубова Наталья Юрьевна, начальник отдела адресной  мероприятия - помощи, n.y.zubova@soc.rkomi.ru, (8-8212) 286-090 (доб. 680)</a:t>
            </a:r>
          </a:p>
          <a:p>
            <a:pPr algn="just">
              <a:spcBef>
                <a:spcPts val="945"/>
              </a:spcBef>
            </a:pPr>
            <a:r>
              <a:rPr lang="ru-RU" sz="2000" b="1" dirty="0">
                <a:solidFill>
                  <a:schemeClr val="accent2">
                    <a:lumMod val="50000"/>
                  </a:schemeClr>
                </a:solidFill>
              </a:rPr>
              <a:t>Информация о поддержке:</a:t>
            </a:r>
            <a:r>
              <a:rPr lang="ru-RU" sz="2000" i="1" dirty="0">
                <a:solidFill>
                  <a:schemeClr val="accent2">
                    <a:lumMod val="50000"/>
                  </a:schemeClr>
                </a:solidFill>
              </a:rPr>
              <a:t> </a:t>
            </a:r>
            <a:r>
              <a:rPr lang="ru-RU" sz="2000" i="1" dirty="0">
                <a:solidFill>
                  <a:schemeClr val="accent2">
                    <a:lumMod val="50000"/>
                  </a:schemeClr>
                </a:solidFill>
                <a:hlinkClick r:id="rId3"/>
              </a:rPr>
              <a:t>Государственная социальная помощь на основании социального контракта | Министерство труда, занятости и социальной защиты Республики Коми (rkomi.ru)</a:t>
            </a:r>
            <a:endParaRPr lang="ru-RU" sz="2000" i="1" dirty="0">
              <a:solidFill>
                <a:schemeClr val="accent2">
                  <a:lumMod val="50000"/>
                </a:schemeClr>
              </a:solidFill>
            </a:endParaRPr>
          </a:p>
        </p:txBody>
      </p:sp>
      <p:sp>
        <p:nvSpPr>
          <p:cNvPr id="4"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5" name="object 23"/>
          <p:cNvSpPr txBox="1">
            <a:spLocks/>
          </p:cNvSpPr>
          <p:nvPr/>
        </p:nvSpPr>
        <p:spPr>
          <a:xfrm>
            <a:off x="1969184" y="963258"/>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труда, занятости и социальной защиты Республики Коми</a:t>
            </a:r>
          </a:p>
        </p:txBody>
      </p:sp>
    </p:spTree>
    <p:extLst>
      <p:ext uri="{BB962C8B-B14F-4D97-AF65-F5344CB8AC3E}">
        <p14:creationId xmlns:p14="http://schemas.microsoft.com/office/powerpoint/2010/main" xmlns="" val="290327901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904999" y="1829154"/>
            <a:ext cx="16535401" cy="8165384"/>
          </a:xfrm>
        </p:spPr>
        <p:txBody>
          <a:bodyPr>
            <a:normAutofit fontScale="85000" lnSpcReduction="20000"/>
          </a:bodyPr>
          <a:lstStyle/>
          <a:p>
            <a:pPr algn="l">
              <a:lnSpc>
                <a:spcPct val="120000"/>
              </a:lnSpc>
            </a:pPr>
            <a:r>
              <a:rPr lang="ru-RU" sz="4600" b="1" dirty="0" smtClean="0">
                <a:solidFill>
                  <a:srgbClr val="4C0000"/>
                </a:solidFill>
                <a:latin typeface="Arial" panose="020B0604020202020204" pitchFamily="34" charset="0"/>
                <a:ea typeface="+mj-ea"/>
                <a:cs typeface="Arial" panose="020B0604020202020204" pitchFamily="34" charset="0"/>
              </a:rPr>
              <a:t>СУБСИДИИ НА ВОЗМЕЩЕНИЕ РАБОТОДАТЕЛЯМ РАСХОДОВ НА ЧАСТИЧНУЮ ОПЛАТУ ТРУДА РАБОТНИКОВ, ТРУДОУСТРОЕННЫХ ПО НАПРАВЛЕНИЮ СЛУЖБЫ ЗАНЯТОСТИ И ОТНОСЯЩИХСЯ К КАТЕГОРИИ ГРАЖДАН, ОСВОБОДИВШИХСЯ ИЗ УЧРЕЖДЕНИЙ ИСПОЛНЕНИЯ НАКАЗАНИЙ В ВИДЕ ЛИШЕНИЯ СВОБОДЫ</a:t>
            </a:r>
            <a:endParaRPr lang="ru-RU" sz="4600" b="1" dirty="0">
              <a:solidFill>
                <a:srgbClr val="4C0000"/>
              </a:solidFill>
              <a:latin typeface="Arial" panose="020B0604020202020204" pitchFamily="34" charset="0"/>
              <a:ea typeface="+mj-ea"/>
              <a:cs typeface="Arial" panose="020B0604020202020204" pitchFamily="34" charset="0"/>
            </a:endParaRPr>
          </a:p>
          <a:p>
            <a:pPr algn="l">
              <a:lnSpc>
                <a:spcPct val="120000"/>
              </a:lnSpc>
            </a:pPr>
            <a:r>
              <a:rPr lang="ru-RU" sz="3600" b="1" dirty="0" smtClean="0">
                <a:solidFill>
                  <a:schemeClr val="accent2">
                    <a:lumMod val="50000"/>
                  </a:schemeClr>
                </a:solidFill>
              </a:rPr>
              <a:t/>
            </a:r>
            <a:br>
              <a:rPr lang="ru-RU" sz="3600" b="1" dirty="0" smtClean="0">
                <a:solidFill>
                  <a:schemeClr val="accent2">
                    <a:lumMod val="50000"/>
                  </a:schemeClr>
                </a:solidFill>
              </a:rPr>
            </a:br>
            <a:r>
              <a:rPr lang="ru-RU" sz="2600" b="1" dirty="0" smtClean="0">
                <a:solidFill>
                  <a:schemeClr val="accent2">
                    <a:lumMod val="50000"/>
                  </a:schemeClr>
                </a:solidFill>
              </a:rPr>
              <a:t>Получатели </a:t>
            </a:r>
            <a:r>
              <a:rPr lang="ru-RU" sz="2600" b="1" dirty="0">
                <a:solidFill>
                  <a:schemeClr val="accent2">
                    <a:lumMod val="50000"/>
                  </a:schemeClr>
                </a:solidFill>
              </a:rPr>
              <a:t>поддержки:</a:t>
            </a:r>
            <a:r>
              <a:rPr lang="ru-RU" sz="2600" i="1" dirty="0">
                <a:solidFill>
                  <a:schemeClr val="accent2">
                    <a:lumMod val="50000"/>
                  </a:schemeClr>
                </a:solidFill>
              </a:rPr>
              <a:t> юридические лица (за исключением государственных (муниципальных) учреждений); индивидуальные предприниматели; физические лица - производители товаров, работ, </a:t>
            </a:r>
            <a:r>
              <a:rPr lang="ru-RU" sz="2600" i="1" dirty="0" smtClean="0">
                <a:solidFill>
                  <a:schemeClr val="accent2">
                    <a:lumMod val="50000"/>
                  </a:schemeClr>
                </a:solidFill>
              </a:rPr>
              <a:t>услуг</a:t>
            </a:r>
            <a:r>
              <a:rPr lang="ru-RU" sz="2600" b="1" dirty="0" smtClean="0">
                <a:solidFill>
                  <a:schemeClr val="accent2">
                    <a:lumMod val="50000"/>
                  </a:schemeClr>
                </a:solidFill>
              </a:rPr>
              <a:t/>
            </a:r>
            <a:br>
              <a:rPr lang="ru-RU" sz="2600" b="1" dirty="0" smtClean="0">
                <a:solidFill>
                  <a:schemeClr val="accent2">
                    <a:lumMod val="50000"/>
                  </a:schemeClr>
                </a:solidFill>
              </a:rPr>
            </a:br>
            <a:r>
              <a:rPr lang="ru-RU" sz="2600" b="1" dirty="0" smtClean="0">
                <a:solidFill>
                  <a:schemeClr val="accent2">
                    <a:lumMod val="50000"/>
                  </a:schemeClr>
                </a:solidFill>
              </a:rPr>
              <a:t>Условия </a:t>
            </a:r>
            <a:r>
              <a:rPr lang="ru-RU" sz="2600" b="1" dirty="0">
                <a:solidFill>
                  <a:schemeClr val="accent2">
                    <a:lumMod val="50000"/>
                  </a:schemeClr>
                </a:solidFill>
              </a:rPr>
              <a:t>получения поддержки:</a:t>
            </a:r>
            <a:r>
              <a:rPr lang="ru-RU" sz="2600" i="1" dirty="0">
                <a:solidFill>
                  <a:schemeClr val="accent2">
                    <a:lumMod val="50000"/>
                  </a:schemeClr>
                </a:solidFill>
              </a:rPr>
              <a:t> предоставление субсидии работодателям осуществляется на основании договора, заключенного между </a:t>
            </a:r>
            <a:r>
              <a:rPr lang="ru-RU" sz="2600" i="1" dirty="0" err="1">
                <a:solidFill>
                  <a:schemeClr val="accent2">
                    <a:lumMod val="50000"/>
                  </a:schemeClr>
                </a:solidFill>
              </a:rPr>
              <a:t>Минтрудсоц</a:t>
            </a:r>
            <a:r>
              <a:rPr lang="ru-RU" sz="2600" i="1" dirty="0">
                <a:solidFill>
                  <a:schemeClr val="accent2">
                    <a:lumMod val="50000"/>
                  </a:schemeClr>
                </a:solidFill>
              </a:rPr>
              <a:t> РК и работодателем. Возмещению подлежат расходы работодателя на частичную оплату труда (за период не более 3 месяцев) работников, трудоустроенных на постоянные и временные (не менее 6 месяцев) рабочие места</a:t>
            </a:r>
          </a:p>
          <a:p>
            <a:pPr algn="l">
              <a:lnSpc>
                <a:spcPct val="120000"/>
              </a:lnSpc>
            </a:pPr>
            <a:r>
              <a:rPr lang="ru-RU" sz="2600" b="1" dirty="0">
                <a:solidFill>
                  <a:schemeClr val="accent2">
                    <a:lumMod val="50000"/>
                  </a:schemeClr>
                </a:solidFill>
              </a:rPr>
              <a:t>Размер поддержки:</a:t>
            </a:r>
            <a:r>
              <a:rPr lang="ru-RU" sz="2600" i="1" dirty="0">
                <a:solidFill>
                  <a:schemeClr val="accent2">
                    <a:lumMod val="50000"/>
                  </a:schemeClr>
                </a:solidFill>
              </a:rPr>
              <a:t> Предельный размер субсидии на возмещение работодателям расходов на частичную оплату труда работников рассчитывается по формуле, приведенной в Порядке*</a:t>
            </a:r>
          </a:p>
          <a:p>
            <a:pPr algn="l">
              <a:lnSpc>
                <a:spcPct val="120000"/>
              </a:lnSpc>
            </a:pPr>
            <a:r>
              <a:rPr lang="ru-RU" sz="2600" b="1" dirty="0">
                <a:solidFill>
                  <a:schemeClr val="accent2">
                    <a:lumMod val="50000"/>
                  </a:schemeClr>
                </a:solidFill>
              </a:rPr>
              <a:t>Контакты ответственного лица:</a:t>
            </a:r>
            <a:r>
              <a:rPr lang="ru-RU" sz="2600" i="1" dirty="0">
                <a:solidFill>
                  <a:schemeClr val="accent2">
                    <a:lumMod val="50000"/>
                  </a:schemeClr>
                </a:solidFill>
              </a:rPr>
              <a:t> Сухарева Мария Георгиевна, главный специалист-эксперт отдела развития программ занятости, e-</a:t>
            </a:r>
            <a:r>
              <a:rPr lang="ru-RU" sz="2600" i="1" dirty="0" err="1">
                <a:solidFill>
                  <a:schemeClr val="accent2">
                    <a:lumMod val="50000"/>
                  </a:schemeClr>
                </a:solidFill>
              </a:rPr>
              <a:t>mail</a:t>
            </a:r>
            <a:r>
              <a:rPr lang="ru-RU" sz="2600" i="1" dirty="0">
                <a:solidFill>
                  <a:schemeClr val="accent2">
                    <a:lumMod val="50000"/>
                  </a:schemeClr>
                </a:solidFill>
              </a:rPr>
              <a:t>: m.g.suhareva@soc.rkomi.ru, тел. 286-090 (доб. 311)</a:t>
            </a:r>
          </a:p>
          <a:p>
            <a:pPr algn="l">
              <a:lnSpc>
                <a:spcPct val="120000"/>
              </a:lnSpc>
            </a:pPr>
            <a:r>
              <a:rPr lang="ru-RU" sz="2600" b="1" dirty="0">
                <a:solidFill>
                  <a:schemeClr val="accent2">
                    <a:lumMod val="50000"/>
                  </a:schemeClr>
                </a:solidFill>
              </a:rPr>
              <a:t>Информация о поддержке: </a:t>
            </a:r>
            <a:r>
              <a:rPr lang="ru-RU" sz="2600" i="1" dirty="0">
                <a:solidFill>
                  <a:schemeClr val="accent2">
                    <a:lumMod val="50000"/>
                  </a:schemeClr>
                </a:solidFill>
              </a:rPr>
              <a:t>Порядок предоставления субсидии за счет средств республиканского бюджета Республики Коми на возмещение работодателям расходов на частичную оплату труда работников, трудоустроенных по направлению службы занятости и относящихся к категории граждан, освободившихся из учреждений исполнения наказаний в виде лишения свободы, утвержденный постановлением Правительства Республики Коми от 31.10.2019 № 527</a:t>
            </a:r>
          </a:p>
        </p:txBody>
      </p:sp>
      <p:sp>
        <p:nvSpPr>
          <p:cNvPr id="4"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5" name="object 23"/>
          <p:cNvSpPr txBox="1">
            <a:spLocks/>
          </p:cNvSpPr>
          <p:nvPr/>
        </p:nvSpPr>
        <p:spPr>
          <a:xfrm>
            <a:off x="1905000" y="972336"/>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труда, занятости и социальной защиты Республики Коми</a:t>
            </a:r>
          </a:p>
        </p:txBody>
      </p:sp>
    </p:spTree>
    <p:extLst>
      <p:ext uri="{BB962C8B-B14F-4D97-AF65-F5344CB8AC3E}">
        <p14:creationId xmlns:p14="http://schemas.microsoft.com/office/powerpoint/2010/main" xmlns="" val="256293403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907027" y="1666875"/>
            <a:ext cx="16826442" cy="8427362"/>
          </a:xfrm>
        </p:spPr>
        <p:txBody>
          <a:bodyPr>
            <a:normAutofit fontScale="25000" lnSpcReduction="20000"/>
          </a:bodyPr>
          <a:lstStyle/>
          <a:p>
            <a:pPr algn="l">
              <a:lnSpc>
                <a:spcPct val="120000"/>
              </a:lnSpc>
            </a:pPr>
            <a:r>
              <a:rPr lang="ru-RU" sz="10100" b="1" dirty="0">
                <a:solidFill>
                  <a:srgbClr val="4C0000"/>
                </a:solidFill>
                <a:latin typeface="Arial" panose="020B0604020202020204" pitchFamily="34" charset="0"/>
                <a:ea typeface="+mj-ea"/>
                <a:cs typeface="Arial" panose="020B0604020202020204" pitchFamily="34" charset="0"/>
              </a:rPr>
              <a:t>СУБСИДИИ НА ВОЗМЕЩЕНИЕ ЗАТРАТ РАБОТОДАТЕЛЯМ НА СОЗДАНИЕ ОБОРУДОВАННЫХ (ОСНАЩЕННЫХ) РАБОЧИХ МЕСТ ДЛЯ ТРУДОУСТРОЙСТВА ИНВАЛИДОВ I И II ГРУПП, В ТОМ ЧИСЛЕ ИНВАЛИДОВ МОЛОДОГО ВОЗРАСТА, ИНВАЛИДОВ С УЧЕТОМ ВИДОВ ЗАБОЛЕВАНИЙ И СТЕПЕНЕЙ ОГРАНИЧЕНИЯ ЖИЗНЕДЕЯТЕЛЬНОСТИ, С СОЗДАНИЕМ ИНФРАСТРУКТУРЫ ДОСТУПНОСТИ РАБОЧИХ МЕСТ, ОРГАНИЗАЦИЮ НАСТАВНИЧЕСТВА ИНВАЛИДОВ I И II ГРУПП, А ТАКЖЕ НА ВОЗМЕЩЕНИЕ ЧАСТИ ЗАТРАТ РАБОТОДАТЕЛЕЙ НА ЗАРАБОТНУЮ ПЛАТУ ИНВАЛИДОВ, В ТОМ ЧИСЛЕ ИНВАЛИДОВ МОЛОДОГО ВОЗРАСТА, ИНВАЛИДОВ С УЧЕТОМ ВИДОВ ЗАБОЛЕВАНИЙ И СТЕПЕНЕЙ ОГРАНИЧЕНИЯ ЖИЗНЕДЕЯТЕЛЬНОСТИ</a:t>
            </a:r>
          </a:p>
          <a:p>
            <a:pPr algn="l"/>
            <a:endParaRPr lang="ru-RU" sz="9500" b="1" dirty="0" smtClean="0">
              <a:solidFill>
                <a:schemeClr val="accent2">
                  <a:lumMod val="50000"/>
                </a:schemeClr>
              </a:solidFill>
            </a:endParaRPr>
          </a:p>
          <a:p>
            <a:pPr algn="l"/>
            <a:r>
              <a:rPr lang="ru-RU" sz="8000" b="1" dirty="0" smtClean="0">
                <a:solidFill>
                  <a:schemeClr val="accent2">
                    <a:lumMod val="50000"/>
                  </a:schemeClr>
                </a:solidFill>
              </a:rPr>
              <a:t>Получатели </a:t>
            </a:r>
            <a:r>
              <a:rPr lang="ru-RU" sz="8000" b="1" dirty="0">
                <a:solidFill>
                  <a:schemeClr val="accent2">
                    <a:lumMod val="50000"/>
                  </a:schemeClr>
                </a:solidFill>
              </a:rPr>
              <a:t>поддержки </a:t>
            </a:r>
            <a:r>
              <a:rPr lang="ru-RU" sz="8000" i="1" dirty="0">
                <a:solidFill>
                  <a:schemeClr val="accent2">
                    <a:lumMod val="50000"/>
                  </a:schemeClr>
                </a:solidFill>
              </a:rPr>
              <a:t>– юридические лица (за исключением государственных (муниципальных) учреждений); индивидуальные предприниматели; физические лица - производители товаров, работ, услуг</a:t>
            </a:r>
          </a:p>
          <a:p>
            <a:pPr algn="l"/>
            <a:r>
              <a:rPr lang="ru-RU" sz="8000" b="1" dirty="0">
                <a:solidFill>
                  <a:schemeClr val="accent2">
                    <a:lumMod val="50000"/>
                  </a:schemeClr>
                </a:solidFill>
              </a:rPr>
              <a:t>Условия получения поддержки </a:t>
            </a:r>
            <a:r>
              <a:rPr lang="ru-RU" sz="8000" i="1" dirty="0">
                <a:solidFill>
                  <a:schemeClr val="accent2">
                    <a:lumMod val="50000"/>
                  </a:schemeClr>
                </a:solidFill>
              </a:rPr>
              <a:t>– предоставление субсидии работодателям осуществляется на основании договора, заключенного между </a:t>
            </a:r>
            <a:r>
              <a:rPr lang="ru-RU" sz="8000" i="1" dirty="0" err="1">
                <a:solidFill>
                  <a:schemeClr val="accent2">
                    <a:lumMod val="50000"/>
                  </a:schemeClr>
                </a:solidFill>
              </a:rPr>
              <a:t>Минтрудсоц</a:t>
            </a:r>
            <a:r>
              <a:rPr lang="ru-RU" sz="8000" i="1" dirty="0">
                <a:solidFill>
                  <a:schemeClr val="accent2">
                    <a:lumMod val="50000"/>
                  </a:schemeClr>
                </a:solidFill>
              </a:rPr>
              <a:t> РК и работодателем. Возмещению подлежат затраты работодателей на приобретение оборудования (оснащения) рабочих мест для инвалидов в соответствии с требованиями, указанными в Порядке*, трудоустроенных на постоянные и временные (не менее 6 месяцев) рабочие места, часть расходов работодателя на заработную плату наставника инвалидов I и II групп, трудоустроенных на постоянные и временные (не менее 6 месяцев) рабочие места, на заработную плату инвалидов, в том числе инвалидов молодого возраста, инвалидов с учетом видов заболеваний и степеней ограничения жизнедеятельности, трудоустроенных на постоянные и временные (не менее 6 месяцев) рабочие места</a:t>
            </a:r>
          </a:p>
          <a:p>
            <a:pPr algn="l"/>
            <a:r>
              <a:rPr lang="ru-RU" sz="8000" b="1" dirty="0">
                <a:solidFill>
                  <a:schemeClr val="accent2">
                    <a:lumMod val="50000"/>
                  </a:schemeClr>
                </a:solidFill>
              </a:rPr>
              <a:t>Размер поддержки – Предельный размер субсидии на возмещение работодателям расходов на частичную оплату труда работников </a:t>
            </a:r>
            <a:r>
              <a:rPr lang="ru-RU" sz="8000" i="1" dirty="0">
                <a:solidFill>
                  <a:schemeClr val="accent2">
                    <a:lumMod val="50000"/>
                  </a:schemeClr>
                </a:solidFill>
              </a:rPr>
              <a:t>и возмещению затрат на оборудование (оснащение) рабочих мест рассчитывается по формуле, приведенной в Порядке*</a:t>
            </a:r>
          </a:p>
          <a:p>
            <a:pPr algn="l"/>
            <a:r>
              <a:rPr lang="ru-RU" sz="8000" b="1" dirty="0">
                <a:solidFill>
                  <a:schemeClr val="accent2">
                    <a:lumMod val="50000"/>
                  </a:schemeClr>
                </a:solidFill>
              </a:rPr>
              <a:t>Контакты ответственного лица </a:t>
            </a:r>
            <a:r>
              <a:rPr lang="ru-RU" sz="8000" i="1" dirty="0">
                <a:solidFill>
                  <a:schemeClr val="accent2">
                    <a:lumMod val="50000"/>
                  </a:schemeClr>
                </a:solidFill>
              </a:rPr>
              <a:t>– Башкатова Ольга Владимировна, главный специалист-эксперт отдела развития программ занятости, e-</a:t>
            </a:r>
            <a:r>
              <a:rPr lang="ru-RU" sz="8000" i="1" dirty="0" err="1">
                <a:solidFill>
                  <a:schemeClr val="accent2">
                    <a:lumMod val="50000"/>
                  </a:schemeClr>
                </a:solidFill>
              </a:rPr>
              <a:t>mail</a:t>
            </a:r>
            <a:r>
              <a:rPr lang="ru-RU" sz="8000" i="1" dirty="0">
                <a:solidFill>
                  <a:schemeClr val="accent2">
                    <a:lumMod val="50000"/>
                  </a:schemeClr>
                </a:solidFill>
              </a:rPr>
              <a:t>: </a:t>
            </a:r>
            <a:r>
              <a:rPr lang="en-US" sz="8000" i="1" dirty="0">
                <a:solidFill>
                  <a:schemeClr val="accent2">
                    <a:lumMod val="50000"/>
                  </a:schemeClr>
                </a:solidFill>
              </a:rPr>
              <a:t>o.v.bashkatova@soc.rkomi.ru</a:t>
            </a:r>
            <a:r>
              <a:rPr lang="ru-RU" sz="8000" i="1" dirty="0">
                <a:solidFill>
                  <a:schemeClr val="accent2">
                    <a:lumMod val="50000"/>
                  </a:schemeClr>
                </a:solidFill>
              </a:rPr>
              <a:t>, тел. 286-090 (доб. 312)</a:t>
            </a:r>
          </a:p>
          <a:p>
            <a:pPr algn="l"/>
            <a:r>
              <a:rPr lang="ru-RU" sz="8000" b="1" dirty="0">
                <a:solidFill>
                  <a:schemeClr val="accent2">
                    <a:lumMod val="50000"/>
                  </a:schemeClr>
                </a:solidFill>
              </a:rPr>
              <a:t>Информация о поддержке</a:t>
            </a:r>
            <a:r>
              <a:rPr lang="ru-RU" sz="8000" i="1" dirty="0">
                <a:solidFill>
                  <a:schemeClr val="accent2">
                    <a:lumMod val="50000"/>
                  </a:schemeClr>
                </a:solidFill>
              </a:rPr>
              <a:t>: Порядок  предоставления из республиканского бюджета Республики Коми субсидий на возмещение затрат юридических лиц (за исключением государственных (муниципальных) учреждений), индивидуальных предпринимателей, физических лиц - производителей товаров, работ, услуг, осуществляющих свою деятельность на территории Республики Коми, содействующих трудоустройству инвалидов, утвержденный постановлением Правительства Республики Коми от 30.10.2019 № 512</a:t>
            </a:r>
          </a:p>
          <a:p>
            <a:pPr algn="l">
              <a:spcBef>
                <a:spcPts val="945"/>
              </a:spcBef>
            </a:pPr>
            <a:r>
              <a:rPr lang="ru-RU" sz="8000" i="1" dirty="0">
                <a:cs typeface="Times New Roman" panose="02020603050405020304" pitchFamily="18" charset="0"/>
              </a:rPr>
              <a:t>____________________________________________________________________________________________________________________________________</a:t>
            </a:r>
          </a:p>
          <a:p>
            <a:pPr algn="l"/>
            <a:r>
              <a:rPr lang="ru-RU" sz="8000" i="1" dirty="0">
                <a:cs typeface="Times New Roman" panose="02020603050405020304" pitchFamily="18" charset="0"/>
              </a:rPr>
              <a:t>*Порядок  предоставления из республиканского бюджета Республики Коми субсидий на возмещение затрат юридических лиц (за исключением государственных (муниципальных) учреждений), индивидуальных предпринимателей, физических лиц - производителей товаров, работ, услуг, осуществляющих свою деятельность на территории Республики Коми, содействующих трудоустройству инвалидов, утвержденный постановлением Правительства Республики Коми от 30.10.2019 № 512</a:t>
            </a:r>
          </a:p>
          <a:p>
            <a:pPr algn="l"/>
            <a:endParaRPr lang="ru-RU" sz="8000" i="1" dirty="0">
              <a:cs typeface="Times New Roman" panose="02020603050405020304" pitchFamily="18" charset="0"/>
            </a:endParaRPr>
          </a:p>
          <a:p>
            <a:pPr algn="l"/>
            <a:endParaRPr lang="ru-RU" sz="8000" i="1" dirty="0">
              <a:cs typeface="Times New Roman" panose="02020603050405020304" pitchFamily="18" charset="0"/>
            </a:endParaRPr>
          </a:p>
        </p:txBody>
      </p:sp>
      <p:sp>
        <p:nvSpPr>
          <p:cNvPr id="4"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5" name="object 23"/>
          <p:cNvSpPr txBox="1">
            <a:spLocks/>
          </p:cNvSpPr>
          <p:nvPr/>
        </p:nvSpPr>
        <p:spPr>
          <a:xfrm>
            <a:off x="1905000" y="904875"/>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труда, занятости и социальной защиты Республики Коми</a:t>
            </a:r>
          </a:p>
        </p:txBody>
      </p:sp>
    </p:spTree>
    <p:extLst>
      <p:ext uri="{BB962C8B-B14F-4D97-AF65-F5344CB8AC3E}">
        <p14:creationId xmlns:p14="http://schemas.microsoft.com/office/powerpoint/2010/main" xmlns="" val="315648740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905000" y="1666875"/>
            <a:ext cx="16205981" cy="8749094"/>
          </a:xfrm>
        </p:spPr>
        <p:txBody>
          <a:bodyPr>
            <a:normAutofit fontScale="55000" lnSpcReduction="20000"/>
          </a:bodyPr>
          <a:lstStyle/>
          <a:p>
            <a:pPr algn="l">
              <a:lnSpc>
                <a:spcPct val="120000"/>
              </a:lnSpc>
            </a:pPr>
            <a:r>
              <a:rPr lang="ru-RU" sz="5700" b="1" dirty="0">
                <a:solidFill>
                  <a:srgbClr val="4C0000"/>
                </a:solidFill>
                <a:latin typeface="Arial" panose="020B0604020202020204" pitchFamily="34" charset="0"/>
                <a:ea typeface="+mj-ea"/>
                <a:cs typeface="Arial" panose="020B0604020202020204" pitchFamily="34" charset="0"/>
              </a:rPr>
              <a:t>СУБСИДИИ РАБОТОДАТЕЛЯМ, РЕАЛИЗУЮЩИМ МЕРОПРИЯТИЯ, НАПРАВЛЕННЫЕ НА СНИЖЕНИЕ НАПРЯЖЕННОСТИ НА РЫНКЕ ТРУДА РЕСПУБЛИКИ КОМИ </a:t>
            </a:r>
          </a:p>
          <a:p>
            <a:pPr algn="l">
              <a:lnSpc>
                <a:spcPct val="120000"/>
              </a:lnSpc>
            </a:pPr>
            <a:r>
              <a:rPr lang="ru-RU" sz="5700" b="1" dirty="0">
                <a:solidFill>
                  <a:srgbClr val="4C0000"/>
                </a:solidFill>
                <a:latin typeface="Arial" panose="020B0604020202020204" pitchFamily="34" charset="0"/>
                <a:ea typeface="+mj-ea"/>
                <a:cs typeface="Arial" panose="020B0604020202020204" pitchFamily="34" charset="0"/>
              </a:rPr>
              <a:t>ПОДДЕРЖКА РАБОТОДАТЕЛЕЙ ПРИ ОРГАНИЗАЦИИ ВРЕМЕННОГО ТРУДОУСТРОЙСТВА</a:t>
            </a:r>
          </a:p>
          <a:p>
            <a:pPr algn="l"/>
            <a:endParaRPr lang="ru-RU" sz="4600" b="1" dirty="0" smtClean="0">
              <a:solidFill>
                <a:schemeClr val="accent2">
                  <a:lumMod val="50000"/>
                </a:schemeClr>
              </a:solidFill>
            </a:endParaRPr>
          </a:p>
          <a:p>
            <a:pPr algn="l"/>
            <a:r>
              <a:rPr lang="ru-RU" sz="4600" b="1" dirty="0" smtClean="0">
                <a:solidFill>
                  <a:schemeClr val="accent2">
                    <a:lumMod val="50000"/>
                  </a:schemeClr>
                </a:solidFill>
              </a:rPr>
              <a:t>Получатели </a:t>
            </a:r>
            <a:r>
              <a:rPr lang="ru-RU" sz="4600" b="1" dirty="0">
                <a:solidFill>
                  <a:schemeClr val="accent2">
                    <a:lumMod val="50000"/>
                  </a:schemeClr>
                </a:solidFill>
              </a:rPr>
              <a:t>поддержки </a:t>
            </a:r>
            <a:r>
              <a:rPr lang="ru-RU" sz="4600" i="1" dirty="0">
                <a:solidFill>
                  <a:schemeClr val="accent2">
                    <a:lumMod val="50000"/>
                  </a:schemeClr>
                </a:solidFill>
              </a:rPr>
              <a:t>– юридические лица (за исключением государственных (муниципальных) учреждений), индивидуальные предприниматели, осуществляющие свою деятельность на территории Республики Коми</a:t>
            </a:r>
          </a:p>
          <a:p>
            <a:pPr algn="l"/>
            <a:r>
              <a:rPr lang="ru-RU" sz="4600" b="1" dirty="0">
                <a:solidFill>
                  <a:schemeClr val="accent2">
                    <a:lumMod val="50000"/>
                  </a:schemeClr>
                </a:solidFill>
              </a:rPr>
              <a:t>Условия получения поддержки </a:t>
            </a:r>
            <a:r>
              <a:rPr lang="ru-RU" sz="4600" i="1" dirty="0">
                <a:solidFill>
                  <a:schemeClr val="accent2">
                    <a:lumMod val="50000"/>
                  </a:schemeClr>
                </a:solidFill>
              </a:rPr>
              <a:t>– предоставление субсидии работодателю осуществляется на основании соглашения, заключаемого между </a:t>
            </a:r>
            <a:r>
              <a:rPr lang="ru-RU" sz="4600" i="1" dirty="0" err="1">
                <a:solidFill>
                  <a:schemeClr val="accent2">
                    <a:lumMod val="50000"/>
                  </a:schemeClr>
                </a:solidFill>
              </a:rPr>
              <a:t>Минтрудсоц</a:t>
            </a:r>
            <a:r>
              <a:rPr lang="ru-RU" sz="4600" i="1" dirty="0">
                <a:solidFill>
                  <a:schemeClr val="accent2">
                    <a:lumMod val="50000"/>
                  </a:schemeClr>
                </a:solidFill>
              </a:rPr>
              <a:t> РК и работодателем в системе управления общественными финансами «Электронный бюджет». Возмещению подлежат расходы работодателя на частичную оплату труда и материально-техническое оснащение при организации временного трудоустройства работников организации, находящихся под риском увольнения, включая введение режима неполного рабочего времени, простой, временную приостановку работ, предоставление отпусков без сохранения заработной платы, проведение мероприятий по высвобождению работников </a:t>
            </a:r>
          </a:p>
          <a:p>
            <a:pPr algn="l"/>
            <a:r>
              <a:rPr lang="ru-RU" sz="4600" b="1" dirty="0">
                <a:solidFill>
                  <a:schemeClr val="accent2">
                    <a:lumMod val="50000"/>
                  </a:schemeClr>
                </a:solidFill>
              </a:rPr>
              <a:t>Размер поддержки   </a:t>
            </a:r>
            <a:r>
              <a:rPr lang="ru-RU" sz="4600" i="1" dirty="0">
                <a:solidFill>
                  <a:schemeClr val="accent2">
                    <a:lumMod val="50000"/>
                  </a:schemeClr>
                </a:solidFill>
              </a:rPr>
              <a:t>–  Предельный размер субсидии на возмещение работодателям расходов на частичную оплату труда работников  и материально-техническое оснащение рассчитывается по формуле, приведенной в Порядке*. В целях предоставления Субсидии возможно предоставление авансирования финансовых затрат в объеме 100 процентов</a:t>
            </a:r>
          </a:p>
          <a:p>
            <a:pPr algn="l"/>
            <a:r>
              <a:rPr lang="ru-RU" sz="4600" b="1" dirty="0">
                <a:solidFill>
                  <a:schemeClr val="accent2">
                    <a:lumMod val="50000"/>
                  </a:schemeClr>
                </a:solidFill>
              </a:rPr>
              <a:t>Контакты ответственного лица </a:t>
            </a:r>
            <a:r>
              <a:rPr lang="ru-RU" sz="4600" i="1" dirty="0">
                <a:solidFill>
                  <a:schemeClr val="accent2">
                    <a:lumMod val="50000"/>
                  </a:schemeClr>
                </a:solidFill>
              </a:rPr>
              <a:t>– Самарина Татьяна Степановна, ведущий специалист-эксперт отдела развития программ занятости, e-</a:t>
            </a:r>
            <a:r>
              <a:rPr lang="ru-RU" sz="4600" i="1" dirty="0" err="1">
                <a:solidFill>
                  <a:schemeClr val="accent2">
                    <a:lumMod val="50000"/>
                  </a:schemeClr>
                </a:solidFill>
              </a:rPr>
              <a:t>mail</a:t>
            </a:r>
            <a:r>
              <a:rPr lang="ru-RU" sz="4600" i="1" dirty="0">
                <a:solidFill>
                  <a:schemeClr val="accent2">
                    <a:lumMod val="50000"/>
                  </a:schemeClr>
                </a:solidFill>
              </a:rPr>
              <a:t>: </a:t>
            </a:r>
            <a:r>
              <a:rPr lang="en-US" sz="4600" i="1" dirty="0">
                <a:solidFill>
                  <a:schemeClr val="accent2">
                    <a:lumMod val="50000"/>
                  </a:schemeClr>
                </a:solidFill>
              </a:rPr>
              <a:t>t.s.samarina@soc.rkomi.ru</a:t>
            </a:r>
            <a:r>
              <a:rPr lang="ru-RU" sz="4600" i="1" dirty="0">
                <a:solidFill>
                  <a:schemeClr val="accent2">
                    <a:lumMod val="50000"/>
                  </a:schemeClr>
                </a:solidFill>
              </a:rPr>
              <a:t>, тел. 286-090 (доб. 314)</a:t>
            </a:r>
          </a:p>
          <a:p>
            <a:pPr algn="l"/>
            <a:r>
              <a:rPr lang="ru-RU" sz="4600" b="1" dirty="0">
                <a:solidFill>
                  <a:schemeClr val="accent2">
                    <a:lumMod val="50000"/>
                  </a:schemeClr>
                </a:solidFill>
              </a:rPr>
              <a:t>Информация о поддержке  </a:t>
            </a:r>
            <a:r>
              <a:rPr lang="ru-RU" sz="4600" i="1" dirty="0">
                <a:solidFill>
                  <a:schemeClr val="accent2">
                    <a:lumMod val="50000"/>
                  </a:schemeClr>
                </a:solidFill>
              </a:rPr>
              <a:t>- </a:t>
            </a:r>
            <a:r>
              <a:rPr lang="en-US" sz="4600" i="1" dirty="0">
                <a:solidFill>
                  <a:schemeClr val="accent2">
                    <a:lumMod val="50000"/>
                  </a:schemeClr>
                </a:solidFill>
              </a:rPr>
              <a:t>https://mintrudsoc.rkomi.ru/spravochnaya-informaciya/mery-gosudarstvennoy-podderjki-rabotodateley-i-grajdan-v-sfere-zanyatosti </a:t>
            </a:r>
            <a:r>
              <a:rPr lang="ru-RU" sz="4600" i="1" dirty="0">
                <a:latin typeface="Times New Roman" panose="02020603050405020304" pitchFamily="18" charset="0"/>
                <a:cs typeface="Times New Roman" panose="02020603050405020304" pitchFamily="18" charset="0"/>
              </a:rPr>
              <a:t>___________________________________________________________________________________________________</a:t>
            </a:r>
          </a:p>
          <a:p>
            <a:pPr algn="l"/>
            <a:r>
              <a:rPr lang="ru-RU" i="1" dirty="0" smtClean="0">
                <a:latin typeface="Times New Roman" panose="02020603050405020304" pitchFamily="18" charset="0"/>
                <a:cs typeface="Times New Roman" panose="02020603050405020304" pitchFamily="18" charset="0"/>
              </a:rPr>
              <a:t>*</a:t>
            </a:r>
            <a:r>
              <a:rPr lang="ru-RU" sz="3900" i="1" dirty="0">
                <a:latin typeface="Times New Roman" panose="02020603050405020304" pitchFamily="18" charset="0"/>
                <a:cs typeface="Times New Roman" panose="02020603050405020304" pitchFamily="18" charset="0"/>
              </a:rPr>
              <a:t>Порядок  предоставления  в 2022 году субсидии работодателям, реализующим мероприятия, направленные на снижение напряженности на рынке труда Республики Коми, утвержденный постановлением Правительства Республики Коми от 30.10.2019 № 512</a:t>
            </a:r>
          </a:p>
          <a:p>
            <a:pPr algn="l"/>
            <a:endParaRPr lang="ru-RU" sz="3900" i="1" dirty="0">
              <a:latin typeface="Times New Roman" panose="02020603050405020304" pitchFamily="18" charset="0"/>
              <a:cs typeface="Times New Roman" panose="02020603050405020304" pitchFamily="18" charset="0"/>
            </a:endParaRPr>
          </a:p>
          <a:p>
            <a:pPr algn="l"/>
            <a:endParaRPr lang="ru-RU" sz="3900" i="1" dirty="0">
              <a:latin typeface="Times New Roman" panose="02020603050405020304" pitchFamily="18" charset="0"/>
              <a:cs typeface="Times New Roman" panose="02020603050405020304" pitchFamily="18" charset="0"/>
            </a:endParaRPr>
          </a:p>
          <a:p>
            <a:pPr algn="l"/>
            <a:endParaRPr lang="ru-RU" sz="5200" i="1" dirty="0">
              <a:latin typeface="Times New Roman" panose="02020603050405020304" pitchFamily="18" charset="0"/>
              <a:cs typeface="Times New Roman" panose="02020603050405020304" pitchFamily="18" charset="0"/>
            </a:endParaRPr>
          </a:p>
        </p:txBody>
      </p:sp>
      <p:sp>
        <p:nvSpPr>
          <p:cNvPr id="4"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5" name="object 23"/>
          <p:cNvSpPr txBox="1">
            <a:spLocks/>
          </p:cNvSpPr>
          <p:nvPr/>
        </p:nvSpPr>
        <p:spPr>
          <a:xfrm>
            <a:off x="1905000" y="963258"/>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труда, занятости и социальной защиты Республики Коми</a:t>
            </a:r>
          </a:p>
        </p:txBody>
      </p:sp>
    </p:spTree>
    <p:extLst>
      <p:ext uri="{BB962C8B-B14F-4D97-AF65-F5344CB8AC3E}">
        <p14:creationId xmlns:p14="http://schemas.microsoft.com/office/powerpoint/2010/main" xmlns="" val="6103963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905000" y="1819275"/>
            <a:ext cx="16036582" cy="8749094"/>
          </a:xfrm>
        </p:spPr>
        <p:txBody>
          <a:bodyPr>
            <a:normAutofit fontScale="40000" lnSpcReduction="20000"/>
          </a:bodyPr>
          <a:lstStyle/>
          <a:p>
            <a:pPr algn="l">
              <a:lnSpc>
                <a:spcPct val="120000"/>
              </a:lnSpc>
            </a:pPr>
            <a:r>
              <a:rPr lang="ru-RU" sz="7900" b="1" dirty="0">
                <a:solidFill>
                  <a:srgbClr val="4C0000"/>
                </a:solidFill>
                <a:latin typeface="Arial" panose="020B0604020202020204" pitchFamily="34" charset="0"/>
                <a:ea typeface="+mj-ea"/>
                <a:cs typeface="Arial" panose="020B0604020202020204" pitchFamily="34" charset="0"/>
              </a:rPr>
              <a:t>СУБСИДИИ РАБОТОДАТЕЛЯМ, РЕАЛИЗУЮЩИМ МЕРОПРИЯТИЯ, НАПРАВЛЕННЫЕ НА СНИЖЕНИЕ НАПРЯЖЕННОСТИ НА РЫНКЕ ТРУДА РЕСПУБЛИКИ КОМИ </a:t>
            </a:r>
          </a:p>
          <a:p>
            <a:pPr algn="l">
              <a:lnSpc>
                <a:spcPct val="120000"/>
              </a:lnSpc>
            </a:pPr>
            <a:r>
              <a:rPr lang="ru-RU" sz="7900" b="1" dirty="0">
                <a:solidFill>
                  <a:srgbClr val="4C0000"/>
                </a:solidFill>
                <a:latin typeface="Arial" panose="020B0604020202020204" pitchFamily="34" charset="0"/>
                <a:ea typeface="+mj-ea"/>
                <a:cs typeface="Arial" panose="020B0604020202020204" pitchFamily="34" charset="0"/>
              </a:rPr>
              <a:t>ПОДДЕРЖКА РАБОТОДАТЕЛЕЙ ПРИ ОРГАНИЗАЦИИ ОБЩЕСТВЕННЫХ РАБОТ</a:t>
            </a:r>
          </a:p>
          <a:p>
            <a:pPr algn="l"/>
            <a:endParaRPr lang="ru-RU" sz="6300" b="1" dirty="0" smtClean="0">
              <a:solidFill>
                <a:schemeClr val="accent2">
                  <a:lumMod val="50000"/>
                </a:schemeClr>
              </a:solidFill>
            </a:endParaRPr>
          </a:p>
          <a:p>
            <a:pPr algn="l"/>
            <a:endParaRPr lang="ru-RU" sz="6300" b="1" dirty="0" smtClean="0">
              <a:solidFill>
                <a:schemeClr val="accent2">
                  <a:lumMod val="50000"/>
                </a:schemeClr>
              </a:solidFill>
            </a:endParaRPr>
          </a:p>
          <a:p>
            <a:pPr algn="l"/>
            <a:r>
              <a:rPr lang="ru-RU" sz="6300" b="1" dirty="0" smtClean="0">
                <a:solidFill>
                  <a:schemeClr val="accent2">
                    <a:lumMod val="50000"/>
                  </a:schemeClr>
                </a:solidFill>
              </a:rPr>
              <a:t>Получатели </a:t>
            </a:r>
            <a:r>
              <a:rPr lang="ru-RU" sz="6300" b="1" dirty="0">
                <a:solidFill>
                  <a:schemeClr val="accent2">
                    <a:lumMod val="50000"/>
                  </a:schemeClr>
                </a:solidFill>
              </a:rPr>
              <a:t>поддержки </a:t>
            </a:r>
            <a:r>
              <a:rPr lang="ru-RU" sz="6300" i="1" dirty="0">
                <a:solidFill>
                  <a:schemeClr val="accent2">
                    <a:lumMod val="50000"/>
                  </a:schemeClr>
                </a:solidFill>
              </a:rPr>
              <a:t>– юридические лица (за исключением государственных (муниципальных) учреждений), индивидуальные предприниматели, осуществляющие свою деятельность на территории Республики Коми </a:t>
            </a:r>
          </a:p>
          <a:p>
            <a:pPr algn="l"/>
            <a:r>
              <a:rPr lang="ru-RU" sz="6300" b="1" dirty="0">
                <a:solidFill>
                  <a:schemeClr val="accent2">
                    <a:lumMod val="50000"/>
                  </a:schemeClr>
                </a:solidFill>
              </a:rPr>
              <a:t>Условия получения поддержки </a:t>
            </a:r>
            <a:r>
              <a:rPr lang="ru-RU" sz="6300" i="1" dirty="0">
                <a:solidFill>
                  <a:schemeClr val="accent2">
                    <a:lumMod val="50000"/>
                  </a:schemeClr>
                </a:solidFill>
              </a:rPr>
              <a:t>– предоставление субсидии работодателю осуществляется на основании соглашения, заключаемого между </a:t>
            </a:r>
            <a:r>
              <a:rPr lang="ru-RU" sz="6300" i="1" dirty="0" err="1">
                <a:solidFill>
                  <a:schemeClr val="accent2">
                    <a:lumMod val="50000"/>
                  </a:schemeClr>
                </a:solidFill>
              </a:rPr>
              <a:t>Минтрудсоц</a:t>
            </a:r>
            <a:r>
              <a:rPr lang="ru-RU" sz="6300" i="1" dirty="0">
                <a:solidFill>
                  <a:schemeClr val="accent2">
                    <a:lumMod val="50000"/>
                  </a:schemeClr>
                </a:solidFill>
              </a:rPr>
              <a:t> РК и работодателем в системе управления общественными финансами «Электронный бюджет». Возмещению подлежат расходы работодателя на частичную оплату труда (за период не более 3 месяцев)  при организации общественных работ для граждан, зарегистрированных в органах службы занятости в целях поиска подходящей работы, включая безработных граждан</a:t>
            </a:r>
          </a:p>
          <a:p>
            <a:pPr algn="l"/>
            <a:r>
              <a:rPr lang="ru-RU" sz="6300" b="1" dirty="0">
                <a:solidFill>
                  <a:schemeClr val="accent2">
                    <a:lumMod val="50000"/>
                  </a:schemeClr>
                </a:solidFill>
              </a:rPr>
              <a:t>Размер поддержки </a:t>
            </a:r>
            <a:r>
              <a:rPr lang="ru-RU" sz="6300" i="1" dirty="0">
                <a:solidFill>
                  <a:schemeClr val="accent2">
                    <a:lumMod val="50000"/>
                  </a:schemeClr>
                </a:solidFill>
              </a:rPr>
              <a:t>– Предельный размер субсидии на возмещение работодателям расходов на частичную оплату труда работников рассчитывается по формуле, приведенной в Порядке*. В целях предоставления Субсидии возможно предоставление авансирования финансовых затрат в объеме 100 процентов</a:t>
            </a:r>
          </a:p>
          <a:p>
            <a:pPr algn="l"/>
            <a:r>
              <a:rPr lang="ru-RU" sz="6300" b="1" dirty="0">
                <a:solidFill>
                  <a:schemeClr val="accent2">
                    <a:lumMod val="50000"/>
                  </a:schemeClr>
                </a:solidFill>
              </a:rPr>
              <a:t>Контакты ответственного лица </a:t>
            </a:r>
            <a:r>
              <a:rPr lang="ru-RU" sz="6300" i="1" dirty="0">
                <a:solidFill>
                  <a:schemeClr val="accent2">
                    <a:lumMod val="50000"/>
                  </a:schemeClr>
                </a:solidFill>
              </a:rPr>
              <a:t>– Самарина Татьяна Степановна, ведущий специалист-эксперт отдела развития программ занятости, e-</a:t>
            </a:r>
            <a:r>
              <a:rPr lang="ru-RU" sz="6300" i="1" dirty="0" err="1">
                <a:solidFill>
                  <a:schemeClr val="accent2">
                    <a:lumMod val="50000"/>
                  </a:schemeClr>
                </a:solidFill>
              </a:rPr>
              <a:t>mail</a:t>
            </a:r>
            <a:r>
              <a:rPr lang="ru-RU" sz="6300" i="1" dirty="0">
                <a:solidFill>
                  <a:schemeClr val="accent2">
                    <a:lumMod val="50000"/>
                  </a:schemeClr>
                </a:solidFill>
              </a:rPr>
              <a:t>: </a:t>
            </a:r>
            <a:r>
              <a:rPr lang="en-US" sz="6300" i="1" dirty="0">
                <a:solidFill>
                  <a:schemeClr val="accent2">
                    <a:lumMod val="50000"/>
                  </a:schemeClr>
                </a:solidFill>
              </a:rPr>
              <a:t>t.s.samarina@soc.rkomi.ru</a:t>
            </a:r>
            <a:r>
              <a:rPr lang="ru-RU" sz="6300" i="1" dirty="0">
                <a:solidFill>
                  <a:schemeClr val="accent2">
                    <a:lumMod val="50000"/>
                  </a:schemeClr>
                </a:solidFill>
              </a:rPr>
              <a:t>, тел. 286-090 (доб. 314)</a:t>
            </a:r>
          </a:p>
          <a:p>
            <a:pPr algn="l"/>
            <a:r>
              <a:rPr lang="ru-RU" sz="6300" b="1" dirty="0">
                <a:solidFill>
                  <a:schemeClr val="accent2">
                    <a:lumMod val="50000"/>
                  </a:schemeClr>
                </a:solidFill>
              </a:rPr>
              <a:t>Информация о поддержке </a:t>
            </a:r>
            <a:r>
              <a:rPr lang="ru-RU" sz="6300" i="1" dirty="0">
                <a:solidFill>
                  <a:schemeClr val="accent2">
                    <a:lumMod val="50000"/>
                  </a:schemeClr>
                </a:solidFill>
              </a:rPr>
              <a:t>– </a:t>
            </a:r>
            <a:r>
              <a:rPr lang="en-US" sz="6300" i="1" dirty="0">
                <a:solidFill>
                  <a:schemeClr val="accent2">
                    <a:lumMod val="50000"/>
                  </a:schemeClr>
                </a:solidFill>
              </a:rPr>
              <a:t>https://mintrudsoc.rkomi.ru/spravochnaya-informaciya/mery-gosudarstvennoy-podderjki-rabotodateley-i-grajdan-v-sfere-zanyatosti </a:t>
            </a:r>
            <a:r>
              <a:rPr lang="ru-RU" sz="4600" i="1" dirty="0">
                <a:latin typeface="Times New Roman" panose="02020603050405020304" pitchFamily="18" charset="0"/>
                <a:cs typeface="Times New Roman" panose="02020603050405020304" pitchFamily="18" charset="0"/>
              </a:rPr>
              <a:t>___________________________________________________________________________________________________</a:t>
            </a:r>
          </a:p>
          <a:p>
            <a:pPr algn="l"/>
            <a:r>
              <a:rPr lang="ru-RU" sz="5200" i="1" dirty="0">
                <a:latin typeface="Times New Roman" panose="02020603050405020304" pitchFamily="18" charset="0"/>
                <a:cs typeface="Times New Roman" panose="02020603050405020304" pitchFamily="18" charset="0"/>
              </a:rPr>
              <a:t>*</a:t>
            </a:r>
            <a:r>
              <a:rPr lang="ru-RU" sz="5500" i="1" dirty="0">
                <a:latin typeface="Times New Roman" panose="02020603050405020304" pitchFamily="18" charset="0"/>
                <a:cs typeface="Times New Roman" panose="02020603050405020304" pitchFamily="18" charset="0"/>
              </a:rPr>
              <a:t>Порядок  предоставления  в 2022 году субсидии работодателям, реализующим мероприятия, направленные на снижение напряженности на рынке труда Республики Коми, утвержденный постановлением Правительства Республики Коми от 30.10.2019 № 512</a:t>
            </a:r>
          </a:p>
          <a:p>
            <a:pPr algn="l"/>
            <a:endParaRPr lang="ru-RU" sz="5800" i="1" dirty="0">
              <a:latin typeface="Times New Roman" panose="02020603050405020304" pitchFamily="18" charset="0"/>
              <a:cs typeface="Times New Roman" panose="02020603050405020304" pitchFamily="18" charset="0"/>
            </a:endParaRPr>
          </a:p>
          <a:p>
            <a:pPr algn="l"/>
            <a:endParaRPr lang="ru-RU" sz="3900" i="1" dirty="0">
              <a:latin typeface="Times New Roman" panose="02020603050405020304" pitchFamily="18" charset="0"/>
              <a:cs typeface="Times New Roman" panose="02020603050405020304" pitchFamily="18" charset="0"/>
            </a:endParaRPr>
          </a:p>
          <a:p>
            <a:pPr algn="l"/>
            <a:endParaRPr lang="ru-RU" sz="5200" i="1" dirty="0">
              <a:latin typeface="Times New Roman" panose="02020603050405020304" pitchFamily="18" charset="0"/>
              <a:cs typeface="Times New Roman" panose="02020603050405020304" pitchFamily="18" charset="0"/>
            </a:endParaRPr>
          </a:p>
        </p:txBody>
      </p:sp>
      <p:sp>
        <p:nvSpPr>
          <p:cNvPr id="4"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5" name="object 23"/>
          <p:cNvSpPr txBox="1">
            <a:spLocks/>
          </p:cNvSpPr>
          <p:nvPr/>
        </p:nvSpPr>
        <p:spPr>
          <a:xfrm>
            <a:off x="1905000" y="972336"/>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труда, занятости и социальной защиты Республики Коми</a:t>
            </a:r>
          </a:p>
        </p:txBody>
      </p:sp>
    </p:spTree>
    <p:extLst>
      <p:ext uri="{BB962C8B-B14F-4D97-AF65-F5344CB8AC3E}">
        <p14:creationId xmlns:p14="http://schemas.microsoft.com/office/powerpoint/2010/main" xmlns="" val="5556152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905001" y="1656788"/>
            <a:ext cx="16078199" cy="8749094"/>
          </a:xfrm>
        </p:spPr>
        <p:txBody>
          <a:bodyPr>
            <a:normAutofit fontScale="40000" lnSpcReduction="20000"/>
          </a:bodyPr>
          <a:lstStyle/>
          <a:p>
            <a:pPr algn="l">
              <a:lnSpc>
                <a:spcPct val="120000"/>
              </a:lnSpc>
            </a:pPr>
            <a:r>
              <a:rPr lang="ru-RU" sz="7900" b="1" dirty="0">
                <a:solidFill>
                  <a:srgbClr val="4C0000"/>
                </a:solidFill>
                <a:latin typeface="Arial" panose="020B0604020202020204" pitchFamily="34" charset="0"/>
                <a:ea typeface="+mj-ea"/>
                <a:cs typeface="Arial" panose="020B0604020202020204" pitchFamily="34" charset="0"/>
              </a:rPr>
              <a:t>СУБСИДИИ РАБОТОДАТЕЛЯМ, РЕАЛИЗУЮЩИМ МЕРОПРИЯТИЯ ПО ОРГАНИЗАЦИИ ПРОФЕССИОНАЛЬНОГО ОБУЧЕНИЯ И ДОПОЛНИТЕЛЬНОГО ПРОФЕССИОНАЛЬНОГО ОБРАЗОВАНИЯ РАБОТНИКОВ ПРОМЫШЛЕННЫХ ПРЕДПРИЯТИЙ, НАХОДЯЩИХСЯ ПОД РИСКОМ УВОЛЬНЕНИЯ</a:t>
            </a:r>
          </a:p>
          <a:p>
            <a:pPr algn="l">
              <a:lnSpc>
                <a:spcPct val="120000"/>
              </a:lnSpc>
            </a:pPr>
            <a:endParaRPr lang="ru-RU" sz="6300" b="1" dirty="0" smtClean="0">
              <a:solidFill>
                <a:schemeClr val="accent2">
                  <a:lumMod val="50000"/>
                </a:schemeClr>
              </a:solidFill>
            </a:endParaRPr>
          </a:p>
          <a:p>
            <a:pPr algn="l">
              <a:lnSpc>
                <a:spcPct val="120000"/>
              </a:lnSpc>
            </a:pPr>
            <a:r>
              <a:rPr lang="ru-RU" sz="6300" b="1" dirty="0" smtClean="0">
                <a:solidFill>
                  <a:schemeClr val="accent2">
                    <a:lumMod val="50000"/>
                  </a:schemeClr>
                </a:solidFill>
              </a:rPr>
              <a:t>Получатели </a:t>
            </a:r>
            <a:r>
              <a:rPr lang="ru-RU" sz="6300" b="1" dirty="0">
                <a:solidFill>
                  <a:schemeClr val="accent2">
                    <a:lumMod val="50000"/>
                  </a:schemeClr>
                </a:solidFill>
              </a:rPr>
              <a:t>поддержки </a:t>
            </a:r>
            <a:r>
              <a:rPr lang="ru-RU" sz="6300" i="1" dirty="0">
                <a:solidFill>
                  <a:schemeClr val="accent2">
                    <a:lumMod val="50000"/>
                  </a:schemeClr>
                </a:solidFill>
              </a:rPr>
              <a:t>– юридические лица (за исключением государственных (муниципальных) учреждений), индивидуальные предприниматели, осуществляющие свою деятельность на территории Республики Коми </a:t>
            </a:r>
          </a:p>
          <a:p>
            <a:pPr algn="l"/>
            <a:r>
              <a:rPr lang="ru-RU" sz="6300" b="1" dirty="0">
                <a:solidFill>
                  <a:schemeClr val="accent2">
                    <a:lumMod val="50000"/>
                  </a:schemeClr>
                </a:solidFill>
              </a:rPr>
              <a:t>Условия получения поддержки </a:t>
            </a:r>
            <a:r>
              <a:rPr lang="ru-RU" sz="6300" i="1" dirty="0">
                <a:solidFill>
                  <a:schemeClr val="accent2">
                    <a:lumMod val="50000"/>
                  </a:schemeClr>
                </a:solidFill>
              </a:rPr>
              <a:t>– предоставление субсидии работодателю осуществляется на основании соглашения, заключаемого между Министерством и работодателем в системе управления общественными финансами «Электронный бюджет». Возмещению подлежат затраты работодателя по организации профессионального обучения и дополнительного профессионального образования работников промышленных предприятий, находящихся под риском увольнения, включая введение режима неполного рабочего времени, простой, временную приостановку работ, предоставление отпусков без сохранения заработной платы, проведение мероприятий по высвобождению работников (не более 59,58 тыс. рублей за одного человека)</a:t>
            </a:r>
          </a:p>
          <a:p>
            <a:pPr algn="l"/>
            <a:r>
              <a:rPr lang="ru-RU" sz="6300" b="1" dirty="0">
                <a:solidFill>
                  <a:schemeClr val="accent2">
                    <a:lumMod val="50000"/>
                  </a:schemeClr>
                </a:solidFill>
              </a:rPr>
              <a:t>Размер поддержки  </a:t>
            </a:r>
            <a:r>
              <a:rPr lang="ru-RU" sz="6300" i="1" dirty="0">
                <a:solidFill>
                  <a:schemeClr val="accent2">
                    <a:lumMod val="50000"/>
                  </a:schemeClr>
                </a:solidFill>
              </a:rPr>
              <a:t>- Предельный размер субсидии на возмещение работодателям расходов на обучение рассчитывается по формуле, приведенной в Порядке*. В целях предоставления Субсидии возможно предоставление авансирования финансовых затрат в объеме 100 процентов</a:t>
            </a:r>
          </a:p>
          <a:p>
            <a:pPr algn="l"/>
            <a:r>
              <a:rPr lang="ru-RU" sz="6300" b="1" dirty="0">
                <a:solidFill>
                  <a:schemeClr val="accent2">
                    <a:lumMod val="50000"/>
                  </a:schemeClr>
                </a:solidFill>
              </a:rPr>
              <a:t>Контакты ответственного лица </a:t>
            </a:r>
            <a:r>
              <a:rPr lang="ru-RU" sz="6300" i="1" dirty="0">
                <a:solidFill>
                  <a:schemeClr val="accent2">
                    <a:lumMod val="50000"/>
                  </a:schemeClr>
                </a:solidFill>
              </a:rPr>
              <a:t>– Самарина Татьяна Степановна, ведущий специалист-эксперт отдела развития программ занятости, e-</a:t>
            </a:r>
            <a:r>
              <a:rPr lang="ru-RU" sz="6300" i="1" dirty="0" err="1">
                <a:solidFill>
                  <a:schemeClr val="accent2">
                    <a:lumMod val="50000"/>
                  </a:schemeClr>
                </a:solidFill>
              </a:rPr>
              <a:t>mail</a:t>
            </a:r>
            <a:r>
              <a:rPr lang="ru-RU" sz="6300" i="1" dirty="0">
                <a:solidFill>
                  <a:schemeClr val="accent2">
                    <a:lumMod val="50000"/>
                  </a:schemeClr>
                </a:solidFill>
              </a:rPr>
              <a:t>: </a:t>
            </a:r>
            <a:r>
              <a:rPr lang="en-US" sz="6300" i="1" dirty="0">
                <a:solidFill>
                  <a:schemeClr val="accent2">
                    <a:lumMod val="50000"/>
                  </a:schemeClr>
                </a:solidFill>
              </a:rPr>
              <a:t>t.s.samarina@soc.rkomi.ru</a:t>
            </a:r>
            <a:r>
              <a:rPr lang="ru-RU" sz="6300" i="1" dirty="0">
                <a:solidFill>
                  <a:schemeClr val="accent2">
                    <a:lumMod val="50000"/>
                  </a:schemeClr>
                </a:solidFill>
              </a:rPr>
              <a:t>, тел. 286-090 (доб. 314)</a:t>
            </a:r>
          </a:p>
          <a:p>
            <a:pPr algn="l"/>
            <a:r>
              <a:rPr lang="ru-RU" sz="6300" b="1" dirty="0">
                <a:solidFill>
                  <a:schemeClr val="accent2">
                    <a:lumMod val="50000"/>
                  </a:schemeClr>
                </a:solidFill>
              </a:rPr>
              <a:t>Информация о поддержке  </a:t>
            </a:r>
            <a:r>
              <a:rPr lang="ru-RU" sz="6300" i="1" dirty="0">
                <a:solidFill>
                  <a:schemeClr val="accent2">
                    <a:lumMod val="50000"/>
                  </a:schemeClr>
                </a:solidFill>
              </a:rPr>
              <a:t>– </a:t>
            </a:r>
            <a:r>
              <a:rPr lang="en-US" sz="6300" i="1" dirty="0">
                <a:solidFill>
                  <a:schemeClr val="accent2">
                    <a:lumMod val="50000"/>
                  </a:schemeClr>
                </a:solidFill>
              </a:rPr>
              <a:t>https://mintrudsoc.rkomi.ru/spravochnaya-informaciya/mery-gosudarstvennoy-podderjki-rabotodateley-i-grajdan-v-sfere-zanyatosti </a:t>
            </a:r>
            <a:r>
              <a:rPr lang="ru-RU" sz="4600" i="1" dirty="0">
                <a:latin typeface="Times New Roman" panose="02020603050405020304" pitchFamily="18" charset="0"/>
                <a:cs typeface="Times New Roman" panose="02020603050405020304" pitchFamily="18" charset="0"/>
              </a:rPr>
              <a:t>___________________________________________________________________________________________________</a:t>
            </a:r>
          </a:p>
          <a:p>
            <a:pPr algn="l"/>
            <a:r>
              <a:rPr lang="ru-RU" sz="4300" i="1" dirty="0">
                <a:latin typeface="Times New Roman" panose="02020603050405020304" pitchFamily="18" charset="0"/>
                <a:cs typeface="Times New Roman" panose="02020603050405020304" pitchFamily="18" charset="0"/>
              </a:rPr>
              <a:t>*</a:t>
            </a:r>
            <a:r>
              <a:rPr lang="ru-RU" sz="5500" i="1" dirty="0">
                <a:latin typeface="Times New Roman" panose="02020603050405020304" pitchFamily="18" charset="0"/>
                <a:cs typeface="Times New Roman" panose="02020603050405020304" pitchFamily="18" charset="0"/>
              </a:rPr>
              <a:t>Порядок  предоставления  в 2022 году субсидии работодателям, реализующим мероприятия, направленные на снижение напряженности на рынке труда Республики Коми, утвержденный постановлением Правительства Республики Коми от 30.10.2019 № 512</a:t>
            </a:r>
          </a:p>
          <a:p>
            <a:pPr algn="l"/>
            <a:endParaRPr lang="ru-RU" sz="5800" i="1" dirty="0">
              <a:latin typeface="Times New Roman" panose="02020603050405020304" pitchFamily="18" charset="0"/>
              <a:cs typeface="Times New Roman" panose="02020603050405020304" pitchFamily="18" charset="0"/>
            </a:endParaRPr>
          </a:p>
          <a:p>
            <a:pPr algn="l"/>
            <a:endParaRPr lang="ru-RU" sz="3900" i="1" dirty="0">
              <a:latin typeface="Times New Roman" panose="02020603050405020304" pitchFamily="18" charset="0"/>
              <a:cs typeface="Times New Roman" panose="02020603050405020304" pitchFamily="18" charset="0"/>
            </a:endParaRPr>
          </a:p>
          <a:p>
            <a:pPr algn="l"/>
            <a:endParaRPr lang="ru-RU" sz="5200" i="1" dirty="0">
              <a:latin typeface="Times New Roman" panose="02020603050405020304" pitchFamily="18" charset="0"/>
              <a:cs typeface="Times New Roman" panose="02020603050405020304" pitchFamily="18" charset="0"/>
            </a:endParaRPr>
          </a:p>
        </p:txBody>
      </p:sp>
      <p:sp>
        <p:nvSpPr>
          <p:cNvPr id="4"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5" name="object 23"/>
          <p:cNvSpPr txBox="1">
            <a:spLocks/>
          </p:cNvSpPr>
          <p:nvPr/>
        </p:nvSpPr>
        <p:spPr>
          <a:xfrm>
            <a:off x="1905000" y="944201"/>
            <a:ext cx="16205981" cy="621402"/>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Министерство труда, занятости и социальной защиты Республики Коми</a:t>
            </a:r>
          </a:p>
        </p:txBody>
      </p:sp>
    </p:spTree>
    <p:extLst>
      <p:ext uri="{BB962C8B-B14F-4D97-AF65-F5344CB8AC3E}">
        <p14:creationId xmlns:p14="http://schemas.microsoft.com/office/powerpoint/2010/main" xmlns="" val="73666981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857195" y="2276475"/>
            <a:ext cx="16354605" cy="7772400"/>
          </a:xfrm>
        </p:spPr>
        <p:txBody>
          <a:bodyPr>
            <a:normAutofit fontScale="55000" lnSpcReduction="20000"/>
          </a:bodyPr>
          <a:lstStyle/>
          <a:p>
            <a:pPr algn="l">
              <a:lnSpc>
                <a:spcPct val="120000"/>
              </a:lnSpc>
            </a:pPr>
            <a:r>
              <a:rPr lang="ru-RU" sz="5100" b="1" dirty="0">
                <a:solidFill>
                  <a:srgbClr val="4C0000"/>
                </a:solidFill>
                <a:latin typeface="Arial" panose="020B0604020202020204" pitchFamily="34" charset="0"/>
                <a:ea typeface="+mj-ea"/>
                <a:cs typeface="Arial" panose="020B0604020202020204" pitchFamily="34" charset="0"/>
              </a:rPr>
              <a:t>СУБСИДИИ ИЗ БЮДЖЕТА ФОНДА СОЦИАЛЬНОГО СТРАХОВАНИЯ РОССИЙСКОЙ ФЕДЕРАЦИИ ЮРИДИЧЕСКИМ ЛИЦАМ, ВКЛЮЧАЯ НЕКОММЕРЧЕСКИЕ ОРГАНИЗАЦИИ, И ИНДИВИДУАЛЬНЫМ ПРЕДПРИНИМАТЕЛЯМ В ЦЕЛЯХ СТИМУЛИРОВАНИЯ ЗАНЯТОСТИ ОТДЕЛЬНЫХ КАТЕГОРИЙ ГРАЖДАН</a:t>
            </a:r>
          </a:p>
          <a:p>
            <a:pPr algn="l"/>
            <a:endParaRPr lang="ru-RU" sz="4000" b="1" dirty="0" smtClean="0">
              <a:solidFill>
                <a:schemeClr val="accent2">
                  <a:lumMod val="50000"/>
                </a:schemeClr>
              </a:solidFill>
            </a:endParaRPr>
          </a:p>
          <a:p>
            <a:pPr algn="l">
              <a:lnSpc>
                <a:spcPct val="120000"/>
              </a:lnSpc>
            </a:pPr>
            <a:endParaRPr lang="ru-RU" sz="4000" b="1" dirty="0" smtClean="0">
              <a:solidFill>
                <a:schemeClr val="accent2">
                  <a:lumMod val="50000"/>
                </a:schemeClr>
              </a:solidFill>
            </a:endParaRPr>
          </a:p>
          <a:p>
            <a:pPr algn="l">
              <a:lnSpc>
                <a:spcPct val="120000"/>
              </a:lnSpc>
            </a:pPr>
            <a:r>
              <a:rPr lang="ru-RU" sz="4000" b="1" dirty="0" smtClean="0">
                <a:solidFill>
                  <a:schemeClr val="accent2">
                    <a:lumMod val="50000"/>
                  </a:schemeClr>
                </a:solidFill>
              </a:rPr>
              <a:t>Получатели </a:t>
            </a:r>
            <a:r>
              <a:rPr lang="ru-RU" sz="4000" b="1" dirty="0">
                <a:solidFill>
                  <a:schemeClr val="accent2">
                    <a:lumMod val="50000"/>
                  </a:schemeClr>
                </a:solidFill>
              </a:rPr>
              <a:t>поддержки </a:t>
            </a:r>
            <a:r>
              <a:rPr lang="ru-RU" sz="4000" i="1" dirty="0">
                <a:solidFill>
                  <a:schemeClr val="accent2">
                    <a:lumMod val="50000"/>
                  </a:schemeClr>
                </a:solidFill>
              </a:rPr>
              <a:t>– юридические лицам, включая некоммерческие организации, и индивидуальные предприниматели</a:t>
            </a:r>
          </a:p>
          <a:p>
            <a:pPr algn="l">
              <a:lnSpc>
                <a:spcPct val="120000"/>
              </a:lnSpc>
            </a:pPr>
            <a:r>
              <a:rPr lang="ru-RU" sz="4000" b="1" dirty="0">
                <a:solidFill>
                  <a:schemeClr val="accent2">
                    <a:lumMod val="50000"/>
                  </a:schemeClr>
                </a:solidFill>
              </a:rPr>
              <a:t>Условия получения поддержки </a:t>
            </a:r>
            <a:r>
              <a:rPr lang="ru-RU" sz="4000" i="1" dirty="0">
                <a:solidFill>
                  <a:schemeClr val="accent2">
                    <a:lumMod val="50000"/>
                  </a:schemeClr>
                </a:solidFill>
              </a:rPr>
              <a:t>– предоставление субсидий осуществляется Фондом социального страхования Российской Федерации на основании реестра для предоставления субсидий без заключения соглашения о предоставлении субсидии. Возмещению подлежат расходы работодателя на частичную оплату труда работников, трудоустроенных по направлению Центров занятости населения, по истечению 1, 3 , 6 месяцев с даты их трудоустройства.</a:t>
            </a:r>
          </a:p>
          <a:p>
            <a:pPr algn="l">
              <a:lnSpc>
                <a:spcPct val="120000"/>
              </a:lnSpc>
            </a:pPr>
            <a:r>
              <a:rPr lang="ru-RU" sz="4000" b="1" dirty="0">
                <a:solidFill>
                  <a:schemeClr val="accent2">
                    <a:lumMod val="50000"/>
                  </a:schemeClr>
                </a:solidFill>
              </a:rPr>
              <a:t>Размер поддержки </a:t>
            </a:r>
            <a:r>
              <a:rPr lang="ru-RU" sz="4000" i="1" dirty="0">
                <a:solidFill>
                  <a:schemeClr val="accent2">
                    <a:lumMod val="50000"/>
                  </a:schemeClr>
                </a:solidFill>
              </a:rPr>
              <a:t>– Предельный размер субсидии на возмещение работодателям расходов на частичную оплату труда работников рассчитывается по формуле, приведенной  в Правилах*</a:t>
            </a:r>
          </a:p>
          <a:p>
            <a:pPr algn="l">
              <a:lnSpc>
                <a:spcPct val="120000"/>
              </a:lnSpc>
            </a:pPr>
            <a:r>
              <a:rPr lang="ru-RU" sz="4000" b="1" dirty="0">
                <a:solidFill>
                  <a:schemeClr val="accent2">
                    <a:lumMod val="50000"/>
                  </a:schemeClr>
                </a:solidFill>
              </a:rPr>
              <a:t>Контакты ответственного лица  </a:t>
            </a:r>
            <a:r>
              <a:rPr lang="ru-RU" sz="4000" i="1" dirty="0">
                <a:solidFill>
                  <a:schemeClr val="accent2">
                    <a:lumMod val="50000"/>
                  </a:schemeClr>
                </a:solidFill>
              </a:rPr>
              <a:t>–  Сухарева Мария Георгиевна, главный специалист-эксперт отдела развития программ занятости, e-</a:t>
            </a:r>
            <a:r>
              <a:rPr lang="ru-RU" sz="4000" i="1" dirty="0" err="1">
                <a:solidFill>
                  <a:schemeClr val="accent2">
                    <a:lumMod val="50000"/>
                  </a:schemeClr>
                </a:solidFill>
              </a:rPr>
              <a:t>mail</a:t>
            </a:r>
            <a:r>
              <a:rPr lang="ru-RU" sz="4000" i="1" dirty="0">
                <a:solidFill>
                  <a:schemeClr val="accent2">
                    <a:lumMod val="50000"/>
                  </a:schemeClr>
                </a:solidFill>
              </a:rPr>
              <a:t>: m.g.suhareva@soc.rkomi.ru, тел. 286-090 (доб. 311)</a:t>
            </a:r>
          </a:p>
          <a:p>
            <a:pPr algn="l">
              <a:lnSpc>
                <a:spcPct val="120000"/>
              </a:lnSpc>
            </a:pPr>
            <a:r>
              <a:rPr lang="ru-RU" sz="4000" b="1" dirty="0">
                <a:solidFill>
                  <a:schemeClr val="accent2">
                    <a:lumMod val="50000"/>
                  </a:schemeClr>
                </a:solidFill>
              </a:rPr>
              <a:t>Информация о поддержке  </a:t>
            </a:r>
            <a:r>
              <a:rPr lang="ru-RU" sz="4000" i="1" dirty="0">
                <a:solidFill>
                  <a:schemeClr val="accent2">
                    <a:lumMod val="50000"/>
                  </a:schemeClr>
                </a:solidFill>
              </a:rPr>
              <a:t>- </a:t>
            </a:r>
            <a:r>
              <a:rPr lang="en-US" sz="4000" i="1" dirty="0">
                <a:solidFill>
                  <a:schemeClr val="accent2">
                    <a:lumMod val="50000"/>
                  </a:schemeClr>
                </a:solidFill>
                <a:hlinkClick r:id="rId2"/>
              </a:rPr>
              <a:t>https://komitrud.rkomi.ru/News/Detail/bfafeed6-0d15-41de-8724-bab32044a77f</a:t>
            </a:r>
            <a:endParaRPr lang="ru-RU" sz="4000" i="1" dirty="0">
              <a:solidFill>
                <a:schemeClr val="accent2">
                  <a:lumMod val="50000"/>
                </a:schemeClr>
              </a:solidFill>
            </a:endParaRPr>
          </a:p>
          <a:p>
            <a:pPr algn="l">
              <a:lnSpc>
                <a:spcPct val="120000"/>
              </a:lnSpc>
            </a:pPr>
            <a:r>
              <a:rPr lang="ru-RU" sz="4000" i="1" dirty="0">
                <a:latin typeface="Times New Roman" panose="02020603050405020304" pitchFamily="18" charset="0"/>
                <a:cs typeface="Times New Roman" panose="02020603050405020304" pitchFamily="18" charset="0"/>
              </a:rPr>
              <a:t>___________________________________________________________________________________________________</a:t>
            </a:r>
          </a:p>
          <a:p>
            <a:pPr algn="l">
              <a:lnSpc>
                <a:spcPct val="120000"/>
              </a:lnSpc>
            </a:pPr>
            <a:r>
              <a:rPr lang="ru-RU" sz="4000" i="1" dirty="0">
                <a:latin typeface="Times New Roman" panose="02020603050405020304" pitchFamily="18" charset="0"/>
                <a:cs typeface="Times New Roman" panose="02020603050405020304" pitchFamily="18" charset="0"/>
              </a:rPr>
              <a:t>*Правила предоставления субсидий Фондом социального страхования Российской Федерации в 2022 году из бюджета Фонда социального страхования Российской Федерации юридическим лицам, включая некоммерческие организации, и индивидуальным предпринимателям в целях стимулирования занятости отдельных категорий граждан, утвержденный постановлением Правительства Российской Федерации от 13.03.2021 № 362</a:t>
            </a:r>
          </a:p>
          <a:p>
            <a:pPr algn="l"/>
            <a:endParaRPr lang="ru-RU" sz="4600" i="1" dirty="0">
              <a:latin typeface="Times New Roman" panose="02020603050405020304" pitchFamily="18" charset="0"/>
              <a:cs typeface="Times New Roman" panose="02020603050405020304" pitchFamily="18" charset="0"/>
            </a:endParaRPr>
          </a:p>
          <a:p>
            <a:pPr algn="l"/>
            <a:endParaRPr lang="ru-RU" sz="5800" i="1" dirty="0">
              <a:latin typeface="Times New Roman" panose="02020603050405020304" pitchFamily="18" charset="0"/>
              <a:cs typeface="Times New Roman" panose="02020603050405020304" pitchFamily="18" charset="0"/>
            </a:endParaRPr>
          </a:p>
          <a:p>
            <a:pPr algn="l"/>
            <a:endParaRPr lang="ru-RU" sz="3900" i="1" dirty="0">
              <a:latin typeface="Times New Roman" panose="02020603050405020304" pitchFamily="18" charset="0"/>
              <a:cs typeface="Times New Roman" panose="02020603050405020304" pitchFamily="18" charset="0"/>
            </a:endParaRPr>
          </a:p>
          <a:p>
            <a:pPr algn="l"/>
            <a:endParaRPr lang="ru-RU" sz="5200" i="1" dirty="0">
              <a:latin typeface="Times New Roman" panose="02020603050405020304" pitchFamily="18" charset="0"/>
              <a:cs typeface="Times New Roman" panose="02020603050405020304" pitchFamily="18" charset="0"/>
            </a:endParaRPr>
          </a:p>
        </p:txBody>
      </p:sp>
      <p:sp>
        <p:nvSpPr>
          <p:cNvPr id="4" name="object 22"/>
          <p:cNvSpPr/>
          <p:nvPr/>
        </p:nvSpPr>
        <p:spPr>
          <a:xfrm>
            <a:off x="2023428" y="574808"/>
            <a:ext cx="1499869"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defTabSz="914371">
              <a:defRPr/>
            </a:pPr>
            <a:endParaRPr>
              <a:solidFill>
                <a:prstClr val="black"/>
              </a:solidFill>
              <a:latin typeface="Calibri"/>
            </a:endParaRPr>
          </a:p>
        </p:txBody>
      </p:sp>
      <p:sp>
        <p:nvSpPr>
          <p:cNvPr id="5" name="object 23"/>
          <p:cNvSpPr txBox="1">
            <a:spLocks/>
          </p:cNvSpPr>
          <p:nvPr/>
        </p:nvSpPr>
        <p:spPr>
          <a:xfrm>
            <a:off x="1857195" y="872073"/>
            <a:ext cx="17862924" cy="1236878"/>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r>
              <a:rPr lang="ru-RU" sz="4000" spc="-175" dirty="0">
                <a:solidFill>
                  <a:srgbClr val="EF5237"/>
                </a:solidFill>
                <a:latin typeface="+mn-lt"/>
              </a:rPr>
              <a:t>Фонд социального страхования Российской Федерации </a:t>
            </a:r>
            <a:endParaRPr lang="ru-RU" sz="4000" spc="-175" dirty="0" smtClean="0">
              <a:solidFill>
                <a:srgbClr val="EF5237"/>
              </a:solidFill>
              <a:latin typeface="+mn-lt"/>
            </a:endParaRPr>
          </a:p>
          <a:p>
            <a:r>
              <a:rPr lang="ru-RU" sz="4000" spc="-175" dirty="0" smtClean="0">
                <a:solidFill>
                  <a:srgbClr val="EF5237"/>
                </a:solidFill>
                <a:latin typeface="+mn-lt"/>
              </a:rPr>
              <a:t>(</a:t>
            </a:r>
            <a:r>
              <a:rPr lang="ru-RU" sz="4000" spc="-175" dirty="0">
                <a:solidFill>
                  <a:srgbClr val="EF5237"/>
                </a:solidFill>
                <a:latin typeface="+mn-lt"/>
              </a:rPr>
              <a:t>Центры занятости населения)</a:t>
            </a:r>
          </a:p>
        </p:txBody>
      </p:sp>
    </p:spTree>
    <p:extLst>
      <p:ext uri="{BB962C8B-B14F-4D97-AF65-F5344CB8AC3E}">
        <p14:creationId xmlns:p14="http://schemas.microsoft.com/office/powerpoint/2010/main" xmlns="" val="1869800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3"/>
          <p:cNvSpPr/>
          <p:nvPr/>
        </p:nvSpPr>
        <p:spPr>
          <a:xfrm>
            <a:off x="15821236" y="7286242"/>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a:defRPr/>
            </a:pPr>
            <a:endParaRPr>
              <a:solidFill>
                <a:prstClr val="black"/>
              </a:solidFill>
            </a:endParaRPr>
          </a:p>
        </p:txBody>
      </p:sp>
      <p:sp>
        <p:nvSpPr>
          <p:cNvPr id="15" name="object 22"/>
          <p:cNvSpPr/>
          <p:nvPr/>
        </p:nvSpPr>
        <p:spPr>
          <a:xfrm>
            <a:off x="2023427" y="574806"/>
            <a:ext cx="1499870"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a:defRPr/>
            </a:pPr>
            <a:endParaRPr>
              <a:solidFill>
                <a:prstClr val="black"/>
              </a:solidFill>
            </a:endParaRPr>
          </a:p>
        </p:txBody>
      </p:sp>
      <p:sp>
        <p:nvSpPr>
          <p:cNvPr id="18" name="object 23"/>
          <p:cNvSpPr txBox="1">
            <a:spLocks/>
          </p:cNvSpPr>
          <p:nvPr/>
        </p:nvSpPr>
        <p:spPr>
          <a:xfrm>
            <a:off x="2023427" y="1057275"/>
            <a:ext cx="15731173" cy="607475"/>
          </a:xfrm>
          <a:prstGeom prst="rect">
            <a:avLst/>
          </a:prstGeom>
        </p:spPr>
        <p:txBody>
          <a:bodyPr vert="horz" wrap="square" lIns="0" tIns="5716" rIns="0" bIns="0" rtlCol="0">
            <a:spAutoFit/>
          </a:bodyPr>
          <a:lstStyle>
            <a:lvl1pPr>
              <a:defRPr sz="9850" b="1" i="0">
                <a:solidFill>
                  <a:srgbClr val="4C1913"/>
                </a:solidFill>
                <a:latin typeface="Trebuchet MS"/>
                <a:ea typeface="+mj-ea"/>
                <a:cs typeface="Trebuchet MS"/>
              </a:defRPr>
            </a:lvl1pPr>
          </a:lstStyle>
          <a:p>
            <a:pPr marL="12701" marR="4169170" defTabSz="914371">
              <a:lnSpc>
                <a:spcPct val="101499"/>
              </a:lnSpc>
              <a:spcBef>
                <a:spcPts val="46"/>
              </a:spcBef>
            </a:pPr>
            <a:r>
              <a:rPr lang="ru-RU" sz="4000" spc="-175" dirty="0">
                <a:solidFill>
                  <a:srgbClr val="EF5237"/>
                </a:solidFill>
                <a:latin typeface="+mn-lt"/>
              </a:rPr>
              <a:t>АО «Лизинговая компания Республики Коми»</a:t>
            </a:r>
          </a:p>
        </p:txBody>
      </p:sp>
      <p:sp>
        <p:nvSpPr>
          <p:cNvPr id="19" name="object 24"/>
          <p:cNvSpPr txBox="1"/>
          <p:nvPr/>
        </p:nvSpPr>
        <p:spPr>
          <a:xfrm>
            <a:off x="2028456" y="1717791"/>
            <a:ext cx="16205981" cy="628376"/>
          </a:xfrm>
          <a:prstGeom prst="rect">
            <a:avLst/>
          </a:prstGeom>
        </p:spPr>
        <p:txBody>
          <a:bodyPr vert="horz" wrap="square" lIns="0" tIns="12699" rIns="0" bIns="0" rtlCol="0">
            <a:spAutoFit/>
          </a:bodyPr>
          <a:lstStyle/>
          <a:p>
            <a:pPr marL="12065" marR="7261" defTabSz="914371">
              <a:spcBef>
                <a:spcPts val="1501"/>
              </a:spcBef>
              <a:buClr>
                <a:srgbClr val="EF5237"/>
              </a:buClr>
              <a:tabLst>
                <a:tab pos="347969" algn="l"/>
                <a:tab pos="349239" algn="l"/>
              </a:tabLst>
            </a:pPr>
            <a:r>
              <a:rPr lang="ru-RU" sz="4000" b="1" spc="-175" dirty="0">
                <a:solidFill>
                  <a:srgbClr val="4C1913"/>
                </a:solidFill>
                <a:ea typeface="+mj-ea"/>
                <a:cs typeface="Trebuchet MS"/>
              </a:rPr>
              <a:t>ПРОГРАММА «БИЗНЕС-ИНВЕСТ»</a:t>
            </a:r>
          </a:p>
        </p:txBody>
      </p:sp>
      <p:sp>
        <p:nvSpPr>
          <p:cNvPr id="21" name="object 24"/>
          <p:cNvSpPr txBox="1"/>
          <p:nvPr/>
        </p:nvSpPr>
        <p:spPr>
          <a:xfrm>
            <a:off x="2023427" y="2733675"/>
            <a:ext cx="16566745" cy="7091684"/>
          </a:xfrm>
          <a:prstGeom prst="rect">
            <a:avLst/>
          </a:prstGeom>
        </p:spPr>
        <p:txBody>
          <a:bodyPr vert="horz" wrap="square" lIns="0" tIns="12699" rIns="0" bIns="0" rtlCol="0">
            <a:spAutoFit/>
          </a:bodyPr>
          <a:lstStyle/>
          <a:p>
            <a:pPr>
              <a:spcBef>
                <a:spcPts val="1200"/>
              </a:spcBef>
            </a:pPr>
            <a:r>
              <a:rPr lang="ru-RU" sz="2400" b="1" dirty="0">
                <a:solidFill>
                  <a:srgbClr val="C0504D">
                    <a:lumMod val="50000"/>
                  </a:srgbClr>
                </a:solidFill>
              </a:rPr>
              <a:t>Получатели поддержки </a:t>
            </a:r>
            <a:r>
              <a:rPr lang="ru-RU" sz="2400" dirty="0">
                <a:solidFill>
                  <a:schemeClr val="accent2">
                    <a:lumMod val="50000"/>
                  </a:schemeClr>
                </a:solidFill>
              </a:rPr>
              <a:t>–</a:t>
            </a:r>
            <a:r>
              <a:rPr lang="ru-RU" sz="2400" dirty="0">
                <a:solidFill>
                  <a:srgbClr val="C0504D">
                    <a:lumMod val="50000"/>
                  </a:srgbClr>
                </a:solidFill>
              </a:rPr>
              <a:t> </a:t>
            </a:r>
            <a:r>
              <a:rPr lang="ru-RU" sz="2400" i="1" dirty="0">
                <a:solidFill>
                  <a:srgbClr val="C0504D">
                    <a:lumMod val="50000"/>
                  </a:srgbClr>
                </a:solidFill>
              </a:rPr>
              <a:t>субъекты МСП, срок деятельности которых с даты регистрации превышает 9 месяцев</a:t>
            </a:r>
          </a:p>
          <a:p>
            <a:pPr>
              <a:spcBef>
                <a:spcPts val="1200"/>
              </a:spcBef>
            </a:pPr>
            <a:r>
              <a:rPr lang="ru-RU" sz="2400" b="1" dirty="0">
                <a:solidFill>
                  <a:srgbClr val="C0504D">
                    <a:lumMod val="50000"/>
                  </a:srgbClr>
                </a:solidFill>
              </a:rPr>
              <a:t>Условия получения поддержки </a:t>
            </a:r>
            <a:r>
              <a:rPr lang="ru-RU" sz="2400" dirty="0">
                <a:solidFill>
                  <a:srgbClr val="C0504D">
                    <a:lumMod val="50000"/>
                  </a:srgbClr>
                </a:solidFill>
              </a:rPr>
              <a:t>– </a:t>
            </a:r>
            <a:r>
              <a:rPr lang="ru-RU" sz="2400" i="1" dirty="0">
                <a:solidFill>
                  <a:srgbClr val="C0504D">
                    <a:lumMod val="50000"/>
                  </a:srgbClr>
                </a:solidFill>
              </a:rPr>
              <a:t>регистрация и осуществление деятельности на территории Республики Коми; отсутствие просроченной задолженности по налогам, сборам и иным обязательным платежам, превышающей 50 000 рублей; неприменение процедуры несостоятельности (банкротства); отсутствие нарушение платежной дисциплины сроком более 90 дней</a:t>
            </a:r>
          </a:p>
          <a:p>
            <a:pPr>
              <a:spcBef>
                <a:spcPts val="1200"/>
              </a:spcBef>
            </a:pPr>
            <a:r>
              <a:rPr lang="ru-RU" sz="2400" b="1" dirty="0">
                <a:solidFill>
                  <a:srgbClr val="C0504D">
                    <a:lumMod val="50000"/>
                  </a:srgbClr>
                </a:solidFill>
              </a:rPr>
              <a:t>Стоимость предмета лизинга </a:t>
            </a:r>
            <a:r>
              <a:rPr lang="ru-RU" sz="2400" dirty="0">
                <a:solidFill>
                  <a:srgbClr val="C0504D">
                    <a:lumMod val="50000"/>
                  </a:srgbClr>
                </a:solidFill>
              </a:rPr>
              <a:t>– </a:t>
            </a:r>
            <a:r>
              <a:rPr lang="ru-RU" sz="2400" i="1" dirty="0">
                <a:solidFill>
                  <a:srgbClr val="C0504D">
                    <a:lumMod val="50000"/>
                  </a:srgbClr>
                </a:solidFill>
              </a:rPr>
              <a:t>от 100 000 рублей до 25 000 000 рублей на срок от 1 года до 5 лет</a:t>
            </a:r>
          </a:p>
          <a:p>
            <a:pPr>
              <a:spcBef>
                <a:spcPts val="1200"/>
              </a:spcBef>
            </a:pPr>
            <a:endParaRPr lang="ru-RU" sz="2400" b="1" dirty="0">
              <a:solidFill>
                <a:srgbClr val="C0504D">
                  <a:lumMod val="50000"/>
                </a:srgbClr>
              </a:solidFill>
            </a:endParaRPr>
          </a:p>
          <a:p>
            <a:pPr>
              <a:spcBef>
                <a:spcPts val="1200"/>
              </a:spcBef>
            </a:pPr>
            <a:endParaRPr lang="ru-RU" sz="2400" b="1" dirty="0">
              <a:solidFill>
                <a:srgbClr val="C0504D">
                  <a:lumMod val="50000"/>
                </a:srgbClr>
              </a:solidFill>
            </a:endParaRPr>
          </a:p>
          <a:p>
            <a:pPr>
              <a:spcBef>
                <a:spcPts val="1200"/>
              </a:spcBef>
            </a:pPr>
            <a:endParaRPr lang="ru-RU" sz="2400" b="1" dirty="0">
              <a:solidFill>
                <a:srgbClr val="C0504D">
                  <a:lumMod val="50000"/>
                </a:srgbClr>
              </a:solidFill>
            </a:endParaRPr>
          </a:p>
          <a:p>
            <a:pPr>
              <a:spcBef>
                <a:spcPts val="1200"/>
              </a:spcBef>
            </a:pPr>
            <a:endParaRPr lang="ru-RU" sz="2400" b="1" dirty="0">
              <a:solidFill>
                <a:srgbClr val="C0504D">
                  <a:lumMod val="50000"/>
                </a:srgbClr>
              </a:solidFill>
            </a:endParaRPr>
          </a:p>
          <a:p>
            <a:pPr>
              <a:spcBef>
                <a:spcPts val="1200"/>
              </a:spcBef>
            </a:pPr>
            <a:endParaRPr lang="ru-RU" sz="2400" b="1" dirty="0">
              <a:solidFill>
                <a:srgbClr val="C0504D">
                  <a:lumMod val="50000"/>
                </a:srgbClr>
              </a:solidFill>
            </a:endParaRPr>
          </a:p>
          <a:p>
            <a:pPr>
              <a:spcBef>
                <a:spcPts val="1200"/>
              </a:spcBef>
            </a:pPr>
            <a:r>
              <a:rPr lang="ru-RU" sz="2400" b="1" dirty="0">
                <a:solidFill>
                  <a:srgbClr val="C0504D">
                    <a:lumMod val="50000"/>
                  </a:srgbClr>
                </a:solidFill>
              </a:rPr>
              <a:t>Срок рассмотрения заявки </a:t>
            </a:r>
            <a:r>
              <a:rPr lang="ru-RU" sz="2400" i="1" dirty="0">
                <a:solidFill>
                  <a:srgbClr val="C0504D">
                    <a:lumMod val="50000"/>
                  </a:srgbClr>
                </a:solidFill>
              </a:rPr>
              <a:t>– до 12 рабочих дней</a:t>
            </a:r>
          </a:p>
          <a:p>
            <a:pPr>
              <a:spcBef>
                <a:spcPts val="1200"/>
              </a:spcBef>
            </a:pPr>
            <a:r>
              <a:rPr lang="ru-RU" sz="2400" b="1" dirty="0">
                <a:solidFill>
                  <a:srgbClr val="C0504D">
                    <a:lumMod val="50000"/>
                  </a:srgbClr>
                </a:solidFill>
              </a:rPr>
              <a:t>Контакты ответственного лица </a:t>
            </a:r>
            <a:r>
              <a:rPr lang="ru-RU" sz="2400" dirty="0">
                <a:solidFill>
                  <a:srgbClr val="C0504D">
                    <a:lumMod val="50000"/>
                  </a:srgbClr>
                </a:solidFill>
              </a:rPr>
              <a:t>– </a:t>
            </a:r>
            <a:r>
              <a:rPr lang="ru-RU" sz="2400" i="1" dirty="0">
                <a:solidFill>
                  <a:srgbClr val="C0504D">
                    <a:lumMod val="50000"/>
                  </a:srgbClr>
                </a:solidFill>
              </a:rPr>
              <a:t>Воротников Александр Павлович, ведущий специалист, </a:t>
            </a:r>
            <a:r>
              <a:rPr lang="en-US" sz="2400" i="1" dirty="0">
                <a:solidFill>
                  <a:srgbClr val="C0504D">
                    <a:lumMod val="50000"/>
                  </a:srgbClr>
                </a:solidFill>
                <a:hlinkClick r:id="rId2"/>
              </a:rPr>
              <a:t>adeliyd@mail.ru</a:t>
            </a:r>
            <a:r>
              <a:rPr lang="ru-RU" sz="2400" i="1" dirty="0">
                <a:solidFill>
                  <a:srgbClr val="C0504D">
                    <a:lumMod val="50000"/>
                  </a:srgbClr>
                </a:solidFill>
              </a:rPr>
              <a:t>,  </a:t>
            </a:r>
            <a:br>
              <a:rPr lang="ru-RU" sz="2400" i="1" dirty="0">
                <a:solidFill>
                  <a:srgbClr val="C0504D">
                    <a:lumMod val="50000"/>
                  </a:srgbClr>
                </a:solidFill>
              </a:rPr>
            </a:br>
            <a:r>
              <a:rPr lang="ru-RU" sz="2400" i="1" dirty="0">
                <a:solidFill>
                  <a:srgbClr val="C0504D">
                    <a:lumMod val="50000"/>
                  </a:srgbClr>
                </a:solidFill>
              </a:rPr>
              <a:t>8 (904) 221-90-29</a:t>
            </a:r>
          </a:p>
          <a:p>
            <a:pPr>
              <a:spcBef>
                <a:spcPts val="1200"/>
              </a:spcBef>
            </a:pPr>
            <a:r>
              <a:rPr lang="ru-RU" sz="2400" b="1" dirty="0">
                <a:solidFill>
                  <a:srgbClr val="C0504D">
                    <a:lumMod val="50000"/>
                  </a:srgbClr>
                </a:solidFill>
              </a:rPr>
              <a:t>Информация о поддержке </a:t>
            </a:r>
            <a:r>
              <a:rPr lang="ru-RU" sz="2400" i="1" dirty="0">
                <a:solidFill>
                  <a:srgbClr val="C0504D">
                    <a:lumMod val="50000"/>
                  </a:srgbClr>
                </a:solidFill>
              </a:rPr>
              <a:t>- сайт </a:t>
            </a:r>
            <a:r>
              <a:rPr lang="ru-RU" sz="2400" i="1" dirty="0">
                <a:solidFill>
                  <a:srgbClr val="C0504D">
                    <a:lumMod val="50000"/>
                  </a:srgbClr>
                </a:solidFill>
                <a:hlinkClick r:id="rId3"/>
              </a:rPr>
              <a:t>мойбизнес11.рф</a:t>
            </a:r>
            <a:endParaRPr lang="ru-RU" sz="2400" i="1" dirty="0">
              <a:solidFill>
                <a:srgbClr val="C0504D">
                  <a:lumMod val="50000"/>
                </a:srgbClr>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xmlns="" val="3955319172"/>
              </p:ext>
            </p:extLst>
          </p:nvPr>
        </p:nvGraphicFramePr>
        <p:xfrm>
          <a:off x="2133599" y="5629275"/>
          <a:ext cx="13487401" cy="2213993"/>
        </p:xfrm>
        <a:graphic>
          <a:graphicData uri="http://schemas.openxmlformats.org/drawingml/2006/table">
            <a:tbl>
              <a:tblPr firstRow="1" bandRow="1">
                <a:tableStyleId>{5C22544A-7EE6-4342-B048-85BDC9FD1C3A}</a:tableStyleId>
              </a:tblPr>
              <a:tblGrid>
                <a:gridCol w="7086601">
                  <a:extLst>
                    <a:ext uri="{9D8B030D-6E8A-4147-A177-3AD203B41FA5}">
                      <a16:colId xmlns:a16="http://schemas.microsoft.com/office/drawing/2014/main" xmlns="" val="3484025915"/>
                    </a:ext>
                  </a:extLst>
                </a:gridCol>
                <a:gridCol w="6400800">
                  <a:extLst>
                    <a:ext uri="{9D8B030D-6E8A-4147-A177-3AD203B41FA5}">
                      <a16:colId xmlns:a16="http://schemas.microsoft.com/office/drawing/2014/main" xmlns="" val="3375219684"/>
                    </a:ext>
                  </a:extLst>
                </a:gridCol>
              </a:tblGrid>
              <a:tr h="842393">
                <a:tc>
                  <a:txBody>
                    <a:bodyPr/>
                    <a:lstStyle/>
                    <a:p>
                      <a:pPr algn="ctr"/>
                      <a:r>
                        <a:rPr lang="ru-RU" sz="2400" b="1" i="1" dirty="0">
                          <a:solidFill>
                            <a:srgbClr val="4C1913"/>
                          </a:solidFill>
                        </a:rPr>
                        <a:t>Минимальный размер авансового платежа, </a:t>
                      </a:r>
                      <a:br>
                        <a:rPr lang="ru-RU" sz="2400" b="1" i="1" dirty="0">
                          <a:solidFill>
                            <a:srgbClr val="4C1913"/>
                          </a:solidFill>
                        </a:rPr>
                      </a:br>
                      <a:r>
                        <a:rPr lang="ru-RU" sz="2400" b="1" i="1" dirty="0">
                          <a:solidFill>
                            <a:srgbClr val="4C1913"/>
                          </a:solidFill>
                        </a:rPr>
                        <a:t>в % от стоимости предмета лизинга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2400" b="1" i="1" dirty="0">
                          <a:solidFill>
                            <a:srgbClr val="4C1913"/>
                          </a:solidFill>
                        </a:rPr>
                        <a:t>Процент удорожания предмета лизинга  </a:t>
                      </a:r>
                      <a:br>
                        <a:rPr lang="ru-RU" sz="2400" b="1" i="1" dirty="0">
                          <a:solidFill>
                            <a:srgbClr val="4C1913"/>
                          </a:solidFill>
                        </a:rPr>
                      </a:br>
                      <a:r>
                        <a:rPr lang="ru-RU" sz="2400" b="1" i="1" dirty="0">
                          <a:solidFill>
                            <a:srgbClr val="4C1913"/>
                          </a:solidFill>
                        </a:rPr>
                        <a:t>в год,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393649630"/>
                  </a:ext>
                </a:extLst>
              </a:tr>
              <a:tr h="443593">
                <a:tc>
                  <a:txBody>
                    <a:bodyPr/>
                    <a:lstStyle/>
                    <a:p>
                      <a:pPr algn="ctr"/>
                      <a:r>
                        <a:rPr lang="ru-RU" sz="2400" b="0" i="1" dirty="0">
                          <a:solidFill>
                            <a:srgbClr val="4C1913"/>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2400" b="0" i="1" dirty="0">
                          <a:solidFill>
                            <a:srgbClr val="4C1913"/>
                          </a:solidFill>
                        </a:rPr>
                        <a:t>5,22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612270580"/>
                  </a:ext>
                </a:extLst>
              </a:tr>
              <a:tr h="443593">
                <a:tc>
                  <a:txBody>
                    <a:bodyPr/>
                    <a:lstStyle/>
                    <a:p>
                      <a:pPr algn="ctr"/>
                      <a:r>
                        <a:rPr lang="ru-RU" sz="2400" b="0" i="1" dirty="0">
                          <a:solidFill>
                            <a:srgbClr val="4C1913"/>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2400" b="0" i="1" dirty="0">
                          <a:solidFill>
                            <a:srgbClr val="4C1913"/>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349741192"/>
                  </a:ext>
                </a:extLst>
              </a:tr>
              <a:tr h="443593">
                <a:tc>
                  <a:txBody>
                    <a:bodyPr/>
                    <a:lstStyle/>
                    <a:p>
                      <a:pPr algn="ctr"/>
                      <a:r>
                        <a:rPr lang="ru-RU" sz="2400" b="0" i="1" dirty="0">
                          <a:solidFill>
                            <a:srgbClr val="4C1913"/>
                          </a:solidFill>
                        </a:rPr>
                        <a:t>10 – 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2400" b="0" i="1" dirty="0">
                          <a:solidFill>
                            <a:srgbClr val="4C1913"/>
                          </a:solidFill>
                        </a:rPr>
                        <a:t>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750952343"/>
                  </a:ext>
                </a:extLst>
              </a:tr>
            </a:tbl>
          </a:graphicData>
        </a:graphic>
      </p:graphicFrame>
    </p:spTree>
    <p:extLst>
      <p:ext uri="{BB962C8B-B14F-4D97-AF65-F5344CB8AC3E}">
        <p14:creationId xmlns:p14="http://schemas.microsoft.com/office/powerpoint/2010/main" xmlns="" val="392456669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3"/>
          <p:cNvSpPr/>
          <p:nvPr/>
        </p:nvSpPr>
        <p:spPr>
          <a:xfrm>
            <a:off x="15821236" y="7286242"/>
            <a:ext cx="3441065" cy="3624579"/>
          </a:xfrm>
          <a:custGeom>
            <a:avLst/>
            <a:gdLst/>
            <a:ahLst/>
            <a:cxnLst/>
            <a:rect l="l" t="t" r="r" b="b"/>
            <a:pathLst>
              <a:path w="3441065" h="3624579">
                <a:moveTo>
                  <a:pt x="2760967" y="0"/>
                </a:moveTo>
                <a:lnTo>
                  <a:pt x="2712401" y="418"/>
                </a:lnTo>
                <a:lnTo>
                  <a:pt x="2664039" y="1669"/>
                </a:lnTo>
                <a:lnTo>
                  <a:pt x="2615886" y="3746"/>
                </a:lnTo>
                <a:lnTo>
                  <a:pt x="2567949" y="6642"/>
                </a:lnTo>
                <a:lnTo>
                  <a:pt x="2520237" y="10349"/>
                </a:lnTo>
                <a:lnTo>
                  <a:pt x="2472754" y="14862"/>
                </a:lnTo>
                <a:lnTo>
                  <a:pt x="2425508" y="20173"/>
                </a:lnTo>
                <a:lnTo>
                  <a:pt x="2378507" y="26276"/>
                </a:lnTo>
                <a:lnTo>
                  <a:pt x="2331756" y="33163"/>
                </a:lnTo>
                <a:lnTo>
                  <a:pt x="2285262" y="40828"/>
                </a:lnTo>
                <a:lnTo>
                  <a:pt x="2239034" y="49264"/>
                </a:lnTo>
                <a:lnTo>
                  <a:pt x="2193076" y="58464"/>
                </a:lnTo>
                <a:lnTo>
                  <a:pt x="2147397" y="68421"/>
                </a:lnTo>
                <a:lnTo>
                  <a:pt x="2102003" y="79129"/>
                </a:lnTo>
                <a:lnTo>
                  <a:pt x="2056900" y="90580"/>
                </a:lnTo>
                <a:lnTo>
                  <a:pt x="2012096" y="102768"/>
                </a:lnTo>
                <a:lnTo>
                  <a:pt x="1967598" y="115686"/>
                </a:lnTo>
                <a:lnTo>
                  <a:pt x="1923412" y="129327"/>
                </a:lnTo>
                <a:lnTo>
                  <a:pt x="1879546" y="143684"/>
                </a:lnTo>
                <a:lnTo>
                  <a:pt x="1836005" y="158751"/>
                </a:lnTo>
                <a:lnTo>
                  <a:pt x="1792798" y="174520"/>
                </a:lnTo>
                <a:lnTo>
                  <a:pt x="1749930" y="190984"/>
                </a:lnTo>
                <a:lnTo>
                  <a:pt x="1707408" y="208138"/>
                </a:lnTo>
                <a:lnTo>
                  <a:pt x="1665241" y="225973"/>
                </a:lnTo>
                <a:lnTo>
                  <a:pt x="1623433" y="244484"/>
                </a:lnTo>
                <a:lnTo>
                  <a:pt x="1581993" y="263662"/>
                </a:lnTo>
                <a:lnTo>
                  <a:pt x="1540926" y="283503"/>
                </a:lnTo>
                <a:lnTo>
                  <a:pt x="1500241" y="303997"/>
                </a:lnTo>
                <a:lnTo>
                  <a:pt x="1459943" y="325140"/>
                </a:lnTo>
                <a:lnTo>
                  <a:pt x="1420039" y="346924"/>
                </a:lnTo>
                <a:lnTo>
                  <a:pt x="1380537" y="369341"/>
                </a:lnTo>
                <a:lnTo>
                  <a:pt x="1341443" y="392386"/>
                </a:lnTo>
                <a:lnTo>
                  <a:pt x="1302765" y="416051"/>
                </a:lnTo>
                <a:lnTo>
                  <a:pt x="1264508" y="440330"/>
                </a:lnTo>
                <a:lnTo>
                  <a:pt x="1226679" y="465215"/>
                </a:lnTo>
                <a:lnTo>
                  <a:pt x="1189287" y="490700"/>
                </a:lnTo>
                <a:lnTo>
                  <a:pt x="1152337" y="516779"/>
                </a:lnTo>
                <a:lnTo>
                  <a:pt x="1115836" y="543443"/>
                </a:lnTo>
                <a:lnTo>
                  <a:pt x="1079791" y="570687"/>
                </a:lnTo>
                <a:lnTo>
                  <a:pt x="1044209" y="598503"/>
                </a:lnTo>
                <a:lnTo>
                  <a:pt x="1009097" y="626885"/>
                </a:lnTo>
                <a:lnTo>
                  <a:pt x="974462" y="655825"/>
                </a:lnTo>
                <a:lnTo>
                  <a:pt x="940310" y="685318"/>
                </a:lnTo>
                <a:lnTo>
                  <a:pt x="906648" y="715355"/>
                </a:lnTo>
                <a:lnTo>
                  <a:pt x="873484" y="745931"/>
                </a:lnTo>
                <a:lnTo>
                  <a:pt x="840823" y="777039"/>
                </a:lnTo>
                <a:lnTo>
                  <a:pt x="808674" y="808670"/>
                </a:lnTo>
                <a:lnTo>
                  <a:pt x="777042" y="840820"/>
                </a:lnTo>
                <a:lnTo>
                  <a:pt x="745934" y="873480"/>
                </a:lnTo>
                <a:lnTo>
                  <a:pt x="715359" y="906645"/>
                </a:lnTo>
                <a:lnTo>
                  <a:pt x="685321" y="940306"/>
                </a:lnTo>
                <a:lnTo>
                  <a:pt x="655828" y="974458"/>
                </a:lnTo>
                <a:lnTo>
                  <a:pt x="626888" y="1009094"/>
                </a:lnTo>
                <a:lnTo>
                  <a:pt x="598506" y="1044206"/>
                </a:lnTo>
                <a:lnTo>
                  <a:pt x="570690" y="1079788"/>
                </a:lnTo>
                <a:lnTo>
                  <a:pt x="543446" y="1115833"/>
                </a:lnTo>
                <a:lnTo>
                  <a:pt x="516781" y="1152334"/>
                </a:lnTo>
                <a:lnTo>
                  <a:pt x="490703" y="1189284"/>
                </a:lnTo>
                <a:lnTo>
                  <a:pt x="465218" y="1226677"/>
                </a:lnTo>
                <a:lnTo>
                  <a:pt x="440332" y="1264505"/>
                </a:lnTo>
                <a:lnTo>
                  <a:pt x="416054" y="1302762"/>
                </a:lnTo>
                <a:lnTo>
                  <a:pt x="392388" y="1341441"/>
                </a:lnTo>
                <a:lnTo>
                  <a:pt x="369343" y="1380535"/>
                </a:lnTo>
                <a:lnTo>
                  <a:pt x="346926" y="1420038"/>
                </a:lnTo>
                <a:lnTo>
                  <a:pt x="325142" y="1459941"/>
                </a:lnTo>
                <a:lnTo>
                  <a:pt x="303999" y="1500239"/>
                </a:lnTo>
                <a:lnTo>
                  <a:pt x="283505" y="1540925"/>
                </a:lnTo>
                <a:lnTo>
                  <a:pt x="263664" y="1581992"/>
                </a:lnTo>
                <a:lnTo>
                  <a:pt x="244485" y="1623433"/>
                </a:lnTo>
                <a:lnTo>
                  <a:pt x="225975" y="1665240"/>
                </a:lnTo>
                <a:lnTo>
                  <a:pt x="208139" y="1707409"/>
                </a:lnTo>
                <a:lnTo>
                  <a:pt x="190986" y="1749930"/>
                </a:lnTo>
                <a:lnTo>
                  <a:pt x="174521" y="1792798"/>
                </a:lnTo>
                <a:lnTo>
                  <a:pt x="158752" y="1836006"/>
                </a:lnTo>
                <a:lnTo>
                  <a:pt x="143685" y="1879547"/>
                </a:lnTo>
                <a:lnTo>
                  <a:pt x="129328" y="1923414"/>
                </a:lnTo>
                <a:lnTo>
                  <a:pt x="115687" y="1967601"/>
                </a:lnTo>
                <a:lnTo>
                  <a:pt x="102769" y="2012099"/>
                </a:lnTo>
                <a:lnTo>
                  <a:pt x="90581" y="2056903"/>
                </a:lnTo>
                <a:lnTo>
                  <a:pt x="79130" y="2102006"/>
                </a:lnTo>
                <a:lnTo>
                  <a:pt x="68422" y="2147401"/>
                </a:lnTo>
                <a:lnTo>
                  <a:pt x="58464" y="2193081"/>
                </a:lnTo>
                <a:lnTo>
                  <a:pt x="49264" y="2239039"/>
                </a:lnTo>
                <a:lnTo>
                  <a:pt x="40828" y="2285268"/>
                </a:lnTo>
                <a:lnTo>
                  <a:pt x="33163" y="2331762"/>
                </a:lnTo>
                <a:lnTo>
                  <a:pt x="26276" y="2378514"/>
                </a:lnTo>
                <a:lnTo>
                  <a:pt x="20173" y="2425516"/>
                </a:lnTo>
                <a:lnTo>
                  <a:pt x="14862" y="2472762"/>
                </a:lnTo>
                <a:lnTo>
                  <a:pt x="10349" y="2520245"/>
                </a:lnTo>
                <a:lnTo>
                  <a:pt x="6605" y="2568572"/>
                </a:lnTo>
                <a:lnTo>
                  <a:pt x="3739" y="2616062"/>
                </a:lnTo>
                <a:lnTo>
                  <a:pt x="1669" y="2664050"/>
                </a:lnTo>
                <a:lnTo>
                  <a:pt x="418" y="2712413"/>
                </a:lnTo>
                <a:lnTo>
                  <a:pt x="0" y="2760980"/>
                </a:lnTo>
                <a:lnTo>
                  <a:pt x="501" y="2814130"/>
                </a:lnTo>
                <a:lnTo>
                  <a:pt x="1994" y="2866926"/>
                </a:lnTo>
                <a:lnTo>
                  <a:pt x="4474" y="2919524"/>
                </a:lnTo>
                <a:lnTo>
                  <a:pt x="7931" y="2971860"/>
                </a:lnTo>
                <a:lnTo>
                  <a:pt x="12355" y="3023925"/>
                </a:lnTo>
                <a:lnTo>
                  <a:pt x="17738" y="3075711"/>
                </a:lnTo>
                <a:lnTo>
                  <a:pt x="24070" y="3127208"/>
                </a:lnTo>
                <a:lnTo>
                  <a:pt x="31344" y="3178408"/>
                </a:lnTo>
                <a:lnTo>
                  <a:pt x="39550" y="3229302"/>
                </a:lnTo>
                <a:lnTo>
                  <a:pt x="48679" y="3279881"/>
                </a:lnTo>
                <a:lnTo>
                  <a:pt x="58722" y="3330136"/>
                </a:lnTo>
                <a:lnTo>
                  <a:pt x="69670" y="3380059"/>
                </a:lnTo>
                <a:lnTo>
                  <a:pt x="81515" y="3429640"/>
                </a:lnTo>
                <a:lnTo>
                  <a:pt x="94247" y="3478872"/>
                </a:lnTo>
                <a:lnTo>
                  <a:pt x="107858" y="3527744"/>
                </a:lnTo>
                <a:lnTo>
                  <a:pt x="122339" y="3576249"/>
                </a:lnTo>
                <a:lnTo>
                  <a:pt x="137680" y="3624376"/>
                </a:lnTo>
                <a:lnTo>
                  <a:pt x="1492986" y="3624376"/>
                </a:lnTo>
                <a:lnTo>
                  <a:pt x="1465669" y="3582915"/>
                </a:lnTo>
                <a:lnTo>
                  <a:pt x="1439672" y="3540533"/>
                </a:lnTo>
                <a:lnTo>
                  <a:pt x="1415025" y="3497259"/>
                </a:lnTo>
                <a:lnTo>
                  <a:pt x="1391757" y="3453122"/>
                </a:lnTo>
                <a:lnTo>
                  <a:pt x="1369896" y="3408153"/>
                </a:lnTo>
                <a:lnTo>
                  <a:pt x="1349472" y="3362379"/>
                </a:lnTo>
                <a:lnTo>
                  <a:pt x="1330515" y="3315830"/>
                </a:lnTo>
                <a:lnTo>
                  <a:pt x="1313053" y="3268536"/>
                </a:lnTo>
                <a:lnTo>
                  <a:pt x="1297116" y="3220524"/>
                </a:lnTo>
                <a:lnTo>
                  <a:pt x="1282732" y="3171825"/>
                </a:lnTo>
                <a:lnTo>
                  <a:pt x="1269931" y="3122468"/>
                </a:lnTo>
                <a:lnTo>
                  <a:pt x="1258743" y="3072481"/>
                </a:lnTo>
                <a:lnTo>
                  <a:pt x="1249195" y="3021895"/>
                </a:lnTo>
                <a:lnTo>
                  <a:pt x="1241318" y="2970737"/>
                </a:lnTo>
                <a:lnTo>
                  <a:pt x="1235141" y="2919037"/>
                </a:lnTo>
                <a:lnTo>
                  <a:pt x="1230693" y="2866825"/>
                </a:lnTo>
                <a:lnTo>
                  <a:pt x="1228001" y="2814075"/>
                </a:lnTo>
                <a:lnTo>
                  <a:pt x="1227099" y="2760980"/>
                </a:lnTo>
                <a:lnTo>
                  <a:pt x="1227857" y="2712288"/>
                </a:lnTo>
                <a:lnTo>
                  <a:pt x="1230117" y="2663974"/>
                </a:lnTo>
                <a:lnTo>
                  <a:pt x="1233873" y="2615896"/>
                </a:lnTo>
                <a:lnTo>
                  <a:pt x="1239050" y="2568572"/>
                </a:lnTo>
                <a:lnTo>
                  <a:pt x="1245679" y="2521529"/>
                </a:lnTo>
                <a:lnTo>
                  <a:pt x="1253719" y="2474954"/>
                </a:lnTo>
                <a:lnTo>
                  <a:pt x="1263149" y="2428869"/>
                </a:lnTo>
                <a:lnTo>
                  <a:pt x="1273945" y="2383297"/>
                </a:lnTo>
                <a:lnTo>
                  <a:pt x="1286085" y="2338262"/>
                </a:lnTo>
                <a:lnTo>
                  <a:pt x="1299547" y="2293784"/>
                </a:lnTo>
                <a:lnTo>
                  <a:pt x="1314308" y="2249886"/>
                </a:lnTo>
                <a:lnTo>
                  <a:pt x="1330346" y="2206592"/>
                </a:lnTo>
                <a:lnTo>
                  <a:pt x="1347638" y="2163923"/>
                </a:lnTo>
                <a:lnTo>
                  <a:pt x="1366162" y="2121902"/>
                </a:lnTo>
                <a:lnTo>
                  <a:pt x="1385896" y="2080551"/>
                </a:lnTo>
                <a:lnTo>
                  <a:pt x="1406816" y="2039894"/>
                </a:lnTo>
                <a:lnTo>
                  <a:pt x="1428901" y="1999951"/>
                </a:lnTo>
                <a:lnTo>
                  <a:pt x="1452128" y="1960746"/>
                </a:lnTo>
                <a:lnTo>
                  <a:pt x="1476474" y="1922302"/>
                </a:lnTo>
                <a:lnTo>
                  <a:pt x="1501918" y="1884640"/>
                </a:lnTo>
                <a:lnTo>
                  <a:pt x="1528436" y="1847783"/>
                </a:lnTo>
                <a:lnTo>
                  <a:pt x="1556006" y="1811754"/>
                </a:lnTo>
                <a:lnTo>
                  <a:pt x="1584606" y="1776574"/>
                </a:lnTo>
                <a:lnTo>
                  <a:pt x="1614213" y="1742268"/>
                </a:lnTo>
                <a:lnTo>
                  <a:pt x="1644805" y="1708856"/>
                </a:lnTo>
                <a:lnTo>
                  <a:pt x="1676360" y="1676361"/>
                </a:lnTo>
                <a:lnTo>
                  <a:pt x="1708854" y="1644807"/>
                </a:lnTo>
                <a:lnTo>
                  <a:pt x="1742266" y="1614215"/>
                </a:lnTo>
                <a:lnTo>
                  <a:pt x="1776572" y="1584607"/>
                </a:lnTo>
                <a:lnTo>
                  <a:pt x="1811751" y="1556007"/>
                </a:lnTo>
                <a:lnTo>
                  <a:pt x="1847780" y="1528437"/>
                </a:lnTo>
                <a:lnTo>
                  <a:pt x="1884637" y="1501919"/>
                </a:lnTo>
                <a:lnTo>
                  <a:pt x="1922298" y="1476475"/>
                </a:lnTo>
                <a:lnTo>
                  <a:pt x="1960743" y="1452129"/>
                </a:lnTo>
                <a:lnTo>
                  <a:pt x="1999947" y="1428902"/>
                </a:lnTo>
                <a:lnTo>
                  <a:pt x="2039889" y="1406817"/>
                </a:lnTo>
                <a:lnTo>
                  <a:pt x="2080547" y="1385896"/>
                </a:lnTo>
                <a:lnTo>
                  <a:pt x="2121897" y="1366163"/>
                </a:lnTo>
                <a:lnTo>
                  <a:pt x="2163918" y="1347639"/>
                </a:lnTo>
                <a:lnTo>
                  <a:pt x="2206586" y="1330346"/>
                </a:lnTo>
                <a:lnTo>
                  <a:pt x="2249880" y="1314308"/>
                </a:lnTo>
                <a:lnTo>
                  <a:pt x="2293777" y="1299547"/>
                </a:lnTo>
                <a:lnTo>
                  <a:pt x="2338254" y="1286085"/>
                </a:lnTo>
                <a:lnTo>
                  <a:pt x="2383290" y="1273945"/>
                </a:lnTo>
                <a:lnTo>
                  <a:pt x="2428861" y="1263149"/>
                </a:lnTo>
                <a:lnTo>
                  <a:pt x="2474945" y="1253719"/>
                </a:lnTo>
                <a:lnTo>
                  <a:pt x="2521519" y="1245679"/>
                </a:lnTo>
                <a:lnTo>
                  <a:pt x="2568562" y="1239050"/>
                </a:lnTo>
                <a:lnTo>
                  <a:pt x="2616051" y="1233855"/>
                </a:lnTo>
                <a:lnTo>
                  <a:pt x="2663963" y="1230117"/>
                </a:lnTo>
                <a:lnTo>
                  <a:pt x="2712276" y="1227857"/>
                </a:lnTo>
                <a:lnTo>
                  <a:pt x="2760967" y="1227099"/>
                </a:lnTo>
                <a:lnTo>
                  <a:pt x="3440798" y="1227099"/>
                </a:lnTo>
                <a:lnTo>
                  <a:pt x="3440798" y="84328"/>
                </a:lnTo>
                <a:lnTo>
                  <a:pt x="3394033" y="72919"/>
                </a:lnTo>
                <a:lnTo>
                  <a:pt x="3346965" y="62309"/>
                </a:lnTo>
                <a:lnTo>
                  <a:pt x="3299598" y="52506"/>
                </a:lnTo>
                <a:lnTo>
                  <a:pt x="3251942" y="43516"/>
                </a:lnTo>
                <a:lnTo>
                  <a:pt x="3204003" y="35348"/>
                </a:lnTo>
                <a:lnTo>
                  <a:pt x="3155787" y="28008"/>
                </a:lnTo>
                <a:lnTo>
                  <a:pt x="3107302" y="21504"/>
                </a:lnTo>
                <a:lnTo>
                  <a:pt x="3058555" y="15843"/>
                </a:lnTo>
                <a:lnTo>
                  <a:pt x="3009554" y="11033"/>
                </a:lnTo>
                <a:lnTo>
                  <a:pt x="2960304" y="7080"/>
                </a:lnTo>
                <a:lnTo>
                  <a:pt x="2910813" y="3994"/>
                </a:lnTo>
                <a:lnTo>
                  <a:pt x="2861089" y="1780"/>
                </a:lnTo>
                <a:lnTo>
                  <a:pt x="2811138" y="446"/>
                </a:lnTo>
                <a:lnTo>
                  <a:pt x="2760967" y="0"/>
                </a:lnTo>
                <a:close/>
              </a:path>
              <a:path w="3441065" h="3624579">
                <a:moveTo>
                  <a:pt x="3440798" y="1227099"/>
                </a:moveTo>
                <a:lnTo>
                  <a:pt x="2760967" y="1227099"/>
                </a:lnTo>
                <a:lnTo>
                  <a:pt x="2813077" y="1227967"/>
                </a:lnTo>
                <a:lnTo>
                  <a:pt x="2864749" y="1230553"/>
                </a:lnTo>
                <a:lnTo>
                  <a:pt x="2915957" y="1234829"/>
                </a:lnTo>
                <a:lnTo>
                  <a:pt x="2966673" y="1240768"/>
                </a:lnTo>
                <a:lnTo>
                  <a:pt x="3016870" y="1248343"/>
                </a:lnTo>
                <a:lnTo>
                  <a:pt x="3066521" y="1257526"/>
                </a:lnTo>
                <a:lnTo>
                  <a:pt x="3115598" y="1268290"/>
                </a:lnTo>
                <a:lnTo>
                  <a:pt x="3164075" y="1280607"/>
                </a:lnTo>
                <a:lnTo>
                  <a:pt x="3211924" y="1294450"/>
                </a:lnTo>
                <a:lnTo>
                  <a:pt x="3259118" y="1309791"/>
                </a:lnTo>
                <a:lnTo>
                  <a:pt x="3305629" y="1326604"/>
                </a:lnTo>
                <a:lnTo>
                  <a:pt x="3351431" y="1344861"/>
                </a:lnTo>
                <a:lnTo>
                  <a:pt x="3396497" y="1364533"/>
                </a:lnTo>
                <a:lnTo>
                  <a:pt x="3440798" y="1385595"/>
                </a:lnTo>
                <a:lnTo>
                  <a:pt x="3440798" y="1227099"/>
                </a:lnTo>
                <a:close/>
              </a:path>
            </a:pathLst>
          </a:custGeom>
          <a:solidFill>
            <a:srgbClr val="EDDFD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 name="object 2"/>
          <p:cNvSpPr txBox="1"/>
          <p:nvPr/>
        </p:nvSpPr>
        <p:spPr>
          <a:xfrm>
            <a:off x="7495571" y="1839481"/>
            <a:ext cx="8534399" cy="482889"/>
          </a:xfrm>
          <a:prstGeom prst="rect">
            <a:avLst/>
          </a:prstGeom>
        </p:spPr>
        <p:txBody>
          <a:bodyPr vert="horz" wrap="square" lIns="0" tIns="15431" rIns="0" bIns="0" rtlCol="0">
            <a:spAutoFit/>
          </a:bodyPr>
          <a:lstStyle/>
          <a:p>
            <a:pPr marL="18153" marR="229640" lvl="0" indent="0" defTabSz="1307043" rtl="0" eaLnBrk="1" fontAlgn="auto" latinLnBrk="0" hangingPunct="1">
              <a:lnSpc>
                <a:spcPct val="100699"/>
              </a:lnSpc>
              <a:spcBef>
                <a:spcPts val="121"/>
              </a:spcBef>
              <a:spcAft>
                <a:spcPts val="0"/>
              </a:spcAft>
              <a:buClrTx/>
              <a:buSzTx/>
              <a:buFontTx/>
              <a:buNone/>
              <a:tabLst/>
              <a:defRPr/>
            </a:pPr>
            <a:r>
              <a:rPr kumimoji="0" lang="ru-RU" sz="3200" b="1" i="0" u="none" strike="noStrike" kern="1200" cap="none" spc="-175" normalizeH="0" baseline="0" noProof="0" dirty="0">
                <a:ln>
                  <a:noFill/>
                </a:ln>
                <a:solidFill>
                  <a:srgbClr val="EF5237"/>
                </a:solidFill>
                <a:effectLst/>
                <a:uLnTx/>
                <a:uFillTx/>
                <a:latin typeface="Trebuchet MS" panose="020B0603020202020204" pitchFamily="34" charset="0"/>
                <a:ea typeface="+mn-ea"/>
                <a:cs typeface="Trebuchet MS"/>
              </a:rPr>
              <a:t>ГОРЯЧИЕ ЛИНИИ для предпринимателей</a:t>
            </a:r>
          </a:p>
        </p:txBody>
      </p:sp>
      <p:sp>
        <p:nvSpPr>
          <p:cNvPr id="3" name="object 3"/>
          <p:cNvSpPr txBox="1"/>
          <p:nvPr/>
        </p:nvSpPr>
        <p:spPr>
          <a:xfrm>
            <a:off x="2092709" y="1378346"/>
            <a:ext cx="3355752" cy="2234323"/>
          </a:xfrm>
          <a:prstGeom prst="rect">
            <a:avLst/>
          </a:prstGeom>
        </p:spPr>
        <p:txBody>
          <a:bodyPr vert="horz" wrap="square" lIns="0" tIns="18154" rIns="0" bIns="0" rtlCol="0">
            <a:spAutoFit/>
          </a:bodyPr>
          <a:lstStyle/>
          <a:p>
            <a:pPr marL="18153" marR="7261" lvl="0" indent="0" algn="just" defTabSz="1307043" rtl="0" eaLnBrk="1" fontAlgn="auto" latinLnBrk="0" hangingPunct="1">
              <a:lnSpc>
                <a:spcPct val="100000"/>
              </a:lnSpc>
              <a:spcBef>
                <a:spcPts val="143"/>
              </a:spcBef>
              <a:spcAft>
                <a:spcPts val="0"/>
              </a:spcAft>
              <a:buClrTx/>
              <a:buSzTx/>
              <a:buFontTx/>
              <a:buNone/>
              <a:tabLst/>
              <a:defRPr/>
            </a:pPr>
            <a:r>
              <a:rPr kumimoji="0" sz="4800" b="1" i="0" u="none" strike="noStrike" kern="1200" cap="none" spc="-175" normalizeH="0" baseline="0" noProof="0" dirty="0">
                <a:ln>
                  <a:noFill/>
                </a:ln>
                <a:solidFill>
                  <a:srgbClr val="4C1913"/>
                </a:solidFill>
                <a:effectLst/>
                <a:uLnTx/>
                <a:uFillTx/>
                <a:latin typeface="Trebuchet MS"/>
                <a:ea typeface="+mn-ea"/>
                <a:cs typeface="Trebuchet MS"/>
              </a:rPr>
              <a:t>ВСЯ  ПОМОЩЬ ー ОНЛАЙН</a:t>
            </a:r>
          </a:p>
        </p:txBody>
      </p:sp>
      <p:sp>
        <p:nvSpPr>
          <p:cNvPr id="5" name="object 5"/>
          <p:cNvSpPr/>
          <p:nvPr/>
        </p:nvSpPr>
        <p:spPr>
          <a:xfrm>
            <a:off x="1654698" y="3853861"/>
            <a:ext cx="4430367" cy="3218744"/>
          </a:xfrm>
          <a:prstGeom prst="rect">
            <a:avLst/>
          </a:prstGeom>
          <a:blipFill>
            <a:blip r:embed="rId2" cstate="print">
              <a:duotone>
                <a:schemeClr val="accent6">
                  <a:shade val="45000"/>
                  <a:satMod val="135000"/>
                </a:schemeClr>
                <a:prstClr val="white"/>
              </a:duotone>
            </a:blip>
            <a:stretch>
              <a:fillRect/>
            </a:stretch>
          </a:blipFill>
        </p:spPr>
        <p:txBody>
          <a:bodyPr wrap="square" lIns="0" tIns="0" rIns="0" bIns="0" rtlCol="0"/>
          <a:lstStyle/>
          <a:p>
            <a:pPr marL="0" marR="0" lvl="0" indent="0" algn="l" defTabSz="1307043" rtl="0" eaLnBrk="1" fontAlgn="auto" latinLnBrk="0" hangingPunct="1">
              <a:lnSpc>
                <a:spcPct val="100000"/>
              </a:lnSpc>
              <a:spcBef>
                <a:spcPts val="0"/>
              </a:spcBef>
              <a:spcAft>
                <a:spcPts val="0"/>
              </a:spcAft>
              <a:buClrTx/>
              <a:buSzTx/>
              <a:buFontTx/>
              <a:buNone/>
              <a:tabLst/>
              <a:defRPr/>
            </a:pPr>
            <a:endParaRPr kumimoji="0" sz="2573"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22"/>
          <p:cNvSpPr/>
          <p:nvPr/>
        </p:nvSpPr>
        <p:spPr>
          <a:xfrm>
            <a:off x="2023427" y="574806"/>
            <a:ext cx="1499870" cy="153035"/>
          </a:xfrm>
          <a:custGeom>
            <a:avLst/>
            <a:gdLst/>
            <a:ahLst/>
            <a:cxnLst/>
            <a:rect l="l" t="t" r="r" b="b"/>
            <a:pathLst>
              <a:path w="1499870" h="153034">
                <a:moveTo>
                  <a:pt x="0" y="152946"/>
                </a:moveTo>
                <a:lnTo>
                  <a:pt x="1499501" y="152946"/>
                </a:lnTo>
                <a:lnTo>
                  <a:pt x="1499501" y="0"/>
                </a:lnTo>
                <a:lnTo>
                  <a:pt x="0" y="0"/>
                </a:lnTo>
                <a:lnTo>
                  <a:pt x="0" y="152946"/>
                </a:lnTo>
                <a:close/>
              </a:path>
            </a:pathLst>
          </a:custGeom>
          <a:solidFill>
            <a:srgbClr val="EF523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4" name="Группа 3"/>
          <p:cNvGrpSpPr/>
          <p:nvPr/>
        </p:nvGrpSpPr>
        <p:grpSpPr>
          <a:xfrm>
            <a:off x="7414217" y="2642588"/>
            <a:ext cx="11788183" cy="3067884"/>
            <a:chOff x="7082375" y="2642588"/>
            <a:chExt cx="14346079" cy="3067884"/>
          </a:xfrm>
        </p:grpSpPr>
        <p:sp>
          <p:nvSpPr>
            <p:cNvPr id="7" name="object 7"/>
            <p:cNvSpPr txBox="1"/>
            <p:nvPr/>
          </p:nvSpPr>
          <p:spPr>
            <a:xfrm>
              <a:off x="7174395" y="2642588"/>
              <a:ext cx="14254059" cy="3067884"/>
            </a:xfrm>
            <a:prstGeom prst="rect">
              <a:avLst/>
            </a:prstGeom>
          </p:spPr>
          <p:txBody>
            <a:bodyPr vert="horz" wrap="square" lIns="0" tIns="18154" rIns="0" bIns="0" rtlCol="0">
              <a:spAutoFit/>
            </a:bodyPr>
            <a:lstStyle/>
            <a:p>
              <a:pPr marL="18153" marR="7261" lvl="0" defTabSz="1307043">
                <a:defRPr/>
              </a:pPr>
              <a:r>
                <a:rPr lang="ru-RU" sz="2800" b="1" dirty="0">
                  <a:solidFill>
                    <a:srgbClr val="4C1913"/>
                  </a:solidFill>
                  <a:latin typeface="Trebuchet MS" panose="020B0603020202020204" pitchFamily="34" charset="0"/>
                  <a:cs typeface="Times New Roman" panose="02020603050405020304" pitchFamily="18" charset="0"/>
                </a:rPr>
                <a:t>Министерство экономического развития и промышленности</a:t>
              </a:r>
              <a:br>
                <a:rPr lang="ru-RU" sz="2800" b="1" dirty="0">
                  <a:solidFill>
                    <a:srgbClr val="4C1913"/>
                  </a:solidFill>
                  <a:latin typeface="Trebuchet MS" panose="020B0603020202020204" pitchFamily="34" charset="0"/>
                  <a:cs typeface="Times New Roman" panose="02020603050405020304" pitchFamily="18" charset="0"/>
                </a:rPr>
              </a:br>
              <a:r>
                <a:rPr lang="ru-RU" sz="2800" b="1" dirty="0">
                  <a:solidFill>
                    <a:srgbClr val="4C1913"/>
                  </a:solidFill>
                  <a:latin typeface="Trebuchet MS" panose="020B0603020202020204" pitchFamily="34" charset="0"/>
                  <a:cs typeface="Times New Roman" panose="02020603050405020304" pitchFamily="18" charset="0"/>
                </a:rPr>
                <a:t>Республики Коми</a:t>
              </a:r>
            </a:p>
            <a:p>
              <a:pPr marL="18153" marR="7261" lvl="0" defTabSz="1307043">
                <a:spcBef>
                  <a:spcPts val="1658"/>
                </a:spcBef>
                <a:defRPr/>
              </a:pPr>
              <a:endParaRPr lang="ru-RU" sz="2800" b="1" dirty="0">
                <a:solidFill>
                  <a:srgbClr val="EF5237"/>
                </a:solidFill>
                <a:latin typeface="Trebuchet MS" panose="020B0603020202020204" pitchFamily="34" charset="0"/>
                <a:cs typeface="Times New Roman" panose="02020603050405020304" pitchFamily="18" charset="0"/>
              </a:endParaRPr>
            </a:p>
            <a:p>
              <a:pPr marR="7261" defTabSz="1307043">
                <a:defRPr/>
              </a:pPr>
              <a:r>
                <a:rPr lang="ru-RU" sz="2000" b="1" spc="-150" dirty="0">
                  <a:solidFill>
                    <a:srgbClr val="4C1913"/>
                  </a:solidFill>
                  <a:latin typeface="Trebuchet MS" panose="020B0603020202020204" pitchFamily="34" charset="0"/>
                  <a:cs typeface="Times New Roman" panose="02020603050405020304" pitchFamily="18" charset="0"/>
                </a:rPr>
                <a:t>В условиях ухудшения экономической ситуации предприятия могут сообщить о рисках, связанных:</a:t>
              </a:r>
            </a:p>
            <a:p>
              <a:pPr marR="7261" lvl="0" defTabSz="1307043">
                <a:defRPr/>
              </a:pPr>
              <a:r>
                <a:rPr lang="ru-RU" sz="2000" b="1" spc="-150" dirty="0">
                  <a:solidFill>
                    <a:srgbClr val="231F20"/>
                  </a:solidFill>
                  <a:latin typeface="Trebuchet MS" panose="020B0603020202020204" pitchFamily="34" charset="0"/>
                  <a:cs typeface="Times New Roman" panose="02020603050405020304" pitchFamily="18" charset="0"/>
                </a:rPr>
                <a:t>∙ </a:t>
              </a:r>
              <a:r>
                <a:rPr lang="ru-RU" sz="2000" b="1" spc="-150" dirty="0">
                  <a:solidFill>
                    <a:srgbClr val="4C1913"/>
                  </a:solidFill>
                  <a:latin typeface="Trebuchet MS" panose="020B0603020202020204" pitchFamily="34" charset="0"/>
                  <a:cs typeface="Times New Roman" panose="02020603050405020304" pitchFamily="18" charset="0"/>
                </a:rPr>
                <a:t>с экспортной деятельностью</a:t>
              </a:r>
            </a:p>
            <a:p>
              <a:pPr marR="7261" lvl="0" defTabSz="1307043">
                <a:defRPr/>
              </a:pPr>
              <a:r>
                <a:rPr lang="ru-RU" sz="2000" b="1" spc="-150" dirty="0">
                  <a:solidFill>
                    <a:srgbClr val="4C1913"/>
                  </a:solidFill>
                  <a:latin typeface="Trebuchet MS" panose="020B0603020202020204" pitchFamily="34" charset="0"/>
                  <a:cs typeface="Times New Roman" panose="02020603050405020304" pitchFamily="18" charset="0"/>
                </a:rPr>
                <a:t>∙ с выстраиванием транспортно-логистических цепочек</a:t>
              </a:r>
            </a:p>
            <a:p>
              <a:pPr marR="7261" lvl="0" defTabSz="1307043">
                <a:defRPr/>
              </a:pPr>
              <a:r>
                <a:rPr lang="ru-RU" sz="2000" b="1" spc="-150" dirty="0">
                  <a:solidFill>
                    <a:srgbClr val="4C1913"/>
                  </a:solidFill>
                  <a:latin typeface="Trebuchet MS" panose="020B0603020202020204" pitchFamily="34" charset="0"/>
                  <a:cs typeface="Times New Roman" panose="02020603050405020304" pitchFamily="18" charset="0"/>
                </a:rPr>
                <a:t>∙ с обеспечением трудовыми ресурсами</a:t>
              </a:r>
            </a:p>
            <a:p>
              <a:pPr marR="7261" lvl="0" defTabSz="1307043">
                <a:defRPr/>
              </a:pPr>
              <a:r>
                <a:rPr lang="ru-RU" sz="2000" b="1" spc="-150" dirty="0">
                  <a:solidFill>
                    <a:srgbClr val="4C1913"/>
                  </a:solidFill>
                  <a:latin typeface="Trebuchet MS" panose="020B0603020202020204" pitchFamily="34" charset="0"/>
                  <a:cs typeface="Times New Roman" panose="02020603050405020304" pitchFamily="18" charset="0"/>
                </a:rPr>
                <a:t>∙ с ограничением поставок материалов и оборудования</a:t>
              </a:r>
            </a:p>
          </p:txBody>
        </p:sp>
        <p:sp>
          <p:nvSpPr>
            <p:cNvPr id="18" name="object 22"/>
            <p:cNvSpPr txBox="1">
              <a:spLocks/>
            </p:cNvSpPr>
            <p:nvPr/>
          </p:nvSpPr>
          <p:spPr>
            <a:xfrm>
              <a:off x="7082375" y="3588442"/>
              <a:ext cx="9476791" cy="380873"/>
            </a:xfrm>
            <a:prstGeom prst="rect">
              <a:avLst/>
            </a:prstGeom>
          </p:spPr>
          <p:txBody>
            <a:bodyPr vert="horz" wrap="square" lIns="0" tIns="11430" rIns="0" bIns="0" rtlCol="0">
              <a:spAutoFit/>
            </a:bodyPr>
            <a:lstStyle>
              <a:lvl1pPr>
                <a:defRPr sz="9850" b="1" i="0">
                  <a:solidFill>
                    <a:srgbClr val="4C1913"/>
                  </a:solidFill>
                  <a:latin typeface="Trebuchet MS"/>
                  <a:ea typeface="+mj-ea"/>
                  <a:cs typeface="Trebuchet MS"/>
                </a:defRPr>
              </a:lvl1pPr>
            </a:lstStyle>
            <a:p>
              <a:pPr marL="972000" lvl="0">
                <a:spcBef>
                  <a:spcPts val="90"/>
                </a:spcBef>
                <a:defRPr/>
              </a:pPr>
              <a:r>
                <a:rPr lang="ru-RU" sz="2400" kern="0" spc="-150" dirty="0">
                  <a:solidFill>
                    <a:srgbClr val="EF5237"/>
                  </a:solidFill>
                </a:rPr>
                <a:t>8 (8212) 255 467, </a:t>
              </a:r>
              <a:r>
                <a:rPr lang="en-US" sz="2400" kern="0" spc="-150" dirty="0">
                  <a:solidFill>
                    <a:srgbClr val="EF5237"/>
                  </a:solidFill>
                </a:rPr>
                <a:t>business@minek.rkomi.ru</a:t>
              </a:r>
              <a:endParaRPr kumimoji="0" lang="ru-RU" sz="2400" b="1" i="0" u="none" strike="noStrike" kern="0" cap="none" spc="-150" normalizeH="0" baseline="0" noProof="0" dirty="0">
                <a:ln>
                  <a:noFill/>
                </a:ln>
                <a:solidFill>
                  <a:srgbClr val="EF5237"/>
                </a:solidFill>
                <a:effectLst/>
                <a:uLnTx/>
                <a:uFillTx/>
              </a:endParaRPr>
            </a:p>
          </p:txBody>
        </p:sp>
      </p:grpSp>
      <p:pic>
        <p:nvPicPr>
          <p:cNvPr id="12" name="Рисунок 11"/>
          <p:cNvPicPr>
            <a:picLocks noChangeAspect="1"/>
          </p:cNvPicPr>
          <p:nvPr/>
        </p:nvPicPr>
        <p:blipFill>
          <a:blip r:embed="rId3" cstate="print"/>
          <a:stretch>
            <a:fillRect/>
          </a:stretch>
        </p:blipFill>
        <p:spPr>
          <a:xfrm>
            <a:off x="1654700" y="8209749"/>
            <a:ext cx="737454" cy="740746"/>
          </a:xfrm>
          <a:prstGeom prst="rect">
            <a:avLst/>
          </a:prstGeom>
        </p:spPr>
      </p:pic>
      <p:pic>
        <p:nvPicPr>
          <p:cNvPr id="21" name="Рисунок 20"/>
          <p:cNvPicPr>
            <a:picLocks noChangeAspect="1"/>
          </p:cNvPicPr>
          <p:nvPr/>
        </p:nvPicPr>
        <p:blipFill rotWithShape="1">
          <a:blip r:embed="rId4" cstate="print"/>
          <a:srcRect l="2778" t="2825" r="2265" b="9222"/>
          <a:stretch/>
        </p:blipFill>
        <p:spPr>
          <a:xfrm>
            <a:off x="1672356" y="9115282"/>
            <a:ext cx="753035" cy="762000"/>
          </a:xfrm>
          <a:prstGeom prst="rect">
            <a:avLst/>
          </a:prstGeom>
        </p:spPr>
      </p:pic>
      <p:grpSp>
        <p:nvGrpSpPr>
          <p:cNvPr id="6" name="Группа 5"/>
          <p:cNvGrpSpPr/>
          <p:nvPr/>
        </p:nvGrpSpPr>
        <p:grpSpPr>
          <a:xfrm>
            <a:off x="7397586" y="5864945"/>
            <a:ext cx="9573845" cy="1864991"/>
            <a:chOff x="7088729" y="6447220"/>
            <a:chExt cx="9476791" cy="1864991"/>
          </a:xfrm>
        </p:grpSpPr>
        <p:sp>
          <p:nvSpPr>
            <p:cNvPr id="25" name="object 7"/>
            <p:cNvSpPr txBox="1"/>
            <p:nvPr/>
          </p:nvSpPr>
          <p:spPr>
            <a:xfrm>
              <a:off x="7180038" y="6447220"/>
              <a:ext cx="8856612" cy="1864991"/>
            </a:xfrm>
            <a:prstGeom prst="rect">
              <a:avLst/>
            </a:prstGeom>
          </p:spPr>
          <p:txBody>
            <a:bodyPr vert="horz" wrap="square" lIns="0" tIns="18154" rIns="0" bIns="0" rtlCol="0">
              <a:spAutoFit/>
            </a:bodyPr>
            <a:lstStyle/>
            <a:p>
              <a:pPr marR="7261" lvl="0" defTabSz="1307043">
                <a:lnSpc>
                  <a:spcPct val="150000"/>
                </a:lnSpc>
                <a:defRPr/>
              </a:pPr>
              <a:r>
                <a:rPr lang="ru-RU" sz="2800" b="1" dirty="0">
                  <a:solidFill>
                    <a:srgbClr val="4C1913"/>
                  </a:solidFill>
                  <a:latin typeface="Trebuchet MS" panose="020B0603020202020204" pitchFamily="34" charset="0"/>
                  <a:cs typeface="Times New Roman" panose="02020603050405020304" pitchFamily="18" charset="0"/>
                </a:rPr>
                <a:t>«Мой бизнес» Коми</a:t>
              </a:r>
            </a:p>
            <a:p>
              <a:pPr marR="7261" lvl="0" defTabSz="1307043">
                <a:defRPr/>
              </a:pPr>
              <a:endParaRPr lang="ru-RU" sz="2800" b="1" spc="-150" dirty="0">
                <a:solidFill>
                  <a:srgbClr val="4C1913"/>
                </a:solidFill>
                <a:latin typeface="Trebuchet MS" panose="020B0603020202020204" pitchFamily="34" charset="0"/>
                <a:cs typeface="Times New Roman" panose="02020603050405020304" pitchFamily="18" charset="0"/>
              </a:endParaRPr>
            </a:p>
            <a:p>
              <a:pPr marR="7261" lvl="0" defTabSz="1307043">
                <a:spcBef>
                  <a:spcPts val="1200"/>
                </a:spcBef>
                <a:defRPr/>
              </a:pPr>
              <a:r>
                <a:rPr lang="ru-RU" sz="2000" b="1" spc="-150" dirty="0">
                  <a:solidFill>
                    <a:srgbClr val="4C1913"/>
                  </a:solidFill>
                  <a:latin typeface="Trebuchet MS" panose="020B0603020202020204" pitchFamily="34" charset="0"/>
                  <a:cs typeface="Times New Roman" panose="02020603050405020304" pitchFamily="18" charset="0"/>
                </a:rPr>
                <a:t>Для субъектов малого и среднего предпринимательства по вопросам ведения деятельности в условиях ухудшения экономической ситуации</a:t>
              </a:r>
              <a:endParaRPr lang="ru-RU" sz="2000" b="1" spc="-150" dirty="0">
                <a:solidFill>
                  <a:srgbClr val="231F20"/>
                </a:solidFill>
                <a:latin typeface="Trebuchet MS" panose="020B0603020202020204" pitchFamily="34" charset="0"/>
                <a:cs typeface="Times New Roman" panose="02020603050405020304" pitchFamily="18" charset="0"/>
              </a:endParaRPr>
            </a:p>
          </p:txBody>
        </p:sp>
        <p:sp>
          <p:nvSpPr>
            <p:cNvPr id="26" name="object 22"/>
            <p:cNvSpPr txBox="1">
              <a:spLocks/>
            </p:cNvSpPr>
            <p:nvPr/>
          </p:nvSpPr>
          <p:spPr>
            <a:xfrm>
              <a:off x="7088729" y="7189278"/>
              <a:ext cx="9476791" cy="380873"/>
            </a:xfrm>
            <a:prstGeom prst="rect">
              <a:avLst/>
            </a:prstGeom>
          </p:spPr>
          <p:txBody>
            <a:bodyPr vert="horz" wrap="square" lIns="0" tIns="11430" rIns="0" bIns="0" rtlCol="0">
              <a:spAutoFit/>
            </a:bodyPr>
            <a:lstStyle>
              <a:lvl1pPr>
                <a:defRPr sz="9850" b="1" i="0">
                  <a:solidFill>
                    <a:srgbClr val="4C1913"/>
                  </a:solidFill>
                  <a:latin typeface="Trebuchet MS"/>
                  <a:ea typeface="+mj-ea"/>
                  <a:cs typeface="Trebuchet MS"/>
                </a:defRPr>
              </a:lvl1pPr>
            </a:lstStyle>
            <a:p>
              <a:pPr marL="972000" lvl="0">
                <a:spcBef>
                  <a:spcPts val="90"/>
                </a:spcBef>
                <a:defRPr/>
              </a:pPr>
              <a:r>
                <a:rPr lang="ru-RU" sz="2400" kern="0" spc="-150" dirty="0">
                  <a:solidFill>
                    <a:srgbClr val="EF5237"/>
                  </a:solidFill>
                </a:rPr>
                <a:t>8 (800) 301-59-59 (ежедневно с 9 до 18)</a:t>
              </a:r>
              <a:endParaRPr kumimoji="0" lang="ru-RU" sz="2400" b="1" i="0" u="none" strike="noStrike" kern="0" cap="none" spc="-150" normalizeH="0" baseline="0" noProof="0" dirty="0">
                <a:ln>
                  <a:noFill/>
                </a:ln>
                <a:solidFill>
                  <a:srgbClr val="EF5237"/>
                </a:solidFill>
                <a:effectLst/>
                <a:uLnTx/>
                <a:uFillTx/>
              </a:endParaRPr>
            </a:p>
          </p:txBody>
        </p:sp>
        <p:sp>
          <p:nvSpPr>
            <p:cNvPr id="27" name="object 25"/>
            <p:cNvSpPr/>
            <p:nvPr/>
          </p:nvSpPr>
          <p:spPr>
            <a:xfrm>
              <a:off x="7457035" y="7173926"/>
              <a:ext cx="422083" cy="411577"/>
            </a:xfrm>
            <a:custGeom>
              <a:avLst/>
              <a:gdLst/>
              <a:ahLst/>
              <a:cxnLst/>
              <a:rect l="l" t="t" r="r" b="b"/>
              <a:pathLst>
                <a:path w="1323339" h="1323339">
                  <a:moveTo>
                    <a:pt x="214138" y="0"/>
                  </a:moveTo>
                  <a:lnTo>
                    <a:pt x="77327" y="77097"/>
                  </a:lnTo>
                  <a:lnTo>
                    <a:pt x="37155" y="112513"/>
                  </a:lnTo>
                  <a:lnTo>
                    <a:pt x="13014" y="160320"/>
                  </a:lnTo>
                  <a:lnTo>
                    <a:pt x="4303" y="201461"/>
                  </a:lnTo>
                  <a:lnTo>
                    <a:pt x="0" y="251968"/>
                  </a:lnTo>
                  <a:lnTo>
                    <a:pt x="353" y="280764"/>
                  </a:lnTo>
                  <a:lnTo>
                    <a:pt x="7775" y="345506"/>
                  </a:lnTo>
                  <a:lnTo>
                    <a:pt x="26422" y="419862"/>
                  </a:lnTo>
                  <a:lnTo>
                    <a:pt x="40808" y="460676"/>
                  </a:lnTo>
                  <a:lnTo>
                    <a:pt x="59022" y="503932"/>
                  </a:lnTo>
                  <a:lnTo>
                    <a:pt x="81406" y="549641"/>
                  </a:lnTo>
                  <a:lnTo>
                    <a:pt x="108301" y="597816"/>
                  </a:lnTo>
                  <a:lnTo>
                    <a:pt x="140048" y="648470"/>
                  </a:lnTo>
                  <a:lnTo>
                    <a:pt x="176987" y="701614"/>
                  </a:lnTo>
                  <a:lnTo>
                    <a:pt x="219460" y="757262"/>
                  </a:lnTo>
                  <a:lnTo>
                    <a:pt x="267806" y="815426"/>
                  </a:lnTo>
                  <a:lnTo>
                    <a:pt x="322368" y="876118"/>
                  </a:lnTo>
                  <a:lnTo>
                    <a:pt x="383486" y="939351"/>
                  </a:lnTo>
                  <a:lnTo>
                    <a:pt x="446718" y="1000467"/>
                  </a:lnTo>
                  <a:lnTo>
                    <a:pt x="507410" y="1055026"/>
                  </a:lnTo>
                  <a:lnTo>
                    <a:pt x="565572" y="1103371"/>
                  </a:lnTo>
                  <a:lnTo>
                    <a:pt x="621219" y="1145841"/>
                  </a:lnTo>
                  <a:lnTo>
                    <a:pt x="674362" y="1182778"/>
                  </a:lnTo>
                  <a:lnTo>
                    <a:pt x="725014" y="1214523"/>
                  </a:lnTo>
                  <a:lnTo>
                    <a:pt x="773188" y="1241416"/>
                  </a:lnTo>
                  <a:lnTo>
                    <a:pt x="818895" y="1263798"/>
                  </a:lnTo>
                  <a:lnTo>
                    <a:pt x="862149" y="1282011"/>
                  </a:lnTo>
                  <a:lnTo>
                    <a:pt x="902961" y="1296394"/>
                  </a:lnTo>
                  <a:lnTo>
                    <a:pt x="941345" y="1307289"/>
                  </a:lnTo>
                  <a:lnTo>
                    <a:pt x="1010878" y="1319979"/>
                  </a:lnTo>
                  <a:lnTo>
                    <a:pt x="1070846" y="1322807"/>
                  </a:lnTo>
                  <a:lnTo>
                    <a:pt x="1097275" y="1321375"/>
                  </a:lnTo>
                  <a:lnTo>
                    <a:pt x="1143085" y="1314523"/>
                  </a:lnTo>
                  <a:lnTo>
                    <a:pt x="1187650" y="1299941"/>
                  </a:lnTo>
                  <a:lnTo>
                    <a:pt x="1229842" y="1267343"/>
                  </a:lnTo>
                  <a:lnTo>
                    <a:pt x="1315247" y="1129584"/>
                  </a:lnTo>
                  <a:lnTo>
                    <a:pt x="1322812" y="1108673"/>
                  </a:lnTo>
                  <a:lnTo>
                    <a:pt x="1322065" y="1087179"/>
                  </a:lnTo>
                  <a:lnTo>
                    <a:pt x="1313534" y="1067437"/>
                  </a:lnTo>
                  <a:lnTo>
                    <a:pt x="1297746" y="1051784"/>
                  </a:lnTo>
                  <a:lnTo>
                    <a:pt x="1227844" y="1005186"/>
                  </a:lnTo>
                  <a:lnTo>
                    <a:pt x="808396" y="1005186"/>
                  </a:lnTo>
                  <a:lnTo>
                    <a:pt x="788882" y="998596"/>
                  </a:lnTo>
                  <a:lnTo>
                    <a:pt x="737898" y="970208"/>
                  </a:lnTo>
                  <a:lnTo>
                    <a:pt x="672486" y="926433"/>
                  </a:lnTo>
                  <a:lnTo>
                    <a:pt x="631388" y="893696"/>
                  </a:lnTo>
                  <a:lnTo>
                    <a:pt x="583107" y="851016"/>
                  </a:lnTo>
                  <a:lnTo>
                    <a:pt x="526450" y="796362"/>
                  </a:lnTo>
                  <a:lnTo>
                    <a:pt x="471851" y="739647"/>
                  </a:lnTo>
                  <a:lnTo>
                    <a:pt x="429193" y="691343"/>
                  </a:lnTo>
                  <a:lnTo>
                    <a:pt x="396453" y="650247"/>
                  </a:lnTo>
                  <a:lnTo>
                    <a:pt x="371608" y="615158"/>
                  </a:lnTo>
                  <a:lnTo>
                    <a:pt x="337511" y="558200"/>
                  </a:lnTo>
                  <a:lnTo>
                    <a:pt x="317620" y="514408"/>
                  </a:lnTo>
                  <a:lnTo>
                    <a:pt x="318222" y="494408"/>
                  </a:lnTo>
                  <a:lnTo>
                    <a:pt x="325627" y="475820"/>
                  </a:lnTo>
                  <a:lnTo>
                    <a:pt x="339442" y="460535"/>
                  </a:lnTo>
                  <a:lnTo>
                    <a:pt x="443201" y="379827"/>
                  </a:lnTo>
                  <a:lnTo>
                    <a:pt x="457587" y="363406"/>
                  </a:lnTo>
                  <a:lnTo>
                    <a:pt x="464726" y="343507"/>
                  </a:lnTo>
                  <a:lnTo>
                    <a:pt x="464252" y="322372"/>
                  </a:lnTo>
                  <a:lnTo>
                    <a:pt x="455799" y="302243"/>
                  </a:lnTo>
                  <a:lnTo>
                    <a:pt x="271027" y="25065"/>
                  </a:lnTo>
                  <a:lnTo>
                    <a:pt x="255374" y="9277"/>
                  </a:lnTo>
                  <a:lnTo>
                    <a:pt x="235632" y="746"/>
                  </a:lnTo>
                  <a:lnTo>
                    <a:pt x="214138" y="0"/>
                  </a:lnTo>
                  <a:close/>
                </a:path>
                <a:path w="1323339" h="1323339">
                  <a:moveTo>
                    <a:pt x="979305" y="858085"/>
                  </a:moveTo>
                  <a:lnTo>
                    <a:pt x="959405" y="865224"/>
                  </a:lnTo>
                  <a:lnTo>
                    <a:pt x="942984" y="879610"/>
                  </a:lnTo>
                  <a:lnTo>
                    <a:pt x="862263" y="983369"/>
                  </a:lnTo>
                  <a:lnTo>
                    <a:pt x="846979" y="997182"/>
                  </a:lnTo>
                  <a:lnTo>
                    <a:pt x="828392" y="1004584"/>
                  </a:lnTo>
                  <a:lnTo>
                    <a:pt x="808396" y="1005186"/>
                  </a:lnTo>
                  <a:lnTo>
                    <a:pt x="1227844" y="1005186"/>
                  </a:lnTo>
                  <a:lnTo>
                    <a:pt x="1020568" y="867012"/>
                  </a:lnTo>
                  <a:lnTo>
                    <a:pt x="1000440" y="858559"/>
                  </a:lnTo>
                  <a:lnTo>
                    <a:pt x="979305" y="858085"/>
                  </a:lnTo>
                  <a:close/>
                </a:path>
              </a:pathLst>
            </a:custGeom>
            <a:solidFill>
              <a:srgbClr val="EF523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28" name="Группа 27"/>
          <p:cNvGrpSpPr/>
          <p:nvPr/>
        </p:nvGrpSpPr>
        <p:grpSpPr>
          <a:xfrm>
            <a:off x="7446437" y="7919814"/>
            <a:ext cx="8781200" cy="2357433"/>
            <a:chOff x="7150899" y="6447220"/>
            <a:chExt cx="10731017" cy="2357433"/>
          </a:xfrm>
        </p:grpSpPr>
        <p:sp>
          <p:nvSpPr>
            <p:cNvPr id="29" name="object 7"/>
            <p:cNvSpPr txBox="1"/>
            <p:nvPr/>
          </p:nvSpPr>
          <p:spPr>
            <a:xfrm>
              <a:off x="7180036" y="6447220"/>
              <a:ext cx="10701880" cy="2357433"/>
            </a:xfrm>
            <a:prstGeom prst="rect">
              <a:avLst/>
            </a:prstGeom>
          </p:spPr>
          <p:txBody>
            <a:bodyPr vert="horz" wrap="square" lIns="0" tIns="18154" rIns="0" bIns="0" rtlCol="0">
              <a:spAutoFit/>
            </a:bodyPr>
            <a:lstStyle/>
            <a:p>
              <a:pPr marL="18153" marR="7261" lvl="0" defTabSz="1307043">
                <a:lnSpc>
                  <a:spcPct val="150000"/>
                </a:lnSpc>
                <a:spcBef>
                  <a:spcPts val="1658"/>
                </a:spcBef>
                <a:defRPr/>
              </a:pPr>
              <a:r>
                <a:rPr lang="ru-RU" sz="2800" b="1" dirty="0">
                  <a:solidFill>
                    <a:srgbClr val="4C1913"/>
                  </a:solidFill>
                  <a:latin typeface="Trebuchet MS" panose="020B0603020202020204" pitchFamily="34" charset="0"/>
                  <a:cs typeface="Times New Roman" panose="02020603050405020304" pitchFamily="18" charset="0"/>
                </a:rPr>
                <a:t>Минтранс России</a:t>
              </a:r>
              <a:endParaRPr lang="ru-RU" sz="2800" b="1" dirty="0">
                <a:solidFill>
                  <a:srgbClr val="EF5237"/>
                </a:solidFill>
                <a:latin typeface="Trebuchet MS" panose="020B0603020202020204" pitchFamily="34" charset="0"/>
                <a:cs typeface="Times New Roman" panose="02020603050405020304" pitchFamily="18" charset="0"/>
              </a:endParaRPr>
            </a:p>
            <a:p>
              <a:pPr marR="7261" lvl="0" defTabSz="1307043">
                <a:defRPr/>
              </a:pPr>
              <a:endParaRPr lang="ru-RU" sz="2000" b="1" spc="-150" dirty="0">
                <a:solidFill>
                  <a:srgbClr val="4C1913"/>
                </a:solidFill>
                <a:latin typeface="Trebuchet MS" panose="020B0603020202020204" pitchFamily="34" charset="0"/>
                <a:cs typeface="Times New Roman" panose="02020603050405020304" pitchFamily="18" charset="0"/>
              </a:endParaRPr>
            </a:p>
            <a:p>
              <a:pPr marR="7261" lvl="0" defTabSz="1307043">
                <a:spcBef>
                  <a:spcPts val="1200"/>
                </a:spcBef>
                <a:defRPr/>
              </a:pPr>
              <a:r>
                <a:rPr lang="ru-RU" sz="2000" b="1" spc="-150" dirty="0">
                  <a:solidFill>
                    <a:srgbClr val="4C1913"/>
                  </a:solidFill>
                  <a:latin typeface="Trebuchet MS" panose="020B0603020202020204" pitchFamily="34" charset="0"/>
                  <a:cs typeface="Times New Roman" panose="02020603050405020304" pitchFamily="18" charset="0"/>
                </a:rPr>
                <a:t>Для заказчиков грузоперевозок, а также логистических компаний в случае возникновения проблемных вопросов, связанных с осуществлением международных грузовых перевозок между Россией и зарубежными государствами</a:t>
              </a:r>
              <a:endParaRPr lang="ru-RU" sz="2000" b="1" spc="-150" dirty="0">
                <a:solidFill>
                  <a:srgbClr val="231F20"/>
                </a:solidFill>
                <a:latin typeface="Trebuchet MS" panose="020B0603020202020204" pitchFamily="34" charset="0"/>
                <a:cs typeface="Times New Roman" panose="02020603050405020304" pitchFamily="18" charset="0"/>
              </a:endParaRPr>
            </a:p>
          </p:txBody>
        </p:sp>
        <p:sp>
          <p:nvSpPr>
            <p:cNvPr id="30" name="object 22"/>
            <p:cNvSpPr txBox="1">
              <a:spLocks/>
            </p:cNvSpPr>
            <p:nvPr/>
          </p:nvSpPr>
          <p:spPr>
            <a:xfrm>
              <a:off x="7150899" y="7113737"/>
              <a:ext cx="9476791" cy="380873"/>
            </a:xfrm>
            <a:prstGeom prst="rect">
              <a:avLst/>
            </a:prstGeom>
          </p:spPr>
          <p:txBody>
            <a:bodyPr vert="horz" wrap="square" lIns="0" tIns="11430" rIns="0" bIns="0" rtlCol="0">
              <a:spAutoFit/>
            </a:bodyPr>
            <a:lstStyle>
              <a:lvl1pPr>
                <a:defRPr sz="9850" b="1" i="0">
                  <a:solidFill>
                    <a:srgbClr val="4C1913"/>
                  </a:solidFill>
                  <a:latin typeface="Trebuchet MS"/>
                  <a:ea typeface="+mj-ea"/>
                  <a:cs typeface="Trebuchet MS"/>
                </a:defRPr>
              </a:lvl1pPr>
            </a:lstStyle>
            <a:p>
              <a:pPr marL="972000" lvl="0">
                <a:spcBef>
                  <a:spcPts val="90"/>
                </a:spcBef>
                <a:defRPr/>
              </a:pPr>
              <a:r>
                <a:rPr lang="ru-RU" sz="2400" kern="0" spc="-150" dirty="0">
                  <a:solidFill>
                    <a:srgbClr val="EF5237"/>
                  </a:solidFill>
                </a:rPr>
                <a:t>8 (499) 495-00-11 (с 8 до 20), </a:t>
              </a:r>
              <a:r>
                <a:rPr lang="en-US" sz="2400" kern="0" spc="-150" dirty="0">
                  <a:solidFill>
                    <a:srgbClr val="EF5237"/>
                  </a:solidFill>
                </a:rPr>
                <a:t>gruz@sicmt.ru</a:t>
              </a:r>
              <a:endParaRPr kumimoji="0" lang="ru-RU" sz="2400" b="1" i="0" u="none" strike="noStrike" kern="0" cap="none" spc="-150" normalizeH="0" baseline="0" noProof="0" dirty="0">
                <a:ln>
                  <a:noFill/>
                </a:ln>
                <a:solidFill>
                  <a:srgbClr val="EF5237"/>
                </a:solidFill>
                <a:effectLst/>
                <a:uLnTx/>
                <a:uFillTx/>
              </a:endParaRPr>
            </a:p>
          </p:txBody>
        </p:sp>
      </p:grpSp>
      <p:sp>
        <p:nvSpPr>
          <p:cNvPr id="32" name="object 25"/>
          <p:cNvSpPr/>
          <p:nvPr/>
        </p:nvSpPr>
        <p:spPr>
          <a:xfrm>
            <a:off x="7698955" y="3561776"/>
            <a:ext cx="426406" cy="411577"/>
          </a:xfrm>
          <a:custGeom>
            <a:avLst/>
            <a:gdLst/>
            <a:ahLst/>
            <a:cxnLst/>
            <a:rect l="l" t="t" r="r" b="b"/>
            <a:pathLst>
              <a:path w="1323339" h="1323339">
                <a:moveTo>
                  <a:pt x="214138" y="0"/>
                </a:moveTo>
                <a:lnTo>
                  <a:pt x="77327" y="77097"/>
                </a:lnTo>
                <a:lnTo>
                  <a:pt x="37155" y="112513"/>
                </a:lnTo>
                <a:lnTo>
                  <a:pt x="13014" y="160320"/>
                </a:lnTo>
                <a:lnTo>
                  <a:pt x="4303" y="201461"/>
                </a:lnTo>
                <a:lnTo>
                  <a:pt x="0" y="251968"/>
                </a:lnTo>
                <a:lnTo>
                  <a:pt x="353" y="280764"/>
                </a:lnTo>
                <a:lnTo>
                  <a:pt x="7775" y="345506"/>
                </a:lnTo>
                <a:lnTo>
                  <a:pt x="26422" y="419862"/>
                </a:lnTo>
                <a:lnTo>
                  <a:pt x="40808" y="460676"/>
                </a:lnTo>
                <a:lnTo>
                  <a:pt x="59022" y="503932"/>
                </a:lnTo>
                <a:lnTo>
                  <a:pt x="81406" y="549641"/>
                </a:lnTo>
                <a:lnTo>
                  <a:pt x="108301" y="597816"/>
                </a:lnTo>
                <a:lnTo>
                  <a:pt x="140048" y="648470"/>
                </a:lnTo>
                <a:lnTo>
                  <a:pt x="176987" y="701614"/>
                </a:lnTo>
                <a:lnTo>
                  <a:pt x="219460" y="757262"/>
                </a:lnTo>
                <a:lnTo>
                  <a:pt x="267806" y="815426"/>
                </a:lnTo>
                <a:lnTo>
                  <a:pt x="322368" y="876118"/>
                </a:lnTo>
                <a:lnTo>
                  <a:pt x="383486" y="939351"/>
                </a:lnTo>
                <a:lnTo>
                  <a:pt x="446718" y="1000467"/>
                </a:lnTo>
                <a:lnTo>
                  <a:pt x="507410" y="1055026"/>
                </a:lnTo>
                <a:lnTo>
                  <a:pt x="565572" y="1103371"/>
                </a:lnTo>
                <a:lnTo>
                  <a:pt x="621219" y="1145841"/>
                </a:lnTo>
                <a:lnTo>
                  <a:pt x="674362" y="1182778"/>
                </a:lnTo>
                <a:lnTo>
                  <a:pt x="725014" y="1214523"/>
                </a:lnTo>
                <a:lnTo>
                  <a:pt x="773188" y="1241416"/>
                </a:lnTo>
                <a:lnTo>
                  <a:pt x="818895" y="1263798"/>
                </a:lnTo>
                <a:lnTo>
                  <a:pt x="862149" y="1282011"/>
                </a:lnTo>
                <a:lnTo>
                  <a:pt x="902961" y="1296394"/>
                </a:lnTo>
                <a:lnTo>
                  <a:pt x="941345" y="1307289"/>
                </a:lnTo>
                <a:lnTo>
                  <a:pt x="1010878" y="1319979"/>
                </a:lnTo>
                <a:lnTo>
                  <a:pt x="1070846" y="1322807"/>
                </a:lnTo>
                <a:lnTo>
                  <a:pt x="1097275" y="1321375"/>
                </a:lnTo>
                <a:lnTo>
                  <a:pt x="1143085" y="1314523"/>
                </a:lnTo>
                <a:lnTo>
                  <a:pt x="1187650" y="1299941"/>
                </a:lnTo>
                <a:lnTo>
                  <a:pt x="1229842" y="1267343"/>
                </a:lnTo>
                <a:lnTo>
                  <a:pt x="1315247" y="1129584"/>
                </a:lnTo>
                <a:lnTo>
                  <a:pt x="1322812" y="1108673"/>
                </a:lnTo>
                <a:lnTo>
                  <a:pt x="1322065" y="1087179"/>
                </a:lnTo>
                <a:lnTo>
                  <a:pt x="1313534" y="1067437"/>
                </a:lnTo>
                <a:lnTo>
                  <a:pt x="1297746" y="1051784"/>
                </a:lnTo>
                <a:lnTo>
                  <a:pt x="1227844" y="1005186"/>
                </a:lnTo>
                <a:lnTo>
                  <a:pt x="808396" y="1005186"/>
                </a:lnTo>
                <a:lnTo>
                  <a:pt x="788882" y="998596"/>
                </a:lnTo>
                <a:lnTo>
                  <a:pt x="737898" y="970208"/>
                </a:lnTo>
                <a:lnTo>
                  <a:pt x="672486" y="926433"/>
                </a:lnTo>
                <a:lnTo>
                  <a:pt x="631388" y="893696"/>
                </a:lnTo>
                <a:lnTo>
                  <a:pt x="583107" y="851016"/>
                </a:lnTo>
                <a:lnTo>
                  <a:pt x="526450" y="796362"/>
                </a:lnTo>
                <a:lnTo>
                  <a:pt x="471851" y="739647"/>
                </a:lnTo>
                <a:lnTo>
                  <a:pt x="429193" y="691343"/>
                </a:lnTo>
                <a:lnTo>
                  <a:pt x="396453" y="650247"/>
                </a:lnTo>
                <a:lnTo>
                  <a:pt x="371608" y="615158"/>
                </a:lnTo>
                <a:lnTo>
                  <a:pt x="337511" y="558200"/>
                </a:lnTo>
                <a:lnTo>
                  <a:pt x="317620" y="514408"/>
                </a:lnTo>
                <a:lnTo>
                  <a:pt x="318222" y="494408"/>
                </a:lnTo>
                <a:lnTo>
                  <a:pt x="325627" y="475820"/>
                </a:lnTo>
                <a:lnTo>
                  <a:pt x="339442" y="460535"/>
                </a:lnTo>
                <a:lnTo>
                  <a:pt x="443201" y="379827"/>
                </a:lnTo>
                <a:lnTo>
                  <a:pt x="457587" y="363406"/>
                </a:lnTo>
                <a:lnTo>
                  <a:pt x="464726" y="343507"/>
                </a:lnTo>
                <a:lnTo>
                  <a:pt x="464252" y="322372"/>
                </a:lnTo>
                <a:lnTo>
                  <a:pt x="455799" y="302243"/>
                </a:lnTo>
                <a:lnTo>
                  <a:pt x="271027" y="25065"/>
                </a:lnTo>
                <a:lnTo>
                  <a:pt x="255374" y="9277"/>
                </a:lnTo>
                <a:lnTo>
                  <a:pt x="235632" y="746"/>
                </a:lnTo>
                <a:lnTo>
                  <a:pt x="214138" y="0"/>
                </a:lnTo>
                <a:close/>
              </a:path>
              <a:path w="1323339" h="1323339">
                <a:moveTo>
                  <a:pt x="979305" y="858085"/>
                </a:moveTo>
                <a:lnTo>
                  <a:pt x="959405" y="865224"/>
                </a:lnTo>
                <a:lnTo>
                  <a:pt x="942984" y="879610"/>
                </a:lnTo>
                <a:lnTo>
                  <a:pt x="862263" y="983369"/>
                </a:lnTo>
                <a:lnTo>
                  <a:pt x="846979" y="997182"/>
                </a:lnTo>
                <a:lnTo>
                  <a:pt x="828392" y="1004584"/>
                </a:lnTo>
                <a:lnTo>
                  <a:pt x="808396" y="1005186"/>
                </a:lnTo>
                <a:lnTo>
                  <a:pt x="1227844" y="1005186"/>
                </a:lnTo>
                <a:lnTo>
                  <a:pt x="1020568" y="867012"/>
                </a:lnTo>
                <a:lnTo>
                  <a:pt x="1000440" y="858559"/>
                </a:lnTo>
                <a:lnTo>
                  <a:pt x="979305" y="858085"/>
                </a:lnTo>
                <a:close/>
              </a:path>
            </a:pathLst>
          </a:custGeom>
          <a:solidFill>
            <a:srgbClr val="EF523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3" name="object 25"/>
          <p:cNvSpPr/>
          <p:nvPr/>
        </p:nvSpPr>
        <p:spPr>
          <a:xfrm>
            <a:off x="7756986" y="8566462"/>
            <a:ext cx="426406" cy="411577"/>
          </a:xfrm>
          <a:custGeom>
            <a:avLst/>
            <a:gdLst/>
            <a:ahLst/>
            <a:cxnLst/>
            <a:rect l="l" t="t" r="r" b="b"/>
            <a:pathLst>
              <a:path w="1323339" h="1323339">
                <a:moveTo>
                  <a:pt x="214138" y="0"/>
                </a:moveTo>
                <a:lnTo>
                  <a:pt x="77327" y="77097"/>
                </a:lnTo>
                <a:lnTo>
                  <a:pt x="37155" y="112513"/>
                </a:lnTo>
                <a:lnTo>
                  <a:pt x="13014" y="160320"/>
                </a:lnTo>
                <a:lnTo>
                  <a:pt x="4303" y="201461"/>
                </a:lnTo>
                <a:lnTo>
                  <a:pt x="0" y="251968"/>
                </a:lnTo>
                <a:lnTo>
                  <a:pt x="353" y="280764"/>
                </a:lnTo>
                <a:lnTo>
                  <a:pt x="7775" y="345506"/>
                </a:lnTo>
                <a:lnTo>
                  <a:pt x="26422" y="419862"/>
                </a:lnTo>
                <a:lnTo>
                  <a:pt x="40808" y="460676"/>
                </a:lnTo>
                <a:lnTo>
                  <a:pt x="59022" y="503932"/>
                </a:lnTo>
                <a:lnTo>
                  <a:pt x="81406" y="549641"/>
                </a:lnTo>
                <a:lnTo>
                  <a:pt x="108301" y="597816"/>
                </a:lnTo>
                <a:lnTo>
                  <a:pt x="140048" y="648470"/>
                </a:lnTo>
                <a:lnTo>
                  <a:pt x="176987" y="701614"/>
                </a:lnTo>
                <a:lnTo>
                  <a:pt x="219460" y="757262"/>
                </a:lnTo>
                <a:lnTo>
                  <a:pt x="267806" y="815426"/>
                </a:lnTo>
                <a:lnTo>
                  <a:pt x="322368" y="876118"/>
                </a:lnTo>
                <a:lnTo>
                  <a:pt x="383486" y="939351"/>
                </a:lnTo>
                <a:lnTo>
                  <a:pt x="446718" y="1000467"/>
                </a:lnTo>
                <a:lnTo>
                  <a:pt x="507410" y="1055026"/>
                </a:lnTo>
                <a:lnTo>
                  <a:pt x="565572" y="1103371"/>
                </a:lnTo>
                <a:lnTo>
                  <a:pt x="621219" y="1145841"/>
                </a:lnTo>
                <a:lnTo>
                  <a:pt x="674362" y="1182778"/>
                </a:lnTo>
                <a:lnTo>
                  <a:pt x="725014" y="1214523"/>
                </a:lnTo>
                <a:lnTo>
                  <a:pt x="773188" y="1241416"/>
                </a:lnTo>
                <a:lnTo>
                  <a:pt x="818895" y="1263798"/>
                </a:lnTo>
                <a:lnTo>
                  <a:pt x="862149" y="1282011"/>
                </a:lnTo>
                <a:lnTo>
                  <a:pt x="902961" y="1296394"/>
                </a:lnTo>
                <a:lnTo>
                  <a:pt x="941345" y="1307289"/>
                </a:lnTo>
                <a:lnTo>
                  <a:pt x="1010878" y="1319979"/>
                </a:lnTo>
                <a:lnTo>
                  <a:pt x="1070846" y="1322807"/>
                </a:lnTo>
                <a:lnTo>
                  <a:pt x="1097275" y="1321375"/>
                </a:lnTo>
                <a:lnTo>
                  <a:pt x="1143085" y="1314523"/>
                </a:lnTo>
                <a:lnTo>
                  <a:pt x="1187650" y="1299941"/>
                </a:lnTo>
                <a:lnTo>
                  <a:pt x="1229842" y="1267343"/>
                </a:lnTo>
                <a:lnTo>
                  <a:pt x="1315247" y="1129584"/>
                </a:lnTo>
                <a:lnTo>
                  <a:pt x="1322812" y="1108673"/>
                </a:lnTo>
                <a:lnTo>
                  <a:pt x="1322065" y="1087179"/>
                </a:lnTo>
                <a:lnTo>
                  <a:pt x="1313534" y="1067437"/>
                </a:lnTo>
                <a:lnTo>
                  <a:pt x="1297746" y="1051784"/>
                </a:lnTo>
                <a:lnTo>
                  <a:pt x="1227844" y="1005186"/>
                </a:lnTo>
                <a:lnTo>
                  <a:pt x="808396" y="1005186"/>
                </a:lnTo>
                <a:lnTo>
                  <a:pt x="788882" y="998596"/>
                </a:lnTo>
                <a:lnTo>
                  <a:pt x="737898" y="970208"/>
                </a:lnTo>
                <a:lnTo>
                  <a:pt x="672486" y="926433"/>
                </a:lnTo>
                <a:lnTo>
                  <a:pt x="631388" y="893696"/>
                </a:lnTo>
                <a:lnTo>
                  <a:pt x="583107" y="851016"/>
                </a:lnTo>
                <a:lnTo>
                  <a:pt x="526450" y="796362"/>
                </a:lnTo>
                <a:lnTo>
                  <a:pt x="471851" y="739647"/>
                </a:lnTo>
                <a:lnTo>
                  <a:pt x="429193" y="691343"/>
                </a:lnTo>
                <a:lnTo>
                  <a:pt x="396453" y="650247"/>
                </a:lnTo>
                <a:lnTo>
                  <a:pt x="371608" y="615158"/>
                </a:lnTo>
                <a:lnTo>
                  <a:pt x="337511" y="558200"/>
                </a:lnTo>
                <a:lnTo>
                  <a:pt x="317620" y="514408"/>
                </a:lnTo>
                <a:lnTo>
                  <a:pt x="318222" y="494408"/>
                </a:lnTo>
                <a:lnTo>
                  <a:pt x="325627" y="475820"/>
                </a:lnTo>
                <a:lnTo>
                  <a:pt x="339442" y="460535"/>
                </a:lnTo>
                <a:lnTo>
                  <a:pt x="443201" y="379827"/>
                </a:lnTo>
                <a:lnTo>
                  <a:pt x="457587" y="363406"/>
                </a:lnTo>
                <a:lnTo>
                  <a:pt x="464726" y="343507"/>
                </a:lnTo>
                <a:lnTo>
                  <a:pt x="464252" y="322372"/>
                </a:lnTo>
                <a:lnTo>
                  <a:pt x="455799" y="302243"/>
                </a:lnTo>
                <a:lnTo>
                  <a:pt x="271027" y="25065"/>
                </a:lnTo>
                <a:lnTo>
                  <a:pt x="255374" y="9277"/>
                </a:lnTo>
                <a:lnTo>
                  <a:pt x="235632" y="746"/>
                </a:lnTo>
                <a:lnTo>
                  <a:pt x="214138" y="0"/>
                </a:lnTo>
                <a:close/>
              </a:path>
              <a:path w="1323339" h="1323339">
                <a:moveTo>
                  <a:pt x="979305" y="858085"/>
                </a:moveTo>
                <a:lnTo>
                  <a:pt x="959405" y="865224"/>
                </a:lnTo>
                <a:lnTo>
                  <a:pt x="942984" y="879610"/>
                </a:lnTo>
                <a:lnTo>
                  <a:pt x="862263" y="983369"/>
                </a:lnTo>
                <a:lnTo>
                  <a:pt x="846979" y="997182"/>
                </a:lnTo>
                <a:lnTo>
                  <a:pt x="828392" y="1004584"/>
                </a:lnTo>
                <a:lnTo>
                  <a:pt x="808396" y="1005186"/>
                </a:lnTo>
                <a:lnTo>
                  <a:pt x="1227844" y="1005186"/>
                </a:lnTo>
                <a:lnTo>
                  <a:pt x="1020568" y="867012"/>
                </a:lnTo>
                <a:lnTo>
                  <a:pt x="1000440" y="858559"/>
                </a:lnTo>
                <a:lnTo>
                  <a:pt x="979305" y="858085"/>
                </a:lnTo>
                <a:close/>
              </a:path>
            </a:pathLst>
          </a:custGeom>
          <a:solidFill>
            <a:srgbClr val="EF523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41" name="Рисунок 40"/>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6830175" y="348088"/>
            <a:ext cx="1807874" cy="852528"/>
          </a:xfrm>
          <a:prstGeom prst="rect">
            <a:avLst/>
          </a:prstGeom>
        </p:spPr>
      </p:pic>
      <p:sp>
        <p:nvSpPr>
          <p:cNvPr id="42" name="object 2"/>
          <p:cNvSpPr txBox="1"/>
          <p:nvPr/>
        </p:nvSpPr>
        <p:spPr>
          <a:xfrm>
            <a:off x="2773361" y="9254837"/>
            <a:ext cx="8534399" cy="482889"/>
          </a:xfrm>
          <a:prstGeom prst="rect">
            <a:avLst/>
          </a:prstGeom>
        </p:spPr>
        <p:txBody>
          <a:bodyPr vert="horz" wrap="square" lIns="0" tIns="15431" rIns="0" bIns="0" rtlCol="0">
            <a:spAutoFit/>
          </a:bodyPr>
          <a:lstStyle/>
          <a:p>
            <a:pPr marL="18153" marR="229640" lvl="0" indent="0" algn="l" defTabSz="1307043" rtl="0" eaLnBrk="1" fontAlgn="auto" latinLnBrk="0" hangingPunct="1">
              <a:lnSpc>
                <a:spcPct val="100699"/>
              </a:lnSpc>
              <a:spcBef>
                <a:spcPts val="121"/>
              </a:spcBef>
              <a:spcAft>
                <a:spcPts val="0"/>
              </a:spcAft>
              <a:buClrTx/>
              <a:buSzTx/>
              <a:buFontTx/>
              <a:buNone/>
              <a:tabLst/>
              <a:defRPr/>
            </a:pPr>
            <a:r>
              <a:rPr kumimoji="0" lang="ru-RU" sz="3200" b="1" i="0" u="none" strike="noStrike" kern="1200" cap="none" spc="-175" normalizeH="0" baseline="0" noProof="0" dirty="0">
                <a:ln>
                  <a:noFill/>
                </a:ln>
                <a:solidFill>
                  <a:srgbClr val="4C1913"/>
                </a:solidFill>
                <a:effectLst/>
                <a:uLnTx/>
                <a:uFillTx/>
                <a:latin typeface="Trebuchet MS" panose="020B0603020202020204" pitchFamily="34" charset="0"/>
                <a:ea typeface="+mn-ea"/>
                <a:cs typeface="Trebuchet MS"/>
                <a:hlinkClick r:id="rId6"/>
              </a:rPr>
              <a:t>Мойбизнес11.рф</a:t>
            </a:r>
            <a:endParaRPr kumimoji="0" sz="3200" b="1" i="0" u="none" strike="noStrike" kern="1200" cap="none" spc="-175" normalizeH="0" baseline="0" noProof="0" dirty="0">
              <a:ln>
                <a:noFill/>
              </a:ln>
              <a:solidFill>
                <a:srgbClr val="4C1913"/>
              </a:solidFill>
              <a:effectLst/>
              <a:uLnTx/>
              <a:uFillTx/>
              <a:latin typeface="Trebuchet MS" panose="020B0603020202020204" pitchFamily="34" charset="0"/>
              <a:ea typeface="+mn-ea"/>
              <a:cs typeface="Trebuchet MS"/>
            </a:endParaRPr>
          </a:p>
        </p:txBody>
      </p:sp>
      <p:sp>
        <p:nvSpPr>
          <p:cNvPr id="43" name="object 2"/>
          <p:cNvSpPr txBox="1"/>
          <p:nvPr/>
        </p:nvSpPr>
        <p:spPr>
          <a:xfrm>
            <a:off x="2823989" y="8338677"/>
            <a:ext cx="8534399" cy="482889"/>
          </a:xfrm>
          <a:prstGeom prst="rect">
            <a:avLst/>
          </a:prstGeom>
        </p:spPr>
        <p:txBody>
          <a:bodyPr vert="horz" wrap="square" lIns="0" tIns="15431" rIns="0" bIns="0" rtlCol="0">
            <a:spAutoFit/>
          </a:bodyPr>
          <a:lstStyle/>
          <a:p>
            <a:pPr marL="18153" marR="229640" lvl="0" defTabSz="1307043">
              <a:lnSpc>
                <a:spcPct val="100699"/>
              </a:lnSpc>
              <a:spcBef>
                <a:spcPts val="121"/>
              </a:spcBef>
              <a:defRPr/>
            </a:pPr>
            <a:r>
              <a:rPr lang="en-US" sz="3200" b="1" spc="-175" dirty="0">
                <a:solidFill>
                  <a:srgbClr val="4C1913"/>
                </a:solidFill>
                <a:latin typeface="Trebuchet MS" panose="020B0603020202020204" pitchFamily="34" charset="0"/>
                <a:cs typeface="Trebuchet MS"/>
                <a:hlinkClick r:id="rId7"/>
              </a:rPr>
              <a:t>vk.com/</a:t>
            </a:r>
            <a:r>
              <a:rPr lang="en-US" sz="3200" b="1" spc="-175" dirty="0" err="1">
                <a:solidFill>
                  <a:srgbClr val="4C1913"/>
                </a:solidFill>
                <a:latin typeface="Trebuchet MS" panose="020B0603020202020204" pitchFamily="34" charset="0"/>
                <a:cs typeface="Trebuchet MS"/>
                <a:hlinkClick r:id="rId7"/>
              </a:rPr>
              <a:t>mbrkomi</a:t>
            </a:r>
            <a:endParaRPr kumimoji="0" sz="3200" b="1" i="0" u="none" strike="noStrike" kern="1200" cap="none" spc="-175" normalizeH="0" baseline="0" noProof="0" dirty="0">
              <a:ln>
                <a:noFill/>
              </a:ln>
              <a:solidFill>
                <a:srgbClr val="4C1913"/>
              </a:solidFill>
              <a:effectLst/>
              <a:uLnTx/>
              <a:uFillTx/>
              <a:latin typeface="Trebuchet MS" panose="020B0603020202020204" pitchFamily="34" charset="0"/>
              <a:cs typeface="Trebuchet MS"/>
            </a:endParaRPr>
          </a:p>
        </p:txBody>
      </p:sp>
      <p:grpSp>
        <p:nvGrpSpPr>
          <p:cNvPr id="24" name="Группа 23"/>
          <p:cNvGrpSpPr/>
          <p:nvPr/>
        </p:nvGrpSpPr>
        <p:grpSpPr>
          <a:xfrm>
            <a:off x="9905983" y="348088"/>
            <a:ext cx="4010629" cy="867930"/>
            <a:chOff x="2431969" y="1576398"/>
            <a:chExt cx="4713385" cy="1022421"/>
          </a:xfrm>
        </p:grpSpPr>
        <p:pic>
          <p:nvPicPr>
            <p:cNvPr id="31" name="Picture 3" descr="C:\Users\User\Desktop\0.jpg"/>
            <p:cNvPicPr>
              <a:picLocks noChangeAspect="1" noChangeArrowheads="1"/>
            </p:cNvPicPr>
            <p:nvPr/>
          </p:nvPicPr>
          <p:blipFill>
            <a:blip r:embed="rId8" cstate="print"/>
            <a:srcRect/>
            <a:stretch>
              <a:fillRect/>
            </a:stretch>
          </p:blipFill>
          <p:spPr bwMode="auto">
            <a:xfrm>
              <a:off x="2431969" y="1655914"/>
              <a:ext cx="777604" cy="900117"/>
            </a:xfrm>
            <a:prstGeom prst="rect">
              <a:avLst/>
            </a:prstGeom>
            <a:noFill/>
          </p:spPr>
        </p:pic>
        <p:sp>
          <p:nvSpPr>
            <p:cNvPr id="34" name="TextBox 33"/>
            <p:cNvSpPr txBox="1"/>
            <p:nvPr/>
          </p:nvSpPr>
          <p:spPr>
            <a:xfrm>
              <a:off x="3412760" y="1576398"/>
              <a:ext cx="3732594" cy="1022421"/>
            </a:xfrm>
            <a:prstGeom prst="rect">
              <a:avLst/>
            </a:prstGeom>
            <a:noFill/>
          </p:spPr>
          <p:txBody>
            <a:bodyPr wrap="square" rtlCol="0">
              <a:spAutoFit/>
            </a:bodyPr>
            <a:lstStyle/>
            <a:p>
              <a:pPr defTabSz="631287">
                <a:lnSpc>
                  <a:spcPct val="120000"/>
                </a:lnSpc>
                <a:defRPr/>
              </a:pPr>
              <a:r>
                <a:rPr lang="ru-RU" sz="1400" dirty="0">
                  <a:solidFill>
                    <a:prstClr val="black">
                      <a:lumMod val="85000"/>
                      <a:lumOff val="15000"/>
                    </a:prstClr>
                  </a:solidFill>
                  <a:latin typeface="Trebuchet MS" panose="020B0603020202020204" pitchFamily="34" charset="0"/>
                  <a:ea typeface="Roboto Medium" panose="02000000000000000000" pitchFamily="2" charset="0"/>
                  <a:cs typeface="Times New Roman" panose="02020603050405020304" pitchFamily="18" charset="0"/>
                </a:rPr>
                <a:t>МИНИСТЕРСТВО ЭКОНОМИЧЕСКОГО РАЗВИТИЯ И ПРОМЫШЛЕННОСТИ</a:t>
              </a:r>
            </a:p>
            <a:p>
              <a:pPr defTabSz="631287">
                <a:lnSpc>
                  <a:spcPct val="120000"/>
                </a:lnSpc>
                <a:defRPr/>
              </a:pPr>
              <a:r>
                <a:rPr lang="ru-RU" sz="1400" dirty="0">
                  <a:solidFill>
                    <a:prstClr val="black">
                      <a:lumMod val="85000"/>
                      <a:lumOff val="15000"/>
                    </a:prstClr>
                  </a:solidFill>
                  <a:latin typeface="Trebuchet MS" panose="020B0603020202020204" pitchFamily="34" charset="0"/>
                  <a:ea typeface="Roboto Medium" panose="02000000000000000000" pitchFamily="2" charset="0"/>
                  <a:cs typeface="Times New Roman" panose="02020603050405020304" pitchFamily="18" charset="0"/>
                </a:rPr>
                <a:t>РЕСПУБЛИКИ КОМИ</a:t>
              </a:r>
            </a:p>
          </p:txBody>
        </p:sp>
      </p:grpSp>
      <p:pic>
        <p:nvPicPr>
          <p:cNvPr id="35" name="Рисунок 34"/>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14267576" y="348088"/>
            <a:ext cx="2089103" cy="852528"/>
          </a:xfrm>
          <a:prstGeom prst="rect">
            <a:avLst/>
          </a:prstGeom>
        </p:spPr>
      </p:pic>
      <p:sp>
        <p:nvSpPr>
          <p:cNvPr id="11" name="Номер слайда 10"/>
          <p:cNvSpPr>
            <a:spLocks noGrp="1"/>
          </p:cNvSpPr>
          <p:nvPr>
            <p:ph type="sldNum" sz="quarter" idx="7"/>
          </p:nvPr>
        </p:nvSpPr>
        <p:spPr/>
        <p:txBody>
          <a:bodyPr/>
          <a:lstStyle/>
          <a:p>
            <a:fld id="{B6F15528-21DE-4FAA-801E-634DDDAF4B2B}" type="slidenum">
              <a:rPr lang="ru-RU" smtClean="0"/>
              <a:pPr/>
              <a:t>90</a:t>
            </a:fld>
            <a:endParaRPr lang="ru-RU"/>
          </a:p>
        </p:txBody>
      </p:sp>
    </p:spTree>
    <p:extLst>
      <p:ext uri="{BB962C8B-B14F-4D97-AF65-F5344CB8AC3E}">
        <p14:creationId xmlns:p14="http://schemas.microsoft.com/office/powerpoint/2010/main" xmlns="" val="18790129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97A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97A7"/>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97A7"/>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4491</TotalTime>
  <Words>10740</Words>
  <Application>Microsoft Office PowerPoint</Application>
  <PresentationFormat>Произвольный</PresentationFormat>
  <Paragraphs>1116</Paragraphs>
  <Slides>90</Slides>
  <Notes>6</Notes>
  <HiddenSlides>0</HiddenSlides>
  <MMClips>0</MMClips>
  <ScaleCrop>false</ScaleCrop>
  <HeadingPairs>
    <vt:vector size="4" baseType="variant">
      <vt:variant>
        <vt:lpstr>Тема</vt:lpstr>
      </vt:variant>
      <vt:variant>
        <vt:i4>2</vt:i4>
      </vt:variant>
      <vt:variant>
        <vt:lpstr>Заголовки слайдов</vt:lpstr>
      </vt:variant>
      <vt:variant>
        <vt:i4>90</vt:i4>
      </vt:variant>
    </vt:vector>
  </HeadingPairs>
  <TitlesOfParts>
    <vt:vector size="92" baseType="lpstr">
      <vt:lpstr>Office Theme</vt:lpstr>
      <vt:lpstr>1_Office Theme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lpstr>Слайд 58</vt:lpstr>
      <vt:lpstr>Слайд 59</vt:lpstr>
      <vt:lpstr>Слайд 60</vt:lpstr>
      <vt:lpstr>Слайд 61</vt:lpstr>
      <vt:lpstr>Слайд 62</vt:lpstr>
      <vt:lpstr>Слайд 63</vt:lpstr>
      <vt:lpstr>Слайд 64</vt:lpstr>
      <vt:lpstr>Слайд 65</vt:lpstr>
      <vt:lpstr>Слайд 66</vt:lpstr>
      <vt:lpstr>Слайд 67</vt:lpstr>
      <vt:lpstr>Слайд 68</vt:lpstr>
      <vt:lpstr>Слайд 69</vt:lpstr>
      <vt:lpstr>Слайд 70</vt:lpstr>
      <vt:lpstr>Слайд 71</vt:lpstr>
      <vt:lpstr>СУБСИДИИ ЧАСТНЫМ ДОШКОЛЬНЫМ ОБРАЗОВАТЕЛЬНЫМ ОРГАНИЗАЦИЯМ И ЧАСТНЫМ ОБЩЕОБРАЗОВАТЕЛЬНЫМ ОРГАНИЗАЦИЯМ, ОСУЩЕСТВЛЯЮЩИМ ОБРАЗОВАТЕЛЬНУЮ ДЕЯТЕЛЬНОСТЬ ПО ИМЕЮЩИМ ГОСУДАРСТВЕННУЮ АККРЕДИТАЦИЮ ОСНОВНЫМ ОБЩЕОБРАЗОВАТЕЛЬНЫМ ПРОГРАММАМ  Получатели поддержки: частные образовательные организации, в том числе дошкольные образовательные организации  Условия получения поддержки: соответствие основных направлений деятельности организации целям на достижение которых предоставляется субсидия; наличие лицензии на осуществление образовательной деятельности; регистрация и осуществление деятельности на территории Республики Коми; отсутствие просроченной задолженности по налогам, сборам и иным обязательным платежам; неприменение процедуры несостоятельности (банкротства); отсутствие нарушений платежной дисциплины; организации не являются получателями средств из регионального бюджета на аналогичные цели.  Размер субсидии: зависит от количества воспитанников (учащихся) и нормативов финансового обеспечения, установленных постановлением Правительства Республики Коми от 20 декабря 2013 г. № 520.  Срок оказания: прием заявок и документов для участия в отборе осуществляется до 1 декабря текущего финансового года.  Контакты ответственного лица: Абдурагимова Юлия Эдуардовна, начальник отдела экономического анализа и планирования Министерства образования, науки и молодежной политики Республики Коми, y.e.abduragimova@minobr.rkomi.ru, 8 (8212) 301-666 (доб.337)  Информация о поддержке: https://minobr.rkomi.ru/obyavlenie приложение 10-4 к Государственной программе Республики Коми «Развитие образования», утвержденной постановлением Правительства Республики Коми от 31.10.2019 № 522</vt:lpstr>
      <vt:lpstr> ПЕРСОНИФИЦИРОВАННОЕ ФИНАНСИРОВАНИЕ ДОПОЛНИТЕЛЬНОГО ОБРАЗОВАНИЯ РЕСПУБЛИКИ КОМИ  Получатели поддержки: частные организации, индивидуальные предприниматели  Условия получения поддержки: наличие лицензии на осуществление образовательной деятельности по дополнительным общеобразовательным программам; прохождение добровольной сертификации образовательных программ  Размер поддержки: финансовое обеспечение обязательств, возникающих при использовании детьми, включенными в систему персонифицированного финансирования, сертификатов персонифицированного финансирования осуществляется за счет средств, предусматриваемых в муниципальных программах развития, в рамках полномочий органов местного самоуправления муниципальных районов (городских округов) в сфере образования и/или по оказанию поддержки социально ориентированным некоммерческим организациям и/или содействию развитию малого и среднего предпринимательства  Срок оказания: ежемесячно (на основании предоставления счетов на оплату образовательных услуг по договорам об обучении)  Контакты ответственного лица: Морокова Татьяна Олеговна, методист ГАУДО РК «РЦДО», ped-69@mail.ru,  8 (8212) 242-857  Информация о поддержке: https://komi.pfdo.ru/app/  </vt:lpstr>
      <vt:lpstr> СУБСИДИИ ЮРИДИЧЕСКИМ ЛИЦАМ (ЗА ИСКЛЮЧЕНИЕМ НЕКОММЕРЧЕСКИХ ОРГАНИЗАЦИЙ), ИНДИВИДУАЛЬНЫМ ПРЕДПРИНИМАТЕЛЯМ НА ВОЗМЕЩЕНИЕ ЧАСТИ ЗАТРАТ, НАПРАВЛЕННЫХ НА РАЗВИТИЕ ВЪЕЗДНОГО И ВНУТРЕНННЕГО ТУРИЗМА НА ТЕРРИТОРИИ РЕСПУБЛИКИ КОМИ  Получатели поддержки: субъекты МСП  Условия получения поддержки: на конкурсной основе. Соответствие условиям, установленным подпунктом "а" пункта 2 части 1.1 статьи 4 Федерального закона от 24 июля 2007 г. N 209-ФЗ "О развитии малого и среднего предпринимательства в Российской Федерации". В целях возмещения части затрат, связанных с приобретением транспортных средств, и (или) туристского снаряжения, и (или) спортивного инвентаря. Под транспортными средствами понимаются новые транспортные средства, не бывшие в эксплуатации, а именно: автомобиль, микроавтобус, аэролодки, вместимостью от 6 посадочных мест, а также лодки, снегоходы, квадроциклы, зарегистрированные в установленном законодательством порядке и приобретенные с целью перевозки туристов, туристских групп  Размер поддержки: субсидии для одного соискателя в размере 90% от документально подтвержденных затрат за предшествующий и (или) текущий календарный год, но не более 700000 рублей в год для каждого соискателя  Срок оказания: сроки проведения конкурса, срок приема заявок на участие в конкурсе определяются ежегодно Министерством культуры, туризма и архивного дела Республики Коми  Контакты ответственного лица: Макарова Наталья Дмитриевна, начальник отдела координации туристской деятельности, n.d.makarova@mincult.rkomi.ru, (8212) 255-480 (доб. 227)  Информация о поддержке: порядок предоставления утвержден постановлением Правительства Республики Коми от 31.10.2019 г. № 524 (приложение 6 к Государственной программе Республики Коми «Развитие культуры и туризма») </vt:lpstr>
      <vt:lpstr> ГРАНТЫ ГЛАВЫ РЕСПУБЛИКИ КОМИ В ОБЛАСТИ НАРОДНЫХ ХУДОЖЕСТВЕННЫХ ПРОМЫСЛОВ И РЕМЕСЕЛ  Получатели поддержки: организации (за исключением казенных учреждений) и индивидуальные предприниматели, осуществляющие на территории Республики Коми деятельность в сфере народных художественных промыслов и ремесел  Условия получения поддержки: на конкурсной основе. Наличие собственных или привлеченных средств (за счет внебюджетных источников, спонсорских и иных средств) на реализацию заявленного в заявке проекта в качестве софинансирования расходов. В конкурсе не могут принимать участие завершенные проекты, проекты о проведении юбилейных торжеств, строительстве зданий, издании художественной литературы, выпуске периодических изданий  Размер поддержки: субсидии по 3-м тематическим направлениям: "Сохраняя традиции" - 150 тысяч рублей; " Живое ремесло" - 150 тысяч рублей; "Современная мастерская" - 150 тысяч рублей  Срок оказания: Конкурс проводится в два этапа: I этап - подача заявок и предварительное рассмотрение заявок; II этап - рассмотрение и оценка заявок, определение победителей конкурса. Сроки проведения конкурса (его этапов), срок подачи заявок, размеры долевого софинансирования расходов по проектам, описания тематических направлений и номинаций определяются ежегодно Министерством культуры, туризма и архивного дела Республики Коми  Контакты ответственного лица: Кушманова Анна Александровна, начальник отдела профессионального искусства и образования в сфере культуры, a.a.kushmanova@mincult.rkomi.ru, (8-212) 255-480 (доб. 211)  Информация о поддержке: порядок предоставления утвержден Приложением к постановлению Правительства Республики Коми от 29.11.2011 г. № 531</vt:lpstr>
      <vt:lpstr>  ИМУЩЕСТВЕННАЯ ПОДДЕРЖКА СУБЪЕКТАМ МАЛОГО И СРЕДНЕГО ПРЕДПРИНИМАТЕЛЬСТВА И САМОЗАНЯТЫМ ГРАЖДАНАМ   Получатели поддержки: субъекты МСП и физические лица, не являющиеся индивидуальными предпринимателями и  применяющие специальный налоговый режим «Налог на профессиональный доход»  Условия получения поддержки:  Имущественная поддержка оказывается первому обратившемуся и соответствующему требованиям: - Федерального закона от 24.07.2007 № 209-ФЗ; - не имеет задолженности по арендной плате государственного имущества; - не находится в стадии ликвидации, реорганизации или банкротства. Предоставляется без аукциона или конкурсных процедур и без согласования антимонопольного органа (является государственной преференцией)  Размер поддержки: Льготная ставка арендной платы (по методике расчета арендной платы): - коэффициент размера арендной платы (Кмсп – 0,5); - фиксированная ставка арендной платы в зависимости от вида деятельности и срока регистрации (для начинающих)  Срок оказания: 20 рабочих дней  Контакты ответственного лица – Колегова Ольга Леонидовна, начальник отдела по управлению государственным имуществом, o.l.kolegova@amp.rkomi.ru, 8 (8212) 301655 доб. 1028  Информация о поддержке: сайт https://agui.rkomi.ru</vt:lpstr>
      <vt:lpstr>     ПРЕДОСТАВЛЕНИЕ СУБЪЕКТАМ МАЛОГО И СРЕДНЕГО ПРЕДПРИНИМАТЕЛЬСТВА ПРЕИМУЩЕСТВЕННОГО ПРАВА ВЫКУПА АРЕНДУЕМОГО ИМИ НЕДВИЖИМОГО ИМУЩЕСТВА  Получатели поддержки - субъекты МСП, за исключением субъектов МСП, указанных в части 3 статьи 14 Федерального закона «О развитии малого и среднего предпринимательства в Российской Федерации», и субъектов МСП, осуществляющих добычу и переработку полезных ископаемых (кроме общераспространенных полезных ископаемых)  Условия получения поддержки  1) арендуемое имущество на день подачи заявления находится в их временном владении и (или) временном пользовании непрерывно в течение двух и более лет в соответствии с договором или договорами аренды такого имущества, а в случае, предусмотренного частью 2.1 статьи 9 Федерального закона от 22.07.2008 № 159-ФЗ в течение трех и более лет в соответствии с договором или договорами аренды такого имущества; 2) отсутствует задолженность по арендной плате за такое имущество, неустойкам (штрафам, пеням) на день заключения договора купли-продажи арендуемого имущества в соответствии с частью 4 статьи 4 настоящего Федерального закона, а в случае, предусмотренном частью 2 или частью 2.1 статьи 9 Федерального закона от 22.07.2008 № 159-ФЗ, - на день подачи субъектом МСП заявления;  3) арендуемое имущество не включено в перечень государственного имущества, предназначенного для передачи во владение и (или) в пользование субъектам МСП, а в случае, предусмотренном частью 2.1 статьи 9 Федерального закона от 22.07.2008 N 159-ФЗ арендуемое имущество включено в перечень государственного имущества или муниципального имущества, предназначенного для передачи во владение и (или) в пользование субъектам МСП, в течение пяти и более лет до дня подачи заявления; 4) сведения о субъекте малого и среднего предпринимательства на день заключения договора купли-продажи арендуемого имущества не исключены из единого реестра субъектов малого и среднего предпринимательства  Вид поддержки - преимущество при выкупе арендуемого имущества, возможность рассрочки оплаты на 7 лет   Контакты ответственного лица -Терентьева Валерия Пантелеймоновна, начальник отдела приватизации и закупок, v.p.terentjeva@amp.rkomi.ru, 8 (8212) 301656 доб. 1039  Информация о поддержке: сайт https://agui.rkomi.ru</vt:lpstr>
      <vt:lpstr>ПРЕДОСТАВЛЕНИЕ ЛЬГОТНЫХ ТАРИФОВ НА КОММУНАЛЬНЫЕ УСЛУГИ ПО ТЕПЛО- И ВОДОСНАБЖЕНИЮ, А ТАКЖЕ ВОДООТВЕДЕНИЮ  Получатели поддержки: субъекты малого и среднего предпринимательства (потребители категории «прочие»)  Условия получения поддержки: потребление коммунальной услуги по тепло- и водоснабжению, а также водоотведению. Льготные тарифы, если они установлены для категории потребителей «прочие» у конкретной ресурсоснабжающей организации, применяются к потребителям автоматически  Вид поддержки: возможность расплачиваться за коммунальные услуги в сферах тепло- и водоснабжения, а также водоотведения по льготным тарифам. В свою очередь разница между экономически обоснованным и льготным тарифом компенсируется ресурсоснабжающим организациям из республиканского бюджета  Срок оказания: в течение первого полугодия 2022 года и (планово) в течение второго полугодия 2022 года  Информация о поддержке: закон Республики Коми от 29 октября 2018 года №78-РЗ (ред. от 22.02.2022) «О льготных тарифах в сфере теплоснабжения, водоснабжения, водоотведения, электроэнергетики и обращения с ТКО в РК». Приказы Комитета о размерах установленных льготных тарифов на коммунальные услуги по тепло- и водоснабжению, а также водоотведению размещены на официальном интернет-сайте Комитета РК по тарифам в разделе: «Главная / Документы / Приказы Комитета(…)по установленным тарифам в 2021 году» </vt:lpstr>
      <vt:lpstr>ПРЕДОСТАВЛЕНИЕ ЛЬГОТНЫХ ТАРИФОВ НА КОММУНАЛЬНУЮ УСЛУГУ ПО ЭЛЕКТРОСНАБЖЕНИЮ ДЛЯ ПОТРЕБИТЕЛЕЙ ДИЗЕЛЬНЫХ ЭЛЕКТРОСТАНЦИЙ (ДЭС)   Получатели поддержки: субъекты малого и среднего предпринимательства (потребители категории «прочие»), потребляющие электрическую энергию (ЭЭ) от ДЭС, не связанных с единой энергетической системой региона  Условия получения поддержки: потребление ЭЭ на территориях из числа тех, для которых установлены льготные тарифы на эту коммунальную услугу (полный перечень территорий указан в пункте 2, части 5, статьи 12 закона Республики Коми №78-РЗ)  Вид поддержки: возможность расплачиваться за потребленную электрическую энергию по льготным тарифам, установленным на уровне ниже экономически обоснованных  Срок оказания: с 1 января 2022 года  Контакты ответственного лица: Рыкова Наталья Сергеевна, начальник отдела анализа и отчетности жилищно-коммунального хозяйства Министерства строительства и ЖКХ Республики Коми, +7(8212)301-539 (доб.616)  Информация о поддержке: закон Республики Коми от 29 октября 2018 года №78-РЗ «О льготных тарифах в сфере теплоснабжения, водоснабжения, водоотведения, электроэнергетики и обращения с ТКО в РК». Приказы Комитета о размерах установленных льготных тарифов на коммунальную услугу по электроснабжению на официальном интернет-сайте Комитета РК по тарифам в разделе: «Главная / Документы / Приказы Комитета(…)по установленным тарифам в 2021 году»</vt:lpstr>
      <vt:lpstr>ТЕХНОЛОГИЧЕСКОЕ ПРИСОЕДИНЕНИЕ ГАЗОИСПОЛЬЗУЮЩЕГО ОБОРУДОВАНИЯ К СЕТЯМ ГАЗОРАСПРЕДЕЛЕНИЯ ПО ЛЬГОТНОЙ ЦЕНЕ  Получатели поддержки: субъекты малого и среднего предпринимательства  Условия получения поддержки:    - максимальный расход газа не превышает 15 куб. метров в час, с учетом расхода газа ранее подключенного в данной точке подключения газоиспользующего оборудования заявителя (для заявителей, намеревающихся использовать газ для предпринимательской деятельности);    - расстояние от газоиспользующего оборудования до сети газораспределения АО «Газпром газораспределение Сыктывкар» с проектным рабочим давлением не более 0,3 МПа, измеряемое по прямой линии (наименьшее расстояние), составляет не более 200 метров и сами мероприятия предполагают строительство только газопроводов  Вид поддержки: возможность осуществить подключение к сетям газоснабжения по льготной  цене в размере 46 438,58 рублей без учета НДС  Срок оказания:  в течение 2022 года  Контакты ответственного лица : «Единое окно» обслуживания населения и юридических лиц АО «Газпром газораспределение Сыктывкар»  Информация о поддержке: приказ Комитета Республики Коми по тарифам от 30.12.2021 №77/1 «Об установлении платы за технологическое присоединение газоиспользующего оборудования к сетям газораспределения АО «Газпром газораспределение Сыктывкар» на 2022 год» на официальном интернет-сайте Комитета РК по тарифам в разделе: «Главная / Документы / Приказы по установленным тарифам в 2021 году»</vt:lpstr>
      <vt:lpstr>ТЕХНОЛОГИЧЕСКОЕ ПРИСОЕДИНЕНИЕ К СИСТЕМЕ ТЕПЛОСНАБЖЕНИЯ ОБЪЕКТОВ КАПИТАЛЬНОГО СТРОИТЕЛЬСТВА ПО ЛЬГОТНОЙ ЦЕНЕ  Получатели поддержки: субъекты малого и среднего предпринимательства (потребители тепловой энергии категории «прочие»)  Условия получения поддержки:    - наличие технической возможности подключения к системе теплоснабжения;    - подключаемая тепловая нагрузка объекта капитального строительства, с учетом ранее присоединенной, не превышает 0,1 Гкал/ч;    - льготный размер платы за подключение не может быть применен более одного раза при подключении объекта потребителя, принадлежащего ему на праве собственности или на законном основании, расположенного в границах муниципального района, городского округа  Вид поддержки: возможность осуществить подключение к системе теплоснабжения по льготной цене в размере 8894,09 рублей без учета НДС  Срок оказания:  в течение 2022 года  Контакты ответственного лица : теплоснабжающая или теплосетевая организация, к сетям которой планируется подключение  Информация о поддержке: приказ Комитета Республики Коми по тарифам от 28.10.2021 №44/3 «Об установлении льготного размера платы за подключение (технологическое присоединение) к системе теплоснабжения на территории Республики Коми» на официальном интернет-сайте Комитета РК по тарифам в разделе: «Главная / Документы / Приказы по установленным тарифам в 2021 году»</vt:lpstr>
      <vt:lpstr>Слайд 82</vt:lpstr>
      <vt:lpstr>Слайд 83</vt:lpstr>
      <vt:lpstr>Слайд 84</vt:lpstr>
      <vt:lpstr>Слайд 85</vt:lpstr>
      <vt:lpstr>Слайд 86</vt:lpstr>
      <vt:lpstr>Слайд 87</vt:lpstr>
      <vt:lpstr>Слайд 88</vt:lpstr>
      <vt:lpstr>Слайд 89</vt:lpstr>
      <vt:lpstr>Слайд 90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Меры поддержки_РК</dc:title>
  <dc:creator>Поздеева Татьяна Григорьевна</dc:creator>
  <cp:lastModifiedBy>Елена</cp:lastModifiedBy>
  <cp:revision>336</cp:revision>
  <cp:lastPrinted>2020-05-21T11:29:04Z</cp:lastPrinted>
  <dcterms:created xsi:type="dcterms:W3CDTF">2020-03-31T08:15:30Z</dcterms:created>
  <dcterms:modified xsi:type="dcterms:W3CDTF">2022-06-07T11:00:09Z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2020-03-29T00:00:00Z</vt:filetime>
  </property>
  <property fmtid="{D5CDD505-2E9C-101B-9397-08002B2CF9AE}" pid="3" name="Creator">
    <vt:lpwstr>Adobe InDesign 15.0 (Windows)</vt:lpwstr>
  </property>
  <property fmtid="{D5CDD505-2E9C-101B-9397-08002B2CF9AE}" pid="4" name="LastSaved">
    <vt:filetime>2020-03-31T00:00:00Z</vt:filetime>
  </property>
</Properties>
</file>