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9" r:id="rId4"/>
    <p:sldId id="283" r:id="rId5"/>
    <p:sldId id="268" r:id="rId6"/>
    <p:sldId id="260" r:id="rId7"/>
    <p:sldId id="281" r:id="rId8"/>
    <p:sldId id="262" r:id="rId9"/>
    <p:sldId id="264" r:id="rId10"/>
    <p:sldId id="282" r:id="rId11"/>
    <p:sldId id="263" r:id="rId12"/>
    <p:sldId id="265" r:id="rId13"/>
    <p:sldId id="266" r:id="rId14"/>
    <p:sldId id="271" r:id="rId15"/>
    <p:sldId id="270" r:id="rId16"/>
    <p:sldId id="272" r:id="rId17"/>
    <p:sldId id="273" r:id="rId18"/>
    <p:sldId id="274" r:id="rId19"/>
    <p:sldId id="269" r:id="rId20"/>
    <p:sldId id="276" r:id="rId21"/>
    <p:sldId id="280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261" autoAdjust="0"/>
  </p:normalViewPr>
  <p:slideViewPr>
    <p:cSldViewPr>
      <p:cViewPr varScale="1">
        <p:scale>
          <a:sx n="99" d="100"/>
          <a:sy n="99" d="100"/>
        </p:scale>
        <p:origin x="-2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Поголовье скота</c:v>
                </c:pt>
              </c:strCache>
            </c:strRef>
          </c:tx>
          <c:spPr>
            <a:solidFill>
              <a:srgbClr val="00B0F0"/>
            </a:solidFill>
            <a:ln>
              <a:solidFill>
                <a:prstClr val="black"/>
              </a:solidFill>
            </a:ln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689</c:v>
                </c:pt>
                <c:pt idx="1">
                  <c:v>743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cat>
            <c:numRef>
              <c:f>Лист1!$A$2:$A$3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shape val="box"/>
        <c:axId val="67314432"/>
        <c:axId val="67315968"/>
        <c:axId val="0"/>
      </c:bar3DChart>
      <c:catAx>
        <c:axId val="67314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67315968"/>
        <c:crosses val="autoZero"/>
        <c:auto val="1"/>
        <c:lblAlgn val="ctr"/>
        <c:lblOffset val="100"/>
      </c:catAx>
      <c:valAx>
        <c:axId val="673159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673144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prstClr val="black"/>
              </a:solidFill>
            </a:ln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6.04</c:v>
                </c:pt>
                <c:pt idx="1">
                  <c:v>4.3099999999999996</c:v>
                </c:pt>
              </c:numCache>
            </c:numRef>
          </c:val>
        </c:ser>
        <c:shape val="box"/>
        <c:axId val="67356928"/>
        <c:axId val="67358720"/>
        <c:axId val="0"/>
      </c:bar3DChart>
      <c:catAx>
        <c:axId val="67356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67358720"/>
        <c:crosses val="autoZero"/>
        <c:auto val="1"/>
        <c:lblAlgn val="ctr"/>
        <c:lblOffset val="100"/>
      </c:catAx>
      <c:valAx>
        <c:axId val="673587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673569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0530726256983245"/>
          <c:y val="0.12222136677958512"/>
          <c:w val="0.79469273743016777"/>
          <c:h val="0.5521877362188193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18469</c:v>
                </c:pt>
                <c:pt idx="1">
                  <c:v>24476</c:v>
                </c:pt>
              </c:numCache>
            </c:numRef>
          </c:val>
        </c:ser>
        <c:shape val="box"/>
        <c:axId val="109469056"/>
        <c:axId val="109470848"/>
        <c:axId val="0"/>
      </c:bar3DChart>
      <c:catAx>
        <c:axId val="109469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09470848"/>
        <c:crosses val="autoZero"/>
        <c:auto val="1"/>
        <c:lblAlgn val="ctr"/>
        <c:lblOffset val="100"/>
      </c:catAx>
      <c:valAx>
        <c:axId val="109470848"/>
        <c:scaling>
          <c:orientation val="minMax"/>
          <c:max val="30000"/>
          <c:min val="0"/>
        </c:scaling>
        <c:axPos val="l"/>
        <c:majorGridlines/>
        <c:minorGridlines/>
        <c:numFmt formatCode="General" sourceLinked="1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09469056"/>
        <c:crosses val="autoZero"/>
        <c:crossBetween val="between"/>
        <c:majorUnit val="1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000" baseline="0"/>
            </a:pPr>
            <a:r>
              <a:rPr lang="ru-RU" sz="1000" baseline="0" dirty="0"/>
              <a:t>лесозаготовки (тыс. плотн.куб.м)</a:t>
            </a:r>
          </a:p>
        </c:rich>
      </c:tx>
      <c:layout>
        <c:manualLayout>
          <c:xMode val="edge"/>
          <c:yMode val="edge"/>
          <c:x val="0.1745279379219504"/>
          <c:y val="8.8888266748789177E-2"/>
        </c:manualLayout>
      </c:layout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лесозаготовки (тыс. плотн.куб.м)</c:v>
                </c:pt>
              </c:strCache>
            </c:strRef>
          </c:tx>
          <c:spPr>
            <a:solidFill>
              <a:srgbClr val="00B0F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449.2</c:v>
                </c:pt>
                <c:pt idx="1">
                  <c:v>484.2</c:v>
                </c:pt>
                <c:pt idx="2">
                  <c:v>465.8</c:v>
                </c:pt>
              </c:numCache>
            </c:numRef>
          </c:val>
        </c:ser>
        <c:shape val="box"/>
        <c:axId val="109317504"/>
        <c:axId val="109343872"/>
        <c:axId val="0"/>
      </c:bar3DChart>
      <c:catAx>
        <c:axId val="109317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343872"/>
        <c:crosses val="autoZero"/>
        <c:auto val="1"/>
        <c:lblAlgn val="ctr"/>
        <c:lblOffset val="100"/>
      </c:catAx>
      <c:valAx>
        <c:axId val="1093438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3175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000" baseline="0" dirty="0"/>
              <a:t>Производство картофеля (тонн)</a:t>
            </a:r>
          </a:p>
        </c:rich>
      </c:tx>
      <c:layout>
        <c:manualLayout>
          <c:xMode val="edge"/>
          <c:yMode val="edge"/>
          <c:x val="0.17888525894069168"/>
          <c:y val="9.3121041355874401E-2"/>
        </c:manualLayout>
      </c:layout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картофеля (тонн)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3424</c:v>
                </c:pt>
                <c:pt idx="1">
                  <c:v>2743.4</c:v>
                </c:pt>
                <c:pt idx="2">
                  <c:v>3493</c:v>
                </c:pt>
              </c:numCache>
            </c:numRef>
          </c:val>
        </c:ser>
        <c:shape val="box"/>
        <c:axId val="109376256"/>
        <c:axId val="109377792"/>
        <c:axId val="0"/>
      </c:bar3DChart>
      <c:catAx>
        <c:axId val="109376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377792"/>
        <c:crosses val="autoZero"/>
        <c:auto val="1"/>
        <c:lblAlgn val="ctr"/>
        <c:lblOffset val="100"/>
      </c:catAx>
      <c:valAx>
        <c:axId val="109377792"/>
        <c:scaling>
          <c:orientation val="minMax"/>
          <c:max val="4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900" baseline="0"/>
            </a:pPr>
            <a:endParaRPr lang="ru-RU"/>
          </a:p>
        </c:txPr>
        <c:crossAx val="109376256"/>
        <c:crosses val="autoZero"/>
        <c:crossBetween val="between"/>
        <c:majorUnit val="1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1189849451500314"/>
          <c:y val="9.5652435884795314E-2"/>
        </c:manualLayout>
      </c:layout>
      <c:txPr>
        <a:bodyPr/>
        <a:lstStyle/>
        <a:p>
          <a:pPr>
            <a:defRPr sz="1000" baseline="0"/>
          </a:pPr>
          <a:endParaRPr lang="ru-RU"/>
        </a:p>
      </c:txPr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молока (тонн)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1693</c:v>
                </c:pt>
                <c:pt idx="1">
                  <c:v>1618</c:v>
                </c:pt>
                <c:pt idx="2">
                  <c:v>1647</c:v>
                </c:pt>
              </c:numCache>
            </c:numRef>
          </c:val>
        </c:ser>
        <c:shape val="box"/>
        <c:axId val="109852544"/>
        <c:axId val="109854080"/>
        <c:axId val="0"/>
      </c:bar3DChart>
      <c:catAx>
        <c:axId val="109852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854080"/>
        <c:crosses val="autoZero"/>
        <c:auto val="1"/>
        <c:lblAlgn val="ctr"/>
        <c:lblOffset val="100"/>
      </c:catAx>
      <c:valAx>
        <c:axId val="1098540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8525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baseline="0" dirty="0" err="1" smtClean="0"/>
              <a:t>Пассажироперевозки</a:t>
            </a:r>
            <a:r>
              <a:rPr lang="ru-RU" sz="1000" baseline="0" dirty="0"/>
              <a:t>, тыс.пасс км</a:t>
            </a:r>
          </a:p>
        </c:rich>
      </c:tx>
      <c:layout>
        <c:manualLayout>
          <c:xMode val="edge"/>
          <c:yMode val="edge"/>
          <c:x val="0.13510122219422591"/>
          <c:y val="0.15421745267983186"/>
        </c:manualLayout>
      </c:layout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Пассжироперевозки, тыс.пасс км</c:v>
                </c:pt>
              </c:strCache>
            </c:strRef>
          </c:tx>
          <c:spPr>
            <a:solidFill>
              <a:srgbClr val="FFFF00"/>
            </a:solidFill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3866.5</c:v>
                </c:pt>
                <c:pt idx="1">
                  <c:v>2617.5</c:v>
                </c:pt>
              </c:numCache>
            </c:numRef>
          </c:val>
        </c:ser>
        <c:shape val="box"/>
        <c:axId val="109894656"/>
        <c:axId val="109912832"/>
        <c:axId val="0"/>
      </c:bar3DChart>
      <c:catAx>
        <c:axId val="109894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912832"/>
        <c:crosses val="autoZero"/>
        <c:auto val="1"/>
        <c:lblAlgn val="ctr"/>
        <c:lblOffset val="100"/>
      </c:catAx>
      <c:valAx>
        <c:axId val="1099128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8946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000" baseline="0" dirty="0"/>
              <a:t>Численность населения, чел.</a:t>
            </a:r>
          </a:p>
        </c:rich>
      </c:tx>
      <c:layout>
        <c:manualLayout>
          <c:xMode val="edge"/>
          <c:yMode val="edge"/>
          <c:x val="0.17008474881315666"/>
          <c:y val="0.14628618819372557"/>
        </c:manualLayout>
      </c:layout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numRef>
              <c:f>Лист1!$A$2:$A$3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8393</c:v>
                </c:pt>
                <c:pt idx="1">
                  <c:v>7972</c:v>
                </c:pt>
              </c:numCache>
            </c:numRef>
          </c:val>
        </c:ser>
        <c:shape val="box"/>
        <c:axId val="109957504"/>
        <c:axId val="109959040"/>
        <c:axId val="0"/>
      </c:bar3DChart>
      <c:catAx>
        <c:axId val="109957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959040"/>
        <c:crosses val="autoZero"/>
        <c:auto val="1"/>
        <c:lblAlgn val="ctr"/>
        <c:lblOffset val="100"/>
      </c:catAx>
      <c:valAx>
        <c:axId val="1099590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099575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2619684201685377"/>
          <c:y val="0.14222361583945531"/>
        </c:manualLayout>
      </c:layout>
      <c:txPr>
        <a:bodyPr/>
        <a:lstStyle/>
        <a:p>
          <a:pPr>
            <a:defRPr sz="1000" baseline="0"/>
          </a:pPr>
          <a:endParaRPr lang="ru-RU"/>
        </a:p>
      </c:txPr>
    </c:title>
    <c:view3D>
      <c:rAngAx val="1"/>
    </c:view3D>
    <c:plotArea>
      <c:layout>
        <c:manualLayout>
          <c:layoutTarget val="inner"/>
          <c:xMode val="edge"/>
          <c:yMode val="edge"/>
          <c:x val="0.1900610172088863"/>
          <c:y val="0.29607009272531809"/>
          <c:w val="0.73508570552897556"/>
          <c:h val="0.4240972439974915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поступления (тыс. руб.)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5929.4</c:v>
                </c:pt>
                <c:pt idx="1">
                  <c:v>7562.2</c:v>
                </c:pt>
                <c:pt idx="2">
                  <c:v>6830</c:v>
                </c:pt>
              </c:numCache>
            </c:numRef>
          </c:val>
        </c:ser>
        <c:shape val="box"/>
        <c:axId val="110118400"/>
        <c:axId val="110119936"/>
        <c:axId val="0"/>
      </c:bar3DChart>
      <c:catAx>
        <c:axId val="110118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10119936"/>
        <c:crosses val="autoZero"/>
        <c:auto val="1"/>
        <c:lblAlgn val="ctr"/>
        <c:lblOffset val="100"/>
      </c:catAx>
      <c:valAx>
        <c:axId val="1101199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101184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91360-6C27-436F-A872-2F06D5331CDC}" type="doc">
      <dgm:prSet loTypeId="urn:microsoft.com/office/officeart/2005/8/layout/vList3" loCatId="list" qsTypeId="urn:microsoft.com/office/officeart/2005/8/quickstyle/simple1" qsCatId="simple" csTypeId="urn:microsoft.com/office/officeart/2005/8/colors/accent0_2" csCatId="mainScheme" phldr="1"/>
      <dgm:spPr/>
    </dgm:pt>
    <dgm:pt modelId="{E4A0F995-FFE6-41BE-AE5F-40087AE80104}">
      <dgm:prSet phldrT="[Текст]"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 июня 1949 года - образование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Койгородского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района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B1881F-43F2-44D7-83EB-52A77FAACCED}" type="parTrans" cxnId="{755D891E-7011-4DE1-903C-12DCB625F40D}">
      <dgm:prSet/>
      <dgm:spPr/>
      <dgm:t>
        <a:bodyPr/>
        <a:lstStyle/>
        <a:p>
          <a:endParaRPr lang="ru-RU"/>
        </a:p>
      </dgm:t>
    </dgm:pt>
    <dgm:pt modelId="{5D729E40-F518-4885-AAA3-D3AFA810764D}" type="sibTrans" cxnId="{755D891E-7011-4DE1-903C-12DCB625F40D}">
      <dgm:prSet/>
      <dgm:spPr/>
      <dgm:t>
        <a:bodyPr/>
        <a:lstStyle/>
        <a:p>
          <a:endParaRPr lang="ru-RU"/>
        </a:p>
      </dgm:t>
    </dgm:pt>
    <dgm:pt modelId="{E6E88477-C9BD-4C56-8D04-D3A9CA40ABF5}">
      <dgm:prSet phldrT="[Текст]" custT="1"/>
      <dgm:spPr/>
      <dgm:t>
        <a:bodyPr/>
        <a:lstStyle/>
        <a:p>
          <a:pPr algn="just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1755 год - созданы два чугунолитейных и железоделательных завода в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п.Кажым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п.Нючпас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E7CF22-34AE-482F-A328-6C719AD52159}" type="parTrans" cxnId="{42707939-13CB-4363-BF46-15FFBF5638EA}">
      <dgm:prSet/>
      <dgm:spPr/>
      <dgm:t>
        <a:bodyPr/>
        <a:lstStyle/>
        <a:p>
          <a:endParaRPr lang="ru-RU"/>
        </a:p>
      </dgm:t>
    </dgm:pt>
    <dgm:pt modelId="{738994EA-E26A-4830-BCB9-AD113C27B9C2}" type="sibTrans" cxnId="{42707939-13CB-4363-BF46-15FFBF5638EA}">
      <dgm:prSet/>
      <dgm:spPr/>
      <dgm:t>
        <a:bodyPr/>
        <a:lstStyle/>
        <a:p>
          <a:endParaRPr lang="ru-RU"/>
        </a:p>
      </dgm:t>
    </dgm:pt>
    <dgm:pt modelId="{901E0EF9-4068-4DDD-AB28-215C8F9E2EC0}">
      <dgm:prSet phldrT="[Текст]"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1758г.  – построено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Кажымское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водохранилище для нужд чугунолитейного завода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64B4F0-5E75-4768-9B87-40C8C86461B3}" type="parTrans" cxnId="{F73B5A36-BD3E-4BB5-92C5-D912C66EC47E}">
      <dgm:prSet/>
      <dgm:spPr/>
      <dgm:t>
        <a:bodyPr/>
        <a:lstStyle/>
        <a:p>
          <a:endParaRPr lang="ru-RU"/>
        </a:p>
      </dgm:t>
    </dgm:pt>
    <dgm:pt modelId="{203A8C88-7B94-4439-8AB7-86F7154311D4}" type="sibTrans" cxnId="{F73B5A36-BD3E-4BB5-92C5-D912C66EC47E}">
      <dgm:prSet/>
      <dgm:spPr/>
      <dgm:t>
        <a:bodyPr/>
        <a:lstStyle/>
        <a:p>
          <a:endParaRPr lang="ru-RU"/>
        </a:p>
      </dgm:t>
    </dgm:pt>
    <dgm:pt modelId="{393D7ED6-2B07-4686-9459-F0A849CC6F32}">
      <dgm:prSet phldrT="[Текст]"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1936г. – создано предприятие «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Койгородский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леспромхоз»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E85266-CB8A-4AAF-B900-2B3648E5EBF3}" type="parTrans" cxnId="{FA7AAA3B-0785-432E-B2F5-A8951B124C00}">
      <dgm:prSet/>
      <dgm:spPr/>
      <dgm:t>
        <a:bodyPr/>
        <a:lstStyle/>
        <a:p>
          <a:endParaRPr lang="ru-RU"/>
        </a:p>
      </dgm:t>
    </dgm:pt>
    <dgm:pt modelId="{6CC1BA06-A199-437B-8B85-90D1AF36EF4C}" type="sibTrans" cxnId="{FA7AAA3B-0785-432E-B2F5-A8951B124C00}">
      <dgm:prSet/>
      <dgm:spPr/>
      <dgm:t>
        <a:bodyPr/>
        <a:lstStyle/>
        <a:p>
          <a:endParaRPr lang="ru-RU"/>
        </a:p>
      </dgm:t>
    </dgm:pt>
    <dgm:pt modelId="{ADC1CAFB-609E-4A2D-8E0C-2A598A7D5688}">
      <dgm:prSet phldrT="[Текст]"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1989 г. – сдан участок асфальтированной автомобильной дороги Сыктывкар - Койгородок 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B58325-4606-4837-B529-9288FF8F6691}" type="parTrans" cxnId="{DA992195-19B1-47E8-9018-6BF1EA5A728B}">
      <dgm:prSet/>
      <dgm:spPr/>
      <dgm:t>
        <a:bodyPr/>
        <a:lstStyle/>
        <a:p>
          <a:endParaRPr lang="ru-RU"/>
        </a:p>
      </dgm:t>
    </dgm:pt>
    <dgm:pt modelId="{DBDE8184-F131-4624-BB1E-255EFEDCE2D7}" type="sibTrans" cxnId="{DA992195-19B1-47E8-9018-6BF1EA5A728B}">
      <dgm:prSet/>
      <dgm:spPr/>
      <dgm:t>
        <a:bodyPr/>
        <a:lstStyle/>
        <a:p>
          <a:endParaRPr lang="ru-RU"/>
        </a:p>
      </dgm:t>
    </dgm:pt>
    <dgm:pt modelId="{CBE988DC-8FD1-4282-8003-0633F980EA6E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1968г. – открыт районный Дом культуры с.Койгородок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F16326-EE0B-42CC-94AE-8074C6893276}" type="parTrans" cxnId="{C7494521-98AE-4E77-80C8-98BA3B449C1B}">
      <dgm:prSet/>
      <dgm:spPr/>
      <dgm:t>
        <a:bodyPr/>
        <a:lstStyle/>
        <a:p>
          <a:endParaRPr lang="ru-RU"/>
        </a:p>
      </dgm:t>
    </dgm:pt>
    <dgm:pt modelId="{4C3E2249-056B-4122-8B22-B071A08BD752}" type="sibTrans" cxnId="{C7494521-98AE-4E77-80C8-98BA3B449C1B}">
      <dgm:prSet/>
      <dgm:spPr/>
      <dgm:t>
        <a:bodyPr/>
        <a:lstStyle/>
        <a:p>
          <a:endParaRPr lang="ru-RU"/>
        </a:p>
      </dgm:t>
    </dgm:pt>
    <dgm:pt modelId="{A579D753-13EF-42C7-9EC9-5DA8ACFECA62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2013г. – открыто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Кажымское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гидротехническое сооружение после реконструкции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A3AD99-6DA5-4999-B957-A42218491B5B}" type="parTrans" cxnId="{C11F7963-F46B-4852-A435-0A24F5C93367}">
      <dgm:prSet/>
      <dgm:spPr/>
      <dgm:t>
        <a:bodyPr/>
        <a:lstStyle/>
        <a:p>
          <a:endParaRPr lang="ru-RU"/>
        </a:p>
      </dgm:t>
    </dgm:pt>
    <dgm:pt modelId="{54A8BE13-FB51-480D-A9DD-470391537080}" type="sibTrans" cxnId="{C11F7963-F46B-4852-A435-0A24F5C93367}">
      <dgm:prSet/>
      <dgm:spPr/>
      <dgm:t>
        <a:bodyPr/>
        <a:lstStyle/>
        <a:p>
          <a:endParaRPr lang="ru-RU"/>
        </a:p>
      </dgm:t>
    </dgm:pt>
    <dgm:pt modelId="{B12E7C95-ED86-4732-A724-871C6E6C54CE}">
      <dgm:prSet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2008г. – завершено строительство 1 очереди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канализационно-очистных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сооружений в с.Койгородок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3F1813-D1CE-4F4D-B8CC-D43727A7BB13}" type="parTrans" cxnId="{E3F28CC3-D6A8-44E7-8DF6-E69192DB5AF1}">
      <dgm:prSet/>
      <dgm:spPr/>
      <dgm:t>
        <a:bodyPr/>
        <a:lstStyle/>
        <a:p>
          <a:endParaRPr lang="ru-RU"/>
        </a:p>
      </dgm:t>
    </dgm:pt>
    <dgm:pt modelId="{073B05C3-9C8B-4B04-9929-589EBFD36382}" type="sibTrans" cxnId="{E3F28CC3-D6A8-44E7-8DF6-E69192DB5AF1}">
      <dgm:prSet/>
      <dgm:spPr/>
      <dgm:t>
        <a:bodyPr/>
        <a:lstStyle/>
        <a:p>
          <a:endParaRPr lang="ru-RU"/>
        </a:p>
      </dgm:t>
    </dgm:pt>
    <dgm:pt modelId="{3707F7E8-BBC5-4D8C-B0A3-EFA7170D5C11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2007г. – создано форелевое хозяйство в п. </a:t>
          </a:r>
          <a:r>
            <a:rPr lang="ru-RU" sz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Кажым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4CF8A0-A7B8-4303-A7C9-8C4DA4CAA970}" type="parTrans" cxnId="{13300DEB-EFBE-4068-833F-FCBFFF75317F}">
      <dgm:prSet/>
      <dgm:spPr/>
      <dgm:t>
        <a:bodyPr/>
        <a:lstStyle/>
        <a:p>
          <a:endParaRPr lang="ru-RU"/>
        </a:p>
      </dgm:t>
    </dgm:pt>
    <dgm:pt modelId="{5D6A74E5-7B0A-4388-B5CA-5FBE0603D019}" type="sibTrans" cxnId="{13300DEB-EFBE-4068-833F-FCBFFF75317F}">
      <dgm:prSet/>
      <dgm:spPr/>
      <dgm:t>
        <a:bodyPr/>
        <a:lstStyle/>
        <a:p>
          <a:endParaRPr lang="ru-RU"/>
        </a:p>
      </dgm:t>
    </dgm:pt>
    <dgm:pt modelId="{0AA320DD-0853-44CA-879C-76CBBD94E01D}">
      <dgm:prSet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1999г. – в районе появилась возможность выхода в сеть «Интернет»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E15EE2-4413-4009-ADEA-8354DA5715D7}" type="parTrans" cxnId="{D3D31977-9B95-4CEB-94F3-B35E1E3CD91A}">
      <dgm:prSet/>
      <dgm:spPr/>
      <dgm:t>
        <a:bodyPr/>
        <a:lstStyle/>
        <a:p>
          <a:endParaRPr lang="ru-RU"/>
        </a:p>
      </dgm:t>
    </dgm:pt>
    <dgm:pt modelId="{0D7D5540-4BF4-4EA8-993D-EC4127DADD64}" type="sibTrans" cxnId="{D3D31977-9B95-4CEB-94F3-B35E1E3CD91A}">
      <dgm:prSet/>
      <dgm:spPr/>
      <dgm:t>
        <a:bodyPr/>
        <a:lstStyle/>
        <a:p>
          <a:endParaRPr lang="ru-RU"/>
        </a:p>
      </dgm:t>
    </dgm:pt>
    <dgm:pt modelId="{34B3E350-BD97-4842-B124-F58418BC80DD}" type="pres">
      <dgm:prSet presAssocID="{A3091360-6C27-436F-A872-2F06D5331CDC}" presName="linearFlow" presStyleCnt="0">
        <dgm:presLayoutVars>
          <dgm:dir/>
          <dgm:resizeHandles val="exact"/>
        </dgm:presLayoutVars>
      </dgm:prSet>
      <dgm:spPr/>
    </dgm:pt>
    <dgm:pt modelId="{306D767E-EC43-40A3-8390-A34630F38F28}" type="pres">
      <dgm:prSet presAssocID="{E4A0F995-FFE6-41BE-AE5F-40087AE80104}" presName="composite" presStyleCnt="0"/>
      <dgm:spPr/>
    </dgm:pt>
    <dgm:pt modelId="{D2C77E3A-2CC2-4843-BBA6-4F7CC106B347}" type="pres">
      <dgm:prSet presAssocID="{E4A0F995-FFE6-41BE-AE5F-40087AE80104}" presName="imgShp" presStyleLbl="fgImgPlace1" presStyleIdx="0" presStyleCnt="10" custScaleX="144654" custScaleY="125967" custLinFactX="-14979" custLinFactNeighborX="-100000" custLinFactNeighborY="-1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D00A59C-FB38-4DAA-A3A5-1245D83230F9}" type="pres">
      <dgm:prSet presAssocID="{E4A0F995-FFE6-41BE-AE5F-40087AE80104}" presName="txShp" presStyleLbl="node1" presStyleIdx="0" presStyleCnt="10" custScaleX="115099" custScaleY="87762" custLinFactNeighborX="4511" custLinFactNeighborY="7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820C8E-236E-4428-914D-D576952ADED8}" type="pres">
      <dgm:prSet presAssocID="{5D729E40-F518-4885-AAA3-D3AFA810764D}" presName="spacing" presStyleCnt="0"/>
      <dgm:spPr/>
    </dgm:pt>
    <dgm:pt modelId="{22742C03-9850-4699-A8B5-3769840FEF13}" type="pres">
      <dgm:prSet presAssocID="{E6E88477-C9BD-4C56-8D04-D3A9CA40ABF5}" presName="composite" presStyleCnt="0"/>
      <dgm:spPr/>
    </dgm:pt>
    <dgm:pt modelId="{3194D5D2-A70D-4291-8720-27B452E63667}" type="pres">
      <dgm:prSet presAssocID="{E6E88477-C9BD-4C56-8D04-D3A9CA40ABF5}" presName="imgShp" presStyleLbl="fgImgPlace1" presStyleIdx="1" presStyleCnt="10" custScaleX="138610" custScaleY="124920" custLinFactX="-14670" custLinFactNeighborX="-100000" custLinFactNeighborY="-44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D8B523-717A-4678-B639-0C6D21AB768F}" type="pres">
      <dgm:prSet presAssocID="{E6E88477-C9BD-4C56-8D04-D3A9CA40ABF5}" presName="txShp" presStyleLbl="node1" presStyleIdx="1" presStyleCnt="10" custScaleX="117193" custLinFactNeighborX="3697" custLinFactNeighborY="1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52768-4F05-4203-A955-EDFC6BF2E99E}" type="pres">
      <dgm:prSet presAssocID="{738994EA-E26A-4830-BCB9-AD113C27B9C2}" presName="spacing" presStyleCnt="0"/>
      <dgm:spPr/>
    </dgm:pt>
    <dgm:pt modelId="{31BA7E58-C438-4FE1-8ADC-A2129928400D}" type="pres">
      <dgm:prSet presAssocID="{901E0EF9-4068-4DDD-AB28-215C8F9E2EC0}" presName="composite" presStyleCnt="0"/>
      <dgm:spPr/>
    </dgm:pt>
    <dgm:pt modelId="{EA9757B2-921D-4101-8002-6ACF98B47499}" type="pres">
      <dgm:prSet presAssocID="{901E0EF9-4068-4DDD-AB28-215C8F9E2EC0}" presName="imgShp" presStyleLbl="fgImgPlace1" presStyleIdx="2" presStyleCnt="10" custScaleX="154619" custScaleY="138185" custLinFactX="-8694" custLinFactNeighborX="-100000" custLinFactNeighborY="-667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DF4B3F4-B2C8-4CA1-B2CE-42FCA83F5FF9}" type="pres">
      <dgm:prSet presAssocID="{901E0EF9-4068-4DDD-AB28-215C8F9E2EC0}" presName="txShp" presStyleLbl="node1" presStyleIdx="2" presStyleCnt="10" custScaleX="115445" custLinFactNeighborX="4338" custLinFactNeighborY="70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345D3-DD35-499E-98D2-BE220866332F}" type="pres">
      <dgm:prSet presAssocID="{203A8C88-7B94-4439-8AB7-86F7154311D4}" presName="spacing" presStyleCnt="0"/>
      <dgm:spPr/>
    </dgm:pt>
    <dgm:pt modelId="{8B6B4606-1D44-4152-A560-42C2FD13509C}" type="pres">
      <dgm:prSet presAssocID="{393D7ED6-2B07-4686-9459-F0A849CC6F32}" presName="composite" presStyleCnt="0"/>
      <dgm:spPr/>
    </dgm:pt>
    <dgm:pt modelId="{6F524B57-5AC0-494F-87FF-BF60E68E79DB}" type="pres">
      <dgm:prSet presAssocID="{393D7ED6-2B07-4686-9459-F0A849CC6F32}" presName="imgShp" presStyleLbl="fgImgPlace1" presStyleIdx="3" presStyleCnt="10" custScaleX="125801" custScaleY="125800" custLinFactX="-9833" custLinFactNeighborX="-100000" custLinFactNeighborY="-50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50D0505-610B-4DD5-8E4B-5E7ECADF8D3A}" type="pres">
      <dgm:prSet presAssocID="{393D7ED6-2B07-4686-9459-F0A849CC6F32}" presName="txShp" presStyleLbl="node1" presStyleIdx="3" presStyleCnt="10" custScaleX="115390" custLinFactNeighborX="3989" custLinFactNeighborY="1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360C1-A053-4865-9585-D6640DC8EB47}" type="pres">
      <dgm:prSet presAssocID="{6CC1BA06-A199-437B-8B85-90D1AF36EF4C}" presName="spacing" presStyleCnt="0"/>
      <dgm:spPr/>
    </dgm:pt>
    <dgm:pt modelId="{549ABB2C-D878-408A-B8EB-884F241ECD17}" type="pres">
      <dgm:prSet presAssocID="{CBE988DC-8FD1-4282-8003-0633F980EA6E}" presName="composite" presStyleCnt="0"/>
      <dgm:spPr/>
    </dgm:pt>
    <dgm:pt modelId="{7778E6D7-D61E-430C-9358-73585F5210AD}" type="pres">
      <dgm:prSet presAssocID="{CBE988DC-8FD1-4282-8003-0633F980EA6E}" presName="imgShp" presStyleLbl="fgImgPlace1" presStyleIdx="4" presStyleCnt="10" custScaleX="130463" custScaleY="130463" custLinFactX="-3762" custLinFactNeighborX="-100000" custLinFactNeighborY="-438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11DD6ADE-4084-4407-A5C3-AA6B0CDA181B}" type="pres">
      <dgm:prSet presAssocID="{CBE988DC-8FD1-4282-8003-0633F980EA6E}" presName="txShp" presStyleLbl="node1" presStyleIdx="4" presStyleCnt="10" custScaleX="116202" custLinFactNeighborX="4395" custLinFactNeighborY="1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98A33-1C67-4131-AB34-07531C3DC9B6}" type="pres">
      <dgm:prSet presAssocID="{4C3E2249-056B-4122-8B22-B071A08BD752}" presName="spacing" presStyleCnt="0"/>
      <dgm:spPr/>
    </dgm:pt>
    <dgm:pt modelId="{2E9847B9-667E-4ECA-BE9A-9493A86C75E4}" type="pres">
      <dgm:prSet presAssocID="{ADC1CAFB-609E-4A2D-8E0C-2A598A7D5688}" presName="composite" presStyleCnt="0"/>
      <dgm:spPr/>
    </dgm:pt>
    <dgm:pt modelId="{4F671939-DA41-455C-B9A0-FAE1499B40EC}" type="pres">
      <dgm:prSet presAssocID="{ADC1CAFB-609E-4A2D-8E0C-2A598A7D5688}" presName="imgShp" presStyleLbl="fgImgPlace1" presStyleIdx="5" presStyleCnt="10" custScaleX="145732" custScaleY="136058" custLinFactX="-8186" custLinFactNeighborX="-100000" custLinFactNeighborY="-1567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3ED29466-7391-4D02-9A9B-75A5FDF3162C}" type="pres">
      <dgm:prSet presAssocID="{ADC1CAFB-609E-4A2D-8E0C-2A598A7D5688}" presName="txShp" presStyleLbl="node1" presStyleIdx="5" presStyleCnt="10" custScaleX="114572" custLinFactNeighborX="4774" custLinFactNeighborY="-24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01D83-BF76-447B-AC18-66919641744D}" type="pres">
      <dgm:prSet presAssocID="{DBDE8184-F131-4624-BB1E-255EFEDCE2D7}" presName="spacing" presStyleCnt="0"/>
      <dgm:spPr/>
    </dgm:pt>
    <dgm:pt modelId="{7624D506-A3F7-4D0B-B26B-622735E6BD5B}" type="pres">
      <dgm:prSet presAssocID="{0AA320DD-0853-44CA-879C-76CBBD94E01D}" presName="composite" presStyleCnt="0"/>
      <dgm:spPr/>
    </dgm:pt>
    <dgm:pt modelId="{9CB40CED-398D-4E73-B8D5-55369D4F2542}" type="pres">
      <dgm:prSet presAssocID="{0AA320DD-0853-44CA-879C-76CBBD94E01D}" presName="imgShp" presStyleLbl="fgImgPlace1" presStyleIdx="6" presStyleCnt="10" custScaleX="157418" custScaleY="160471" custLinFactX="-3689" custLinFactNeighborX="-100000" custLinFactNeighborY="-1692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ED7E91A2-649D-4275-9C18-2043168AE45A}" type="pres">
      <dgm:prSet presAssocID="{0AA320DD-0853-44CA-879C-76CBBD94E01D}" presName="txShp" presStyleLbl="node1" presStyleIdx="6" presStyleCnt="10" custScaleX="116109" custLinFactNeighborX="4006" custLinFactNeighborY="-21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FF434-1D6F-40F2-A909-C3DD75238625}" type="pres">
      <dgm:prSet presAssocID="{0D7D5540-4BF4-4EA8-993D-EC4127DADD64}" presName="spacing" presStyleCnt="0"/>
      <dgm:spPr/>
    </dgm:pt>
    <dgm:pt modelId="{2DE4A2C0-2D4E-4CCC-8598-B8B1BF0BE67C}" type="pres">
      <dgm:prSet presAssocID="{3707F7E8-BBC5-4D8C-B0A3-EFA7170D5C11}" presName="composite" presStyleCnt="0"/>
      <dgm:spPr/>
    </dgm:pt>
    <dgm:pt modelId="{F803A867-02B4-4ECE-AE5F-F73B95840A2A}" type="pres">
      <dgm:prSet presAssocID="{3707F7E8-BBC5-4D8C-B0A3-EFA7170D5C11}" presName="imgShp" presStyleLbl="fgImgPlace1" presStyleIdx="7" presStyleCnt="10" custScaleX="152169" custScaleY="152475" custLinFactX="-730" custLinFactNeighborX="-100000" custLinFactNeighborY="-15095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9A0D58FE-5B06-4316-B98F-DE50DEFAD419}" type="pres">
      <dgm:prSet presAssocID="{3707F7E8-BBC5-4D8C-B0A3-EFA7170D5C11}" presName="txShp" presStyleLbl="node1" presStyleIdx="7" presStyleCnt="10" custScaleX="114322" custLinFactNeighborX="4649" custLinFactNeighborY="-20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FD612-1209-4937-AFED-A25510C76C2C}" type="pres">
      <dgm:prSet presAssocID="{5D6A74E5-7B0A-4388-B5CA-5FBE0603D019}" presName="spacing" presStyleCnt="0"/>
      <dgm:spPr/>
    </dgm:pt>
    <dgm:pt modelId="{2400B295-77D0-4866-A312-B967459722C4}" type="pres">
      <dgm:prSet presAssocID="{B12E7C95-ED86-4732-A724-871C6E6C54CE}" presName="composite" presStyleCnt="0"/>
      <dgm:spPr/>
    </dgm:pt>
    <dgm:pt modelId="{D40595AA-A8FD-4B66-A478-0FC740D089BF}" type="pres">
      <dgm:prSet presAssocID="{B12E7C95-ED86-4732-A724-871C6E6C54CE}" presName="imgShp" presStyleLbl="fgImgPlace1" presStyleIdx="8" presStyleCnt="10" custScaleX="142423" custScaleY="139303" custLinFactX="-4149" custLinFactNeighborX="-100000" custLinFactNeighborY="-6221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  <dgm:pt modelId="{F2A37ABC-9C84-45AD-910F-7108D993C764}" type="pres">
      <dgm:prSet presAssocID="{B12E7C95-ED86-4732-A724-871C6E6C54CE}" presName="txShp" presStyleLbl="node1" presStyleIdx="8" presStyleCnt="10" custScaleX="114574" custLinFactNeighborX="4775" custLinFactNeighborY="-9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C0FD4-D164-4ABA-A251-F8DF2621BF61}" type="pres">
      <dgm:prSet presAssocID="{073B05C3-9C8B-4B04-9929-589EBFD36382}" presName="spacing" presStyleCnt="0"/>
      <dgm:spPr/>
    </dgm:pt>
    <dgm:pt modelId="{8CFEF963-F74B-4A08-81D7-6183E9AF6996}" type="pres">
      <dgm:prSet presAssocID="{A579D753-13EF-42C7-9EC9-5DA8ACFECA62}" presName="composite" presStyleCnt="0"/>
      <dgm:spPr/>
    </dgm:pt>
    <dgm:pt modelId="{ED128A09-26F4-40CD-A530-71F96A4948A0}" type="pres">
      <dgm:prSet presAssocID="{A579D753-13EF-42C7-9EC9-5DA8ACFECA62}" presName="imgShp" presStyleLbl="fgImgPlace1" presStyleIdx="9" presStyleCnt="10" custScaleX="171156" custScaleY="152781" custLinFactX="-11076" custLinFactNeighborX="-100000" custLinFactNeighborY="0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</dgm:pt>
    <dgm:pt modelId="{4CC15BA0-EEA6-4FF2-8CCD-C7E3E5AA7A18}" type="pres">
      <dgm:prSet presAssocID="{A579D753-13EF-42C7-9EC9-5DA8ACFECA62}" presName="txShp" presStyleLbl="node1" presStyleIdx="9" presStyleCnt="10" custScaleX="114572" custLinFactNeighborX="4774" custLinFactNeighborY="-3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E86EFD-8FE5-44B3-9FE6-CC50E89A7C1B}" type="presOf" srcId="{A579D753-13EF-42C7-9EC9-5DA8ACFECA62}" destId="{4CC15BA0-EEA6-4FF2-8CCD-C7E3E5AA7A18}" srcOrd="0" destOrd="0" presId="urn:microsoft.com/office/officeart/2005/8/layout/vList3"/>
    <dgm:cxn modelId="{44532CB4-CC43-4950-AF11-BC657222FB11}" type="presOf" srcId="{3707F7E8-BBC5-4D8C-B0A3-EFA7170D5C11}" destId="{9A0D58FE-5B06-4316-B98F-DE50DEFAD419}" srcOrd="0" destOrd="0" presId="urn:microsoft.com/office/officeart/2005/8/layout/vList3"/>
    <dgm:cxn modelId="{E7CAA735-2D28-415F-B1B0-AD7E295EB78C}" type="presOf" srcId="{393D7ED6-2B07-4686-9459-F0A849CC6F32}" destId="{E50D0505-610B-4DD5-8E4B-5E7ECADF8D3A}" srcOrd="0" destOrd="0" presId="urn:microsoft.com/office/officeart/2005/8/layout/vList3"/>
    <dgm:cxn modelId="{FA7AAA3B-0785-432E-B2F5-A8951B124C00}" srcId="{A3091360-6C27-436F-A872-2F06D5331CDC}" destId="{393D7ED6-2B07-4686-9459-F0A849CC6F32}" srcOrd="3" destOrd="0" parTransId="{48E85266-CB8A-4AAF-B900-2B3648E5EBF3}" sibTransId="{6CC1BA06-A199-437B-8B85-90D1AF36EF4C}"/>
    <dgm:cxn modelId="{BC9ECC82-8927-4370-B8F7-D68BDAC12AFC}" type="presOf" srcId="{0AA320DD-0853-44CA-879C-76CBBD94E01D}" destId="{ED7E91A2-649D-4275-9C18-2043168AE45A}" srcOrd="0" destOrd="0" presId="urn:microsoft.com/office/officeart/2005/8/layout/vList3"/>
    <dgm:cxn modelId="{A754E40D-3460-4ECF-9CC7-2537B43AEB42}" type="presOf" srcId="{ADC1CAFB-609E-4A2D-8E0C-2A598A7D5688}" destId="{3ED29466-7391-4D02-9A9B-75A5FDF3162C}" srcOrd="0" destOrd="0" presId="urn:microsoft.com/office/officeart/2005/8/layout/vList3"/>
    <dgm:cxn modelId="{13300DEB-EFBE-4068-833F-FCBFFF75317F}" srcId="{A3091360-6C27-436F-A872-2F06D5331CDC}" destId="{3707F7E8-BBC5-4D8C-B0A3-EFA7170D5C11}" srcOrd="7" destOrd="0" parTransId="{CD4CF8A0-A7B8-4303-A7C9-8C4DA4CAA970}" sibTransId="{5D6A74E5-7B0A-4388-B5CA-5FBE0603D019}"/>
    <dgm:cxn modelId="{E3F28CC3-D6A8-44E7-8DF6-E69192DB5AF1}" srcId="{A3091360-6C27-436F-A872-2F06D5331CDC}" destId="{B12E7C95-ED86-4732-A724-871C6E6C54CE}" srcOrd="8" destOrd="0" parTransId="{CF3F1813-D1CE-4F4D-B8CC-D43727A7BB13}" sibTransId="{073B05C3-9C8B-4B04-9929-589EBFD36382}"/>
    <dgm:cxn modelId="{D1C767EF-07C2-43ED-B20E-55AB11B447CF}" type="presOf" srcId="{901E0EF9-4068-4DDD-AB28-215C8F9E2EC0}" destId="{7DF4B3F4-B2C8-4CA1-B2CE-42FCA83F5FF9}" srcOrd="0" destOrd="0" presId="urn:microsoft.com/office/officeart/2005/8/layout/vList3"/>
    <dgm:cxn modelId="{D3D31977-9B95-4CEB-94F3-B35E1E3CD91A}" srcId="{A3091360-6C27-436F-A872-2F06D5331CDC}" destId="{0AA320DD-0853-44CA-879C-76CBBD94E01D}" srcOrd="6" destOrd="0" parTransId="{FEE15EE2-4413-4009-ADEA-8354DA5715D7}" sibTransId="{0D7D5540-4BF4-4EA8-993D-EC4127DADD64}"/>
    <dgm:cxn modelId="{DA992195-19B1-47E8-9018-6BF1EA5A728B}" srcId="{A3091360-6C27-436F-A872-2F06D5331CDC}" destId="{ADC1CAFB-609E-4A2D-8E0C-2A598A7D5688}" srcOrd="5" destOrd="0" parTransId="{BCB58325-4606-4837-B529-9288FF8F6691}" sibTransId="{DBDE8184-F131-4624-BB1E-255EFEDCE2D7}"/>
    <dgm:cxn modelId="{C11F7963-F46B-4852-A435-0A24F5C93367}" srcId="{A3091360-6C27-436F-A872-2F06D5331CDC}" destId="{A579D753-13EF-42C7-9EC9-5DA8ACFECA62}" srcOrd="9" destOrd="0" parTransId="{B2A3AD99-6DA5-4999-B957-A42218491B5B}" sibTransId="{54A8BE13-FB51-480D-A9DD-470391537080}"/>
    <dgm:cxn modelId="{D463B87A-00A5-455D-814B-94D95A72F71A}" type="presOf" srcId="{CBE988DC-8FD1-4282-8003-0633F980EA6E}" destId="{11DD6ADE-4084-4407-A5C3-AA6B0CDA181B}" srcOrd="0" destOrd="0" presId="urn:microsoft.com/office/officeart/2005/8/layout/vList3"/>
    <dgm:cxn modelId="{42707939-13CB-4363-BF46-15FFBF5638EA}" srcId="{A3091360-6C27-436F-A872-2F06D5331CDC}" destId="{E6E88477-C9BD-4C56-8D04-D3A9CA40ABF5}" srcOrd="1" destOrd="0" parTransId="{4FE7CF22-34AE-482F-A328-6C719AD52159}" sibTransId="{738994EA-E26A-4830-BCB9-AD113C27B9C2}"/>
    <dgm:cxn modelId="{C76BFC65-F39B-45FA-A1DE-EAF7DBBE385F}" type="presOf" srcId="{E6E88477-C9BD-4C56-8D04-D3A9CA40ABF5}" destId="{7ED8B523-717A-4678-B639-0C6D21AB768F}" srcOrd="0" destOrd="0" presId="urn:microsoft.com/office/officeart/2005/8/layout/vList3"/>
    <dgm:cxn modelId="{755D891E-7011-4DE1-903C-12DCB625F40D}" srcId="{A3091360-6C27-436F-A872-2F06D5331CDC}" destId="{E4A0F995-FFE6-41BE-AE5F-40087AE80104}" srcOrd="0" destOrd="0" parTransId="{44B1881F-43F2-44D7-83EB-52A77FAACCED}" sibTransId="{5D729E40-F518-4885-AAA3-D3AFA810764D}"/>
    <dgm:cxn modelId="{42F1E3E5-23B2-40EB-A617-76B0531ED8F3}" type="presOf" srcId="{A3091360-6C27-436F-A872-2F06D5331CDC}" destId="{34B3E350-BD97-4842-B124-F58418BC80DD}" srcOrd="0" destOrd="0" presId="urn:microsoft.com/office/officeart/2005/8/layout/vList3"/>
    <dgm:cxn modelId="{C7494521-98AE-4E77-80C8-98BA3B449C1B}" srcId="{A3091360-6C27-436F-A872-2F06D5331CDC}" destId="{CBE988DC-8FD1-4282-8003-0633F980EA6E}" srcOrd="4" destOrd="0" parTransId="{2EF16326-EE0B-42CC-94AE-8074C6893276}" sibTransId="{4C3E2249-056B-4122-8B22-B071A08BD752}"/>
    <dgm:cxn modelId="{6EAF57A3-8A07-4B65-BF2D-A3ED470781C6}" type="presOf" srcId="{B12E7C95-ED86-4732-A724-871C6E6C54CE}" destId="{F2A37ABC-9C84-45AD-910F-7108D993C764}" srcOrd="0" destOrd="0" presId="urn:microsoft.com/office/officeart/2005/8/layout/vList3"/>
    <dgm:cxn modelId="{F73B5A36-BD3E-4BB5-92C5-D912C66EC47E}" srcId="{A3091360-6C27-436F-A872-2F06D5331CDC}" destId="{901E0EF9-4068-4DDD-AB28-215C8F9E2EC0}" srcOrd="2" destOrd="0" parTransId="{9664B4F0-5E75-4768-9B87-40C8C86461B3}" sibTransId="{203A8C88-7B94-4439-8AB7-86F7154311D4}"/>
    <dgm:cxn modelId="{9B6F7744-33C7-4948-9444-7C8723A949E7}" type="presOf" srcId="{E4A0F995-FFE6-41BE-AE5F-40087AE80104}" destId="{8D00A59C-FB38-4DAA-A3A5-1245D83230F9}" srcOrd="0" destOrd="0" presId="urn:microsoft.com/office/officeart/2005/8/layout/vList3"/>
    <dgm:cxn modelId="{7BE7EC7A-A979-4884-81C8-0E65146FCFE8}" type="presParOf" srcId="{34B3E350-BD97-4842-B124-F58418BC80DD}" destId="{306D767E-EC43-40A3-8390-A34630F38F28}" srcOrd="0" destOrd="0" presId="urn:microsoft.com/office/officeart/2005/8/layout/vList3"/>
    <dgm:cxn modelId="{80A13AC3-A0BB-4B64-8412-EF04FADA1EF1}" type="presParOf" srcId="{306D767E-EC43-40A3-8390-A34630F38F28}" destId="{D2C77E3A-2CC2-4843-BBA6-4F7CC106B347}" srcOrd="0" destOrd="0" presId="urn:microsoft.com/office/officeart/2005/8/layout/vList3"/>
    <dgm:cxn modelId="{82B9E683-FB03-4DE7-945F-3508B3870D8A}" type="presParOf" srcId="{306D767E-EC43-40A3-8390-A34630F38F28}" destId="{8D00A59C-FB38-4DAA-A3A5-1245D83230F9}" srcOrd="1" destOrd="0" presId="urn:microsoft.com/office/officeart/2005/8/layout/vList3"/>
    <dgm:cxn modelId="{B175CDBF-320F-465B-A886-143D5315B77C}" type="presParOf" srcId="{34B3E350-BD97-4842-B124-F58418BC80DD}" destId="{91820C8E-236E-4428-914D-D576952ADED8}" srcOrd="1" destOrd="0" presId="urn:microsoft.com/office/officeart/2005/8/layout/vList3"/>
    <dgm:cxn modelId="{BDE55546-54F3-4558-8654-60FEF0C5D975}" type="presParOf" srcId="{34B3E350-BD97-4842-B124-F58418BC80DD}" destId="{22742C03-9850-4699-A8B5-3769840FEF13}" srcOrd="2" destOrd="0" presId="urn:microsoft.com/office/officeart/2005/8/layout/vList3"/>
    <dgm:cxn modelId="{D73E125F-3495-4EB9-B058-5B8301610FFA}" type="presParOf" srcId="{22742C03-9850-4699-A8B5-3769840FEF13}" destId="{3194D5D2-A70D-4291-8720-27B452E63667}" srcOrd="0" destOrd="0" presId="urn:microsoft.com/office/officeart/2005/8/layout/vList3"/>
    <dgm:cxn modelId="{FF7DD5A3-765D-4D2E-AF7D-D4B48E7ECECA}" type="presParOf" srcId="{22742C03-9850-4699-A8B5-3769840FEF13}" destId="{7ED8B523-717A-4678-B639-0C6D21AB768F}" srcOrd="1" destOrd="0" presId="urn:microsoft.com/office/officeart/2005/8/layout/vList3"/>
    <dgm:cxn modelId="{A51B9ADC-8D5B-4D12-A917-1B76270C47AE}" type="presParOf" srcId="{34B3E350-BD97-4842-B124-F58418BC80DD}" destId="{AFD52768-4F05-4203-A955-EDFC6BF2E99E}" srcOrd="3" destOrd="0" presId="urn:microsoft.com/office/officeart/2005/8/layout/vList3"/>
    <dgm:cxn modelId="{96520832-51A3-4E08-A825-8DBBFC4CEE51}" type="presParOf" srcId="{34B3E350-BD97-4842-B124-F58418BC80DD}" destId="{31BA7E58-C438-4FE1-8ADC-A2129928400D}" srcOrd="4" destOrd="0" presId="urn:microsoft.com/office/officeart/2005/8/layout/vList3"/>
    <dgm:cxn modelId="{7FF09C89-099A-49B1-9A97-EC172D967D09}" type="presParOf" srcId="{31BA7E58-C438-4FE1-8ADC-A2129928400D}" destId="{EA9757B2-921D-4101-8002-6ACF98B47499}" srcOrd="0" destOrd="0" presId="urn:microsoft.com/office/officeart/2005/8/layout/vList3"/>
    <dgm:cxn modelId="{E32611DF-3830-4B44-9643-1F0839204A5E}" type="presParOf" srcId="{31BA7E58-C438-4FE1-8ADC-A2129928400D}" destId="{7DF4B3F4-B2C8-4CA1-B2CE-42FCA83F5FF9}" srcOrd="1" destOrd="0" presId="urn:microsoft.com/office/officeart/2005/8/layout/vList3"/>
    <dgm:cxn modelId="{4FD2C887-E5E8-471E-B8D1-AB20630661AB}" type="presParOf" srcId="{34B3E350-BD97-4842-B124-F58418BC80DD}" destId="{399345D3-DD35-499E-98D2-BE220866332F}" srcOrd="5" destOrd="0" presId="urn:microsoft.com/office/officeart/2005/8/layout/vList3"/>
    <dgm:cxn modelId="{56705791-0E07-465A-BECB-5FB669D02168}" type="presParOf" srcId="{34B3E350-BD97-4842-B124-F58418BC80DD}" destId="{8B6B4606-1D44-4152-A560-42C2FD13509C}" srcOrd="6" destOrd="0" presId="urn:microsoft.com/office/officeart/2005/8/layout/vList3"/>
    <dgm:cxn modelId="{90528765-F857-473F-AFDA-6500A089E4FC}" type="presParOf" srcId="{8B6B4606-1D44-4152-A560-42C2FD13509C}" destId="{6F524B57-5AC0-494F-87FF-BF60E68E79DB}" srcOrd="0" destOrd="0" presId="urn:microsoft.com/office/officeart/2005/8/layout/vList3"/>
    <dgm:cxn modelId="{AC159A44-2DE2-42AB-8F13-797C2BB8A8A7}" type="presParOf" srcId="{8B6B4606-1D44-4152-A560-42C2FD13509C}" destId="{E50D0505-610B-4DD5-8E4B-5E7ECADF8D3A}" srcOrd="1" destOrd="0" presId="urn:microsoft.com/office/officeart/2005/8/layout/vList3"/>
    <dgm:cxn modelId="{3CAD67C8-B706-4437-8AFE-3012C84AC885}" type="presParOf" srcId="{34B3E350-BD97-4842-B124-F58418BC80DD}" destId="{868360C1-A053-4865-9585-D6640DC8EB47}" srcOrd="7" destOrd="0" presId="urn:microsoft.com/office/officeart/2005/8/layout/vList3"/>
    <dgm:cxn modelId="{199EFAD9-7D7E-404E-8BA7-A50DCBD129AC}" type="presParOf" srcId="{34B3E350-BD97-4842-B124-F58418BC80DD}" destId="{549ABB2C-D878-408A-B8EB-884F241ECD17}" srcOrd="8" destOrd="0" presId="urn:microsoft.com/office/officeart/2005/8/layout/vList3"/>
    <dgm:cxn modelId="{AFC9047A-6856-470C-9AE5-189E7AD63895}" type="presParOf" srcId="{549ABB2C-D878-408A-B8EB-884F241ECD17}" destId="{7778E6D7-D61E-430C-9358-73585F5210AD}" srcOrd="0" destOrd="0" presId="urn:microsoft.com/office/officeart/2005/8/layout/vList3"/>
    <dgm:cxn modelId="{82BC96CF-D7BE-4E2D-9CAD-121995ED3F0B}" type="presParOf" srcId="{549ABB2C-D878-408A-B8EB-884F241ECD17}" destId="{11DD6ADE-4084-4407-A5C3-AA6B0CDA181B}" srcOrd="1" destOrd="0" presId="urn:microsoft.com/office/officeart/2005/8/layout/vList3"/>
    <dgm:cxn modelId="{AAACFF6F-28DF-4960-A1FE-9F19AFC88210}" type="presParOf" srcId="{34B3E350-BD97-4842-B124-F58418BC80DD}" destId="{1AC98A33-1C67-4131-AB34-07531C3DC9B6}" srcOrd="9" destOrd="0" presId="urn:microsoft.com/office/officeart/2005/8/layout/vList3"/>
    <dgm:cxn modelId="{5E1A7E98-D53F-419C-B847-3C245114CC9A}" type="presParOf" srcId="{34B3E350-BD97-4842-B124-F58418BC80DD}" destId="{2E9847B9-667E-4ECA-BE9A-9493A86C75E4}" srcOrd="10" destOrd="0" presId="urn:microsoft.com/office/officeart/2005/8/layout/vList3"/>
    <dgm:cxn modelId="{E0AFDF59-85DF-45EB-AEEC-8D789B3E3344}" type="presParOf" srcId="{2E9847B9-667E-4ECA-BE9A-9493A86C75E4}" destId="{4F671939-DA41-455C-B9A0-FAE1499B40EC}" srcOrd="0" destOrd="0" presId="urn:microsoft.com/office/officeart/2005/8/layout/vList3"/>
    <dgm:cxn modelId="{6D74834B-B45E-4993-93DC-6F55364EAA44}" type="presParOf" srcId="{2E9847B9-667E-4ECA-BE9A-9493A86C75E4}" destId="{3ED29466-7391-4D02-9A9B-75A5FDF3162C}" srcOrd="1" destOrd="0" presId="urn:microsoft.com/office/officeart/2005/8/layout/vList3"/>
    <dgm:cxn modelId="{2F3C2ACF-F28F-4262-901B-76DB8E0C1579}" type="presParOf" srcId="{34B3E350-BD97-4842-B124-F58418BC80DD}" destId="{B7401D83-BF76-447B-AC18-66919641744D}" srcOrd="11" destOrd="0" presId="urn:microsoft.com/office/officeart/2005/8/layout/vList3"/>
    <dgm:cxn modelId="{CE42D724-55E2-4CF2-93CB-D6C813F283DF}" type="presParOf" srcId="{34B3E350-BD97-4842-B124-F58418BC80DD}" destId="{7624D506-A3F7-4D0B-B26B-622735E6BD5B}" srcOrd="12" destOrd="0" presId="urn:microsoft.com/office/officeart/2005/8/layout/vList3"/>
    <dgm:cxn modelId="{1F863E3C-AAE1-430F-A30A-5B1DBE5E39A5}" type="presParOf" srcId="{7624D506-A3F7-4D0B-B26B-622735E6BD5B}" destId="{9CB40CED-398D-4E73-B8D5-55369D4F2542}" srcOrd="0" destOrd="0" presId="urn:microsoft.com/office/officeart/2005/8/layout/vList3"/>
    <dgm:cxn modelId="{B872E4C4-AFEE-41C9-89EA-5615371E69E1}" type="presParOf" srcId="{7624D506-A3F7-4D0B-B26B-622735E6BD5B}" destId="{ED7E91A2-649D-4275-9C18-2043168AE45A}" srcOrd="1" destOrd="0" presId="urn:microsoft.com/office/officeart/2005/8/layout/vList3"/>
    <dgm:cxn modelId="{6B0AED44-3E4B-4481-98EB-648691C38C08}" type="presParOf" srcId="{34B3E350-BD97-4842-B124-F58418BC80DD}" destId="{23FFF434-1D6F-40F2-A909-C3DD75238625}" srcOrd="13" destOrd="0" presId="urn:microsoft.com/office/officeart/2005/8/layout/vList3"/>
    <dgm:cxn modelId="{FB6CDDD5-2151-4239-B23A-761BD341979E}" type="presParOf" srcId="{34B3E350-BD97-4842-B124-F58418BC80DD}" destId="{2DE4A2C0-2D4E-4CCC-8598-B8B1BF0BE67C}" srcOrd="14" destOrd="0" presId="urn:microsoft.com/office/officeart/2005/8/layout/vList3"/>
    <dgm:cxn modelId="{91FE8128-393F-4513-8B41-23C4C3CBA430}" type="presParOf" srcId="{2DE4A2C0-2D4E-4CCC-8598-B8B1BF0BE67C}" destId="{F803A867-02B4-4ECE-AE5F-F73B95840A2A}" srcOrd="0" destOrd="0" presId="urn:microsoft.com/office/officeart/2005/8/layout/vList3"/>
    <dgm:cxn modelId="{B090D67E-792D-4E90-9E63-3B40A7A16232}" type="presParOf" srcId="{2DE4A2C0-2D4E-4CCC-8598-B8B1BF0BE67C}" destId="{9A0D58FE-5B06-4316-B98F-DE50DEFAD419}" srcOrd="1" destOrd="0" presId="urn:microsoft.com/office/officeart/2005/8/layout/vList3"/>
    <dgm:cxn modelId="{62ADB375-1D22-4AEF-A043-28B8F0546C7A}" type="presParOf" srcId="{34B3E350-BD97-4842-B124-F58418BC80DD}" destId="{8EDFD612-1209-4937-AFED-A25510C76C2C}" srcOrd="15" destOrd="0" presId="urn:microsoft.com/office/officeart/2005/8/layout/vList3"/>
    <dgm:cxn modelId="{B3D8B198-D805-4CD0-BD46-EC418670CE63}" type="presParOf" srcId="{34B3E350-BD97-4842-B124-F58418BC80DD}" destId="{2400B295-77D0-4866-A312-B967459722C4}" srcOrd="16" destOrd="0" presId="urn:microsoft.com/office/officeart/2005/8/layout/vList3"/>
    <dgm:cxn modelId="{52FD1F07-1047-4042-963C-A9BDC56DB155}" type="presParOf" srcId="{2400B295-77D0-4866-A312-B967459722C4}" destId="{D40595AA-A8FD-4B66-A478-0FC740D089BF}" srcOrd="0" destOrd="0" presId="urn:microsoft.com/office/officeart/2005/8/layout/vList3"/>
    <dgm:cxn modelId="{03002E27-858C-45DC-AE97-1CF821B06D79}" type="presParOf" srcId="{2400B295-77D0-4866-A312-B967459722C4}" destId="{F2A37ABC-9C84-45AD-910F-7108D993C764}" srcOrd="1" destOrd="0" presId="urn:microsoft.com/office/officeart/2005/8/layout/vList3"/>
    <dgm:cxn modelId="{E87CC6F4-1DC5-4953-9876-E63048120994}" type="presParOf" srcId="{34B3E350-BD97-4842-B124-F58418BC80DD}" destId="{B98C0FD4-D164-4ABA-A251-F8DF2621BF61}" srcOrd="17" destOrd="0" presId="urn:microsoft.com/office/officeart/2005/8/layout/vList3"/>
    <dgm:cxn modelId="{885D035B-0E91-41E2-B789-AFA5F22E7E57}" type="presParOf" srcId="{34B3E350-BD97-4842-B124-F58418BC80DD}" destId="{8CFEF963-F74B-4A08-81D7-6183E9AF6996}" srcOrd="18" destOrd="0" presId="urn:microsoft.com/office/officeart/2005/8/layout/vList3"/>
    <dgm:cxn modelId="{C6BCBA08-BBEB-4770-863D-6C5E73E395DF}" type="presParOf" srcId="{8CFEF963-F74B-4A08-81D7-6183E9AF6996}" destId="{ED128A09-26F4-40CD-A530-71F96A4948A0}" srcOrd="0" destOrd="0" presId="urn:microsoft.com/office/officeart/2005/8/layout/vList3"/>
    <dgm:cxn modelId="{D87FB0B9-0A67-4C45-896A-7068655D1B1E}" type="presParOf" srcId="{8CFEF963-F74B-4A08-81D7-6183E9AF6996}" destId="{4CC15BA0-EEA6-4FF2-8CCD-C7E3E5AA7A18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рррррррррррр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521165-CBF6-41ED-8AEC-AA0D83C64CF8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272CA-A8B1-486D-A5D2-3E3511B38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рррррррррррр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AAF479-F099-438B-A49A-B11101519B19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898B88-8547-40EB-B65D-F781E8F89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рррррррррррр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E6F31-D0CA-4C36-9C67-6053C018B62D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36893-4F5D-481E-AFDA-75054C179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623E8-034E-4ED0-9369-5A9796A5E54C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9B58-94D7-4F99-87EA-BE9E38116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62420-79F5-416F-B7C5-D39530D8C511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F47D9-072F-499C-A6B4-471637734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19402-01E0-418E-BF34-7A4FD2C264FD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384CB-FA4C-4F22-911E-0E77E7C49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F2FD1-D347-4893-B433-BC5AEB6F61C6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7D42C-954D-4030-A7FF-A7C9B8CBF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81D4D-2EA0-40AD-9833-CE498B64B671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C5F6C-01B9-452C-BED8-FCFD5C8F5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A3583-A6D1-427A-9957-7F1197A4C330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45AA-B0C6-46F0-A16A-B0EAF861C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6C7F-F2DC-4CBA-BEEF-C63D6660DE1D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55193-0F9D-46FD-B04C-34BC7DF43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2DD17-F778-48B1-90C5-F4A97BABD583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13C26-572A-4499-8754-640F74BB2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2BD9-3C6B-497A-8FF0-121FC5BD4AE8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DCCA7-FDAE-41C7-B957-1EBD9ACAC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2405D-5B97-41B3-BC60-B12E6B977FF4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3B48-84A7-4684-885C-9A94DF886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6FB481-64BA-49D6-951C-FF8B71C70D67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BFB9DB-CE92-4555-9FC9-EC9C05A4D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5.png"/><Relationship Id="rId7" Type="http://schemas.openxmlformats.org/officeDocument/2006/relationships/chart" Target="../charts/chart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image" Target="../media/image17.jpeg"/><Relationship Id="rId10" Type="http://schemas.openxmlformats.org/officeDocument/2006/relationships/chart" Target="../charts/chart8.xml"/><Relationship Id="rId4" Type="http://schemas.openxmlformats.org/officeDocument/2006/relationships/image" Target="../media/image16.gif"/><Relationship Id="rId9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5.jpeg"/><Relationship Id="rId7" Type="http://schemas.openxmlformats.org/officeDocument/2006/relationships/image" Target="../media/image16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diagramData" Target="../diagrams/data1.xml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1.jpeg"/><Relationship Id="rId7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30.png"/><Relationship Id="rId5" Type="http://schemas.openxmlformats.org/officeDocument/2006/relationships/image" Target="../media/image16.gif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15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7.jpeg"/><Relationship Id="rId7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5.png"/><Relationship Id="rId7" Type="http://schemas.openxmlformats.org/officeDocument/2006/relationships/chart" Target="../charts/chart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Documents and Settings\User\Рабочий стол\фотки для слайдов\515px-coat_of_arms_of_the_komi_republic.svg_.png"/>
          <p:cNvPicPr>
            <a:picLocks noChangeAspect="1" noChangeArrowheads="1"/>
          </p:cNvPicPr>
          <p:nvPr/>
        </p:nvPicPr>
        <p:blipFill>
          <a:blip r:embed="rId4"/>
          <a:srcRect b="10432"/>
          <a:stretch>
            <a:fillRect/>
          </a:stretch>
        </p:blipFill>
        <p:spPr bwMode="auto">
          <a:xfrm>
            <a:off x="785813" y="2286000"/>
            <a:ext cx="1095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1928813" y="2286000"/>
            <a:ext cx="55006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СТРАТЕГИЯ  СОЦИАЛЬНО-ЭКОНОМИЧЕСКОГО РАЗВИТИЯ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МР 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 2020 года</a:t>
            </a:r>
          </a:p>
        </p:txBody>
      </p:sp>
      <p:pic>
        <p:nvPicPr>
          <p:cNvPr id="2052" name="Picture 6" descr="C:\Documents and Settings\User\Рабочий стол\фотки для слайдов\герб койгородского района.jpg"/>
          <p:cNvPicPr>
            <a:picLocks noChangeAspect="1" noChangeArrowheads="1"/>
          </p:cNvPicPr>
          <p:nvPr/>
        </p:nvPicPr>
        <p:blipFill>
          <a:blip r:embed="rId5"/>
          <a:srcRect b="10526"/>
          <a:stretch>
            <a:fillRect/>
          </a:stretch>
        </p:blipFill>
        <p:spPr bwMode="auto">
          <a:xfrm>
            <a:off x="7500938" y="2286000"/>
            <a:ext cx="11080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5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00034" y="428604"/>
            <a:ext cx="822960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Негативные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тенденции деятельности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 МР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Койгородский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2011-2013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гг.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3286124"/>
            <a:ext cx="5643602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Отсутствие строительства новых автомобильных дорог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596" y="4357694"/>
            <a:ext cx="5643602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тарифов на услуги (теплоснабжения, газа, воды)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Группа 35"/>
          <p:cNvGrpSpPr/>
          <p:nvPr/>
        </p:nvGrpSpPr>
        <p:grpSpPr>
          <a:xfrm>
            <a:off x="428596" y="4714884"/>
            <a:ext cx="5643602" cy="214314"/>
            <a:chOff x="357158" y="3357562"/>
            <a:chExt cx="5643602" cy="21431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57158" y="3357562"/>
              <a:ext cx="5214974" cy="2143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Снижение численности населения</a:t>
              </a:r>
              <a:endPara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>
              <a:off x="5572132" y="3500438"/>
              <a:ext cx="42862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Прямоугольник 21"/>
          <p:cNvSpPr/>
          <p:nvPr/>
        </p:nvSpPr>
        <p:spPr>
          <a:xfrm>
            <a:off x="428596" y="5072074"/>
            <a:ext cx="5643602" cy="2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миграционного оттока, снижение численности  молодой категории населения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596" y="5429264"/>
            <a:ext cx="5643602" cy="35719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поступления налогов в бюджет МО МР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от субъектов малого и среднего предпринимательства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8596" y="5857892"/>
            <a:ext cx="5643602" cy="2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профилактики правонарушений, сокращение численности участковых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8596" y="3643314"/>
            <a:ext cx="5643602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Отсутствие сети «интернет» и сотовой связи в отдаленных населенных пунктах</a:t>
            </a:r>
          </a:p>
          <a:p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8596" y="4000504"/>
            <a:ext cx="4500594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объемов пассажирских перевозок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8596" y="1142984"/>
            <a:ext cx="6500858" cy="57150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Неустойчивые объемы производства промышленной и сельскохозяйственной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продукции,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обеспечивается поступательный рост по некоторым видам производства промышленной и сельскохозяйственной продукции :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285720" y="1785926"/>
          <a:ext cx="2928958" cy="1571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Диаграмма 28"/>
          <p:cNvGraphicFramePr/>
          <p:nvPr/>
        </p:nvGraphicFramePr>
        <p:xfrm>
          <a:off x="3214678" y="1857364"/>
          <a:ext cx="2786082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Диаграмма 30"/>
          <p:cNvGraphicFramePr/>
          <p:nvPr/>
        </p:nvGraphicFramePr>
        <p:xfrm>
          <a:off x="6072166" y="1785926"/>
          <a:ext cx="3071834" cy="1460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3" name="Прямая со стрелкой 32"/>
          <p:cNvCxnSpPr/>
          <p:nvPr/>
        </p:nvCxnSpPr>
        <p:spPr>
          <a:xfrm>
            <a:off x="4929190" y="4143380"/>
            <a:ext cx="114300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Диаграмма 34"/>
          <p:cNvGraphicFramePr/>
          <p:nvPr/>
        </p:nvGraphicFramePr>
        <p:xfrm>
          <a:off x="6286512" y="3000372"/>
          <a:ext cx="2571768" cy="1317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6" name="Диаграмма 35"/>
          <p:cNvGraphicFramePr/>
          <p:nvPr/>
        </p:nvGraphicFramePr>
        <p:xfrm>
          <a:off x="6357950" y="4143380"/>
          <a:ext cx="2500330" cy="138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6215074" y="5286388"/>
          <a:ext cx="2714644" cy="1428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39" name="Прямая со стрелкой 38"/>
          <p:cNvCxnSpPr/>
          <p:nvPr/>
        </p:nvCxnSpPr>
        <p:spPr>
          <a:xfrm>
            <a:off x="6072198" y="5643578"/>
            <a:ext cx="28575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428596" y="6143644"/>
            <a:ext cx="5643602" cy="2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образования несанкционированных свалок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8596" y="6429396"/>
            <a:ext cx="5643602" cy="2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числа беспризорных собак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428628"/>
          </a:xfrm>
        </p:spPr>
        <p:txBody>
          <a:bodyPr/>
          <a:lstStyle/>
          <a:p>
            <a:pPr lvl="0" eaLnBrk="1" hangingPunct="1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Анализ внешней среды МО МР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Койгодский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grpSp>
        <p:nvGrpSpPr>
          <p:cNvPr id="5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6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8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857232"/>
          <a:ext cx="8501122" cy="550612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5011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Элементы (факторы) внешней среды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210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70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предприятий (организаций) агропромышленного комплекса из республиканского бюджета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субъектов малого и среднего предпринимательства из республиканского бюджета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Софинансирование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муниципальных программ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Реорганизация органов власти Республики Коми  и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бизнес-структур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на территории района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поддержка из республиканского бюджета на содействие занятости населения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8266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Оптимизация сети социальных учреждений РК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180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Конкуренция со стороны кировских производителей агропромышленного комплекса и предприятий розничной торговли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Общероссийские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210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Несовершенство межбюджетных отношений и налоговой политики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Несовершенство механизмов взаимодействия органов власти и бизнеса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Выделение финансовых средств на модернизацию здравоохранения и образования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Централизация управления в России (выстраивание вертикали власти)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Неподкрепление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финансовыми ресурсами выполнение полномочий органов  местного самоуправления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Инфляция 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Фонд содействия реформированию жилищно-коммунального хозяйства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закон от 05 апреля 2013 года № 44-ФЗ «О контрактной системе в сфере закупок товаров, работ, услуг для обеспечения государственных и муниципальных нужд»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Мировые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70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Мировой   финансово-экономический кризис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Вступление России в ВТО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4314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Ценовая и тарифная политика естественных монополий (рост цен и тарифов на электроэнергию, услуги ЖКХ)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2976" y="428604"/>
            <a:ext cx="6858048" cy="642942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Миссия МО МР «</a:t>
            </a:r>
            <a:r>
              <a:rPr lang="ru-RU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территория, комфортная для жизни населения, благоприятная для развития бизнеса и вложения инвестиций. </a:t>
            </a:r>
          </a:p>
        </p:txBody>
      </p:sp>
      <p:grpSp>
        <p:nvGrpSpPr>
          <p:cNvPr id="6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7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9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1" name="Прямая соединительная линия 10"/>
          <p:cNvCxnSpPr/>
          <p:nvPr/>
        </p:nvCxnSpPr>
        <p:spPr>
          <a:xfrm>
            <a:off x="1428728" y="1428736"/>
            <a:ext cx="6357982" cy="1588"/>
          </a:xfrm>
          <a:prstGeom prst="line">
            <a:avLst/>
          </a:prstGeom>
          <a:ln w="190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1285852" y="1571612"/>
            <a:ext cx="285752" cy="1588"/>
          </a:xfrm>
          <a:prstGeom prst="straightConnector1">
            <a:avLst/>
          </a:prstGeom>
          <a:ln w="1905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7643834" y="1571612"/>
            <a:ext cx="285752" cy="1588"/>
          </a:xfrm>
          <a:prstGeom prst="straightConnector1">
            <a:avLst/>
          </a:prstGeom>
          <a:ln w="1905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5" idx="2"/>
          </p:cNvCxnSpPr>
          <p:nvPr/>
        </p:nvCxnSpPr>
        <p:spPr>
          <a:xfrm rot="5400000">
            <a:off x="4393405" y="1250141"/>
            <a:ext cx="357190" cy="1588"/>
          </a:xfrm>
          <a:prstGeom prst="line">
            <a:avLst/>
          </a:prstGeom>
          <a:ln w="190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2928926" y="1571612"/>
            <a:ext cx="285752" cy="1588"/>
          </a:xfrm>
          <a:prstGeom prst="straightConnector1">
            <a:avLst/>
          </a:prstGeom>
          <a:ln w="1905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5787240" y="1571612"/>
            <a:ext cx="284958" cy="794"/>
          </a:xfrm>
          <a:prstGeom prst="straightConnector1">
            <a:avLst/>
          </a:prstGeom>
          <a:ln w="1905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71472" y="2143116"/>
            <a:ext cx="1928826" cy="71438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Экономическое развитие 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43174" y="2143116"/>
            <a:ext cx="1928826" cy="71438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Социальное развитие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14876" y="2143116"/>
            <a:ext cx="1928826" cy="71438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системы муниципального управления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786578" y="2143116"/>
            <a:ext cx="1928826" cy="71438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жизнедеятельности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428860" y="1714488"/>
            <a:ext cx="4429156" cy="285752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Задачи в разрезе блоков  развития МО МР «</a:t>
            </a:r>
            <a:r>
              <a:rPr lang="ru-RU" sz="12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4876" y="3000372"/>
            <a:ext cx="1928826" cy="350046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Создание и развитие эффективной системы кадрового обеспечения муниципального управления;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Повышение открытости и прозрачности деятельности органов местного самоуправления;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Повышение эффективности управления структурой и составом муниципального имущества; 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Обеспечение долгосрочной устойчивости бюджетной системы;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Создание благоприятных условий для развития социально ориентированных некоммерческих организаций.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43174" y="3000372"/>
            <a:ext cx="1928826" cy="350046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1.Повышение доступности, качества и эффективности системы образования с учетом потребностей граждан, общества, государства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Сохранение и развитие  культурного потенциала  населения  </a:t>
            </a:r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Койгородского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района;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Совершенствование системы физической культуры и спорта, создание благоприятных условий для развития массовой физической культуры и спорта;</a:t>
            </a: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Создание условий равного доступа каждого гражданина к качественной медицинской помощи и улучшение состояния здоровья населения.</a:t>
            </a:r>
          </a:p>
          <a:p>
            <a:pPr lvl="0"/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1472" y="3000372"/>
            <a:ext cx="1928826" cy="350046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Обеспечение устойчивого экономического развития муниципального образования муниципального района «</a:t>
            </a:r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Обеспечение  потребностей   населения   и   экономики МО МР «</a:t>
            </a:r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 в   качественных,  доступных   и безопасных услугах на автомобильном транспорте;</a:t>
            </a:r>
          </a:p>
          <a:p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Создание условий для удовлетворения потребности населения в качественном жилье и  жилищно-коммунальных услугах.</a:t>
            </a:r>
          </a:p>
          <a:p>
            <a:pPr lvl="0"/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786578" y="3000372"/>
            <a:ext cx="1928826" cy="3500462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Создание условий для укрепления правопорядка и профилактики правонарушений в МО МР «</a:t>
            </a:r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Обеспечение безопасности дорожного движения;</a:t>
            </a:r>
          </a:p>
          <a:p>
            <a:pPr lvl="0"/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Повышение защищенности населения  и территории МО МР «</a:t>
            </a:r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от чрезвычайных ситуаций.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5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Group 122"/>
          <p:cNvGraphicFramePr>
            <a:graphicFrameLocks noGrp="1" noChangeAspect="1"/>
          </p:cNvGraphicFramePr>
          <p:nvPr/>
        </p:nvGraphicFramePr>
        <p:xfrm>
          <a:off x="285720" y="1071546"/>
          <a:ext cx="8715436" cy="527559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838300"/>
                <a:gridCol w="972404"/>
                <a:gridCol w="135978"/>
                <a:gridCol w="509128"/>
                <a:gridCol w="135978"/>
                <a:gridCol w="580279"/>
                <a:gridCol w="135978"/>
                <a:gridCol w="589767"/>
                <a:gridCol w="817624"/>
              </a:tblGrid>
              <a:tr h="27877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Единица измерения 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 отчет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 оценка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к 2013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136026">
                <a:tc gridSpan="9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Блок 1. Экономическое развитие 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367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Темпы роста инвестиций в основной капитал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52,1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155,4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105,9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149,4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263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субъектов малого и среднего предпринимательства в расчете на 10 тыс. чел. населения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243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243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283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116,4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239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30,6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30,6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32,2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+1,6 п.п.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840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вновь созданных рабочих мест в рамках заключенных договоров о предоставлении субсидий из бюджета МО МР «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Койгородский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единиц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+64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571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производства молока  в сельскохозяйственных организациях и крестьянских (фермерских) хозяйствах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тонн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1328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1370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1550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116,7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571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производства скота и птицы на убой в сельскохозяйственных организациях и крестьянских (фермерских) хозяйствах  (в живой массе)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тонн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118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857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производства картофеля и овощей  в сельскохозяйственных организациях и крестьянских (фермерских) хозяйствах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тонн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127,3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133,5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340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выращенной товарной рыбы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тонн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136,4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146,6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661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62,13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62,13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57,6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-4,53 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п.п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411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Общая площадь жилых помещений, приходящаяся на одного жителя, - всего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кв. м.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28,6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29,2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31,7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110,8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28575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Ввод в действие жилых домов, в том числе: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тыс. кв. м.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1,021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4,09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1,28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+15,46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661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ветхого и аварийного жилищного фонда в общем объеме жилищного фонда муниципального образования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16,5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-2,5п.п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14678" y="428604"/>
            <a:ext cx="270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Целевые индикаторы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5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Group 145"/>
          <p:cNvGraphicFramePr>
            <a:graphicFrameLocks noGrp="1"/>
          </p:cNvGraphicFramePr>
          <p:nvPr/>
        </p:nvGraphicFramePr>
        <p:xfrm>
          <a:off x="142844" y="928670"/>
          <a:ext cx="8869362" cy="565336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857750"/>
                <a:gridCol w="1071562"/>
                <a:gridCol w="642938"/>
                <a:gridCol w="714375"/>
                <a:gridCol w="671512"/>
                <a:gridCol w="911225"/>
              </a:tblGrid>
              <a:tr h="5715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Единица измерения 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 отчет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 оценка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к 2013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162631">
                <a:tc gridSpan="6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Блок 2. Социальное развитие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8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Численность постоянного населения (среднегодовая)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тыс. чел.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8,05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7,9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7,4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91,9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9563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Коэффициент рождаемости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чел. на 10000 чел. населения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14,3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15,33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16,4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114,7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9563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Коэффициент смертности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чел. на 10000 чел. населения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15,2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17,2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15,3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100,7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1978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Уровень регистрируемой безработицы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4,3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3,5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3,3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-1,0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795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Среднемесячная номинальная начисленная заработная плата работников крупных и средних организаций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рублей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24476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28109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39286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160,5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8530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выпускников муниципальных общеобразовательных организаций, не получивших аттестат о среднем общем образовании, в общей численности выпускников муниципальных общеобразовательных организаций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х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6255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детей в возрасте от 1 до 6 лет, состоящих на учете для определения в муниципальные дошкольные образовательные организации, в общей численности детей в возрасте от 1 до 6лет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10,6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-3,6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198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детей в возрасте от 5 до 18 лет, обучающихся по дополнительным образовательным программам, в общей численности детей этого возраста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83,2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84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+1,8 п.п.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0690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Увеличение посещений платных  культурно-массовых мероприятий в культурно 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досуговых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учреждениях 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11,9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11,99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12,19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+0,29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653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Охват населения 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Койгородского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района библиотечным обслуживанием (от общей численности населения 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Койгородского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района).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65,5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65,8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66,3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+0,8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524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Удельный вес населения, систематически занимающегося физической культурой и спортом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26,73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27,73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33,73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+7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680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Обеспеченность спортивными сооружениями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61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+6  п.п.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5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Group 335"/>
          <p:cNvGraphicFramePr>
            <a:graphicFrameLocks noGrp="1"/>
          </p:cNvGraphicFramePr>
          <p:nvPr/>
        </p:nvGraphicFramePr>
        <p:xfrm>
          <a:off x="214282" y="714356"/>
          <a:ext cx="8715375" cy="613692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286375"/>
                <a:gridCol w="136525"/>
                <a:gridCol w="506413"/>
                <a:gridCol w="642937"/>
                <a:gridCol w="714375"/>
                <a:gridCol w="642938"/>
                <a:gridCol w="785812"/>
              </a:tblGrid>
              <a:tr h="433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Единица измерения 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 отчет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 оценка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2020 к 2013</a:t>
                      </a: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158159">
                <a:tc gridSpan="7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Блок 3. Развитие системы муниципального управления 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20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Уровень удовлетворенности населения   деятельностью органов местного самоуправления Койгородского района от числа опрошенных 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57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58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+8п.п.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50006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Удельный вес объектов недвижимости, на которые зарегистрировано право собственности МР «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Койгородский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», по отношению к общему количеству объектов недвижимости, находящихся в реестре муниципальной собственности МО МР «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Койгородский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53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+25,0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55982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Удельный вес земельных участков, на которые зарегистрировано право собственности МР «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Койгородский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», по отношению к общему количеству земельных участков, находящихся в реестре муниципальной собственности МО МР «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Койгородский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+31,0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57190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налоговых и неналоговых доходов консолидированного бюджета МО МР «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Койгородский</a:t>
                      </a: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млн. руб.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103,8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109,4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139,5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134,4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42862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Доля граждан, имеющих доступ к получению  государственных и муниципальных услуг по принципу «одного окна» по месту пребывания, в том числе многофункциональных  центрах  предоставления государственных  услуг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+35,0 п.п.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345509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Уровень удовлетворенности населения, проживающего на территории  муниципального образования, качеством предоставления  государственных и  муниципальных услуг 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90</a:t>
                      </a:r>
                      <a:endParaRPr kumimoji="0" lang="ru-RU" alt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+50 п.п.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345509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электронных обращений населения в органы местного самоуправления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+37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53196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Блок 4. Обеспечение безопасности жизнедеятельности населения 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68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зарегистрированных преступлений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142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87,7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22316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дорожно-транспортных происшествий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57,1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34896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построенных и введенных в эксплуатацию объектов размещения (полигонов, площадок хранения) твердых бытовых и промышленных отходов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  <a:tr h="3455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Доля ликвидированных мест несанкционированного размещения отходов от общего количества выявленных мест несанкционированного размещения отходов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71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+7 </a:t>
                      </a:r>
                      <a:r>
                        <a:rPr kumimoji="0" lang="ru-RU" altLang="ru-RU" sz="11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п.п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52"/>
                        <a:cs typeface="Arial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714348" y="214290"/>
            <a:ext cx="75724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algn="ctr" eaLnBrk="0" hangingPunct="0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Инвестиционные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проекты, реализуемые (планируемые к реализации) </a:t>
            </a:r>
          </a:p>
          <a:p>
            <a:pPr indent="449263" algn="ctr" eaLnBrk="0" hangingPunct="0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на территории МО МР «</a:t>
            </a:r>
            <a:r>
              <a:rPr lang="ru-RU" altLang="ru-RU" sz="1600" b="1" dirty="0" err="1" smtClean="0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»: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2857488" y="1000108"/>
            <a:ext cx="3357563" cy="33655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1600" b="1" dirty="0">
                <a:latin typeface="Calibri" pitchFamily="34" charset="0"/>
              </a:rPr>
              <a:t>В сфере экономики:</a:t>
            </a:r>
            <a:endParaRPr lang="ru-RU" altLang="ru-RU" sz="1600" dirty="0">
              <a:latin typeface="Calibri" pitchFamily="34" charset="0"/>
            </a:endParaRP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214282" y="1500174"/>
            <a:ext cx="3429000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1600" b="1" u="sng" dirty="0">
                <a:latin typeface="Times New Roman" pitchFamily="18" charset="0"/>
                <a:cs typeface="Times New Roman" pitchFamily="18" charset="0"/>
              </a:rPr>
              <a:t>В лесоперерабатывающей отрасли: 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Создание и расширение предприятий по переработке древесины в  населенных пунктах</a:t>
            </a:r>
          </a:p>
          <a:p>
            <a:pPr algn="just" eaLnBrk="0" hangingPunct="0">
              <a:buFontTx/>
              <a:buChar char="-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Создание предприятия по оказанию услуг населению (обеспечение дровами, оказание ритуальных  услуг)  в п.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Койдин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Организация глубокой переработки леса (переработка древесных отходов);</a:t>
            </a:r>
          </a:p>
          <a:p>
            <a:pPr algn="just" eaLnBrk="0" hangingPunct="0"/>
            <a:endParaRPr lang="ru-RU" alt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9" name="Прямоугольник 5"/>
          <p:cNvSpPr>
            <a:spLocks noChangeArrowheads="1"/>
          </p:cNvSpPr>
          <p:nvPr/>
        </p:nvSpPr>
        <p:spPr bwMode="auto">
          <a:xfrm>
            <a:off x="3714744" y="1428736"/>
            <a:ext cx="529272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altLang="ru-RU" sz="1600" dirty="0">
                <a:latin typeface="Calibri" pitchFamily="34" charset="0"/>
              </a:rPr>
              <a:t>    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В отраслях </a:t>
            </a:r>
            <a:r>
              <a:rPr lang="ru-RU" altLang="ru-RU" sz="1600" b="1" u="sng" dirty="0">
                <a:latin typeface="Times New Roman" pitchFamily="18" charset="0"/>
                <a:cs typeface="Times New Roman" pitchFamily="18" charset="0"/>
              </a:rPr>
              <a:t>сельское хозяйство, агропромышленный и </a:t>
            </a:r>
            <a:r>
              <a:rPr lang="ru-RU" altLang="ru-RU" sz="1600" b="1" u="sng" dirty="0" err="1">
                <a:latin typeface="Times New Roman" pitchFamily="18" charset="0"/>
                <a:cs typeface="Times New Roman" pitchFamily="18" charset="0"/>
              </a:rPr>
              <a:t>рыбохозяйственный</a:t>
            </a:r>
            <a:r>
              <a:rPr lang="ru-RU" altLang="ru-RU" sz="1600" b="1" u="sng" dirty="0">
                <a:latin typeface="Times New Roman" pitchFamily="18" charset="0"/>
                <a:cs typeface="Times New Roman" pitchFamily="18" charset="0"/>
              </a:rPr>
              <a:t> комплексы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«Открытие мини-пекарни по производству хлеба и хлебобулочных изделий в с.Койгородок (ИП Торопова И.Л.)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«Техническое и технологическое перевооружение молочного завода» (ООО «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Коймолпром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«Дикоросы Коми» в с. Койгородок (КФХ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Пэрн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Т.В.)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Строительство современной фермы на 108 голов в с. Койгородок (ООО «Койгородок»)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Реконструкция ферм вс. Грива и с. Койгородок (ООО «Койгородок»)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Строительство фермы для КРС в п.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Седтыдор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Строительство убойного пункта в п.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Седтыдор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(КФХ Каргин Н.М.)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Открытие цеха  по глубокой переработке мяса в п.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Седтыдор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(КФХ Зябко С.М.)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Индюшачья ферма ( КФХ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Пэрн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Т.В.)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Создание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прудного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хозяйства (ООО «Койгородок»)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Развитие рыбного хозяйства (КФХ Тонких С.П.)</a:t>
            </a:r>
          </a:p>
        </p:txBody>
      </p:sp>
      <p:pic>
        <p:nvPicPr>
          <p:cNvPr id="62470" name="Picture 7" descr="C:\Documents and Settings\User\Рабочий стол\Новая папкаррррр\SAM_62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143512"/>
            <a:ext cx="162083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8" descr="C:\Documents and Settings\User\Рабочий стол\Новая папкаррррр\IMG_03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4500570"/>
            <a:ext cx="148907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9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6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1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214282" y="642918"/>
            <a:ext cx="36718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сфере туризма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>
              <a:buFontTx/>
              <a:buChar char="-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Гостевой дом в местечке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Нарсадын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Койдин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(завершение строительства) (ИП Грищенко Е.Б.)</a:t>
            </a:r>
          </a:p>
          <a:p>
            <a:pPr algn="just" eaLnBrk="0" hangingPunct="0">
              <a:buFontTx/>
              <a:buChar char="-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Создание рекреационной зоны в п.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Кажым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-"/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Национальный парк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3" name="Прямоугольник 2"/>
          <p:cNvSpPr>
            <a:spLocks noChangeArrowheads="1"/>
          </p:cNvSpPr>
          <p:nvPr/>
        </p:nvSpPr>
        <p:spPr bwMode="auto">
          <a:xfrm>
            <a:off x="857224" y="4643446"/>
            <a:ext cx="70008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сфере дорожного строительства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Реконструкция моста через р.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Важью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дороги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Койдин-Кузьель-Усть-Воктым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54 км+805 км  29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метров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Капитальный ремонт моста через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р.Узь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дороги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Кажым-В-Турунъю-Н-Турунъю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25 км+100 км 16,68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метров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Реконструкция моста  через р.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Вежью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дороги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Койгородок-Нючпас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32 км+550 км  </a:t>
            </a: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Реконструкция моста дороги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Койдин-Кузьель-Усть-Воктым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45 км+444 км</a:t>
            </a:r>
          </a:p>
        </p:txBody>
      </p:sp>
      <p:sp>
        <p:nvSpPr>
          <p:cNvPr id="63492" name="Прямоугольник 3"/>
          <p:cNvSpPr>
            <a:spLocks noChangeArrowheads="1"/>
          </p:cNvSpPr>
          <p:nvPr/>
        </p:nvSpPr>
        <p:spPr bwMode="auto">
          <a:xfrm>
            <a:off x="3929058" y="642918"/>
            <a:ext cx="500221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В сфере жилищного строительства и жилищно-коммунальных услуг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Строительство домов для переселения граждан из аварийного жилищного фонда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Строительство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межпоселенческого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полигона твердых бытовых отходов в с. Койгородок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Строительство площадки складирования и временного хранения древесных отходов (в с. Койгородок)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Реконструкция ГТС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Кажымского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водохранилища на р.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Кажым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, п.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Кажым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Койгородского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района бассейн р. Северная Двина (устройство водоспуска)</a:t>
            </a:r>
          </a:p>
          <a:p>
            <a:pPr algn="just" eaLnBrk="0" hangingPunct="0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 Реконструкция и строительство водопроводных и канализационных сетей в с. Койгородок</a:t>
            </a:r>
          </a:p>
          <a:p>
            <a:pPr algn="just" eaLnBrk="0" hangingPunct="0">
              <a:buFontTx/>
              <a:buChar char="-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Строительство водопроводных сетей в п.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Койдин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(требуется ПСД)</a:t>
            </a:r>
          </a:p>
        </p:txBody>
      </p:sp>
      <p:pic>
        <p:nvPicPr>
          <p:cNvPr id="63493" name="Picture 6" descr="C:\Documents and Settings\User\Рабочий стол\Новая папкаррррр\гостевой д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786058"/>
            <a:ext cx="1785937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C:\Documents and Settings\User\Рабочий стол\Новая папкаррррр\DSC067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643182"/>
            <a:ext cx="17272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8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6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0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000364" y="1628775"/>
            <a:ext cx="614363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eaLnBrk="0" hangingPunct="0"/>
            <a:r>
              <a:rPr lang="ru-RU" altLang="ru-RU" sz="2000" dirty="0">
                <a:latin typeface="Calibri" pitchFamily="34" charset="0"/>
              </a:rPr>
              <a:t>Строительство средней общеобразовательной школы в </a:t>
            </a:r>
            <a:r>
              <a:rPr lang="ru-RU" altLang="ru-RU" sz="2000" dirty="0" err="1">
                <a:latin typeface="Calibri" pitchFamily="34" charset="0"/>
              </a:rPr>
              <a:t>пст</a:t>
            </a:r>
            <a:r>
              <a:rPr lang="ru-RU" altLang="ru-RU" sz="2000" dirty="0">
                <a:latin typeface="Calibri" pitchFamily="34" charset="0"/>
              </a:rPr>
              <a:t>. </a:t>
            </a:r>
            <a:r>
              <a:rPr lang="ru-RU" altLang="ru-RU" sz="2000" dirty="0" err="1">
                <a:latin typeface="Calibri" pitchFamily="34" charset="0"/>
              </a:rPr>
              <a:t>Кажым</a:t>
            </a:r>
            <a:endParaRPr lang="ru-RU" altLang="ru-RU" sz="2000" dirty="0">
              <a:latin typeface="Calibri" pitchFamily="34" charset="0"/>
            </a:endParaRPr>
          </a:p>
          <a:p>
            <a:pPr indent="450850" eaLnBrk="0" hangingPunct="0"/>
            <a:r>
              <a:rPr lang="ru-RU" altLang="ru-RU" sz="2000" dirty="0">
                <a:latin typeface="Calibri" pitchFamily="34" charset="0"/>
              </a:rPr>
              <a:t>Строительство начальной общеобразовательной школы в </a:t>
            </a:r>
            <a:r>
              <a:rPr lang="ru-RU" altLang="ru-RU" sz="2000" dirty="0" err="1">
                <a:latin typeface="Calibri" pitchFamily="34" charset="0"/>
              </a:rPr>
              <a:t>пст</a:t>
            </a:r>
            <a:r>
              <a:rPr lang="ru-RU" altLang="ru-RU" sz="2000" dirty="0">
                <a:latin typeface="Calibri" pitchFamily="34" charset="0"/>
              </a:rPr>
              <a:t>. </a:t>
            </a:r>
            <a:r>
              <a:rPr lang="ru-RU" altLang="ru-RU" sz="2000" dirty="0" err="1">
                <a:latin typeface="Calibri" pitchFamily="34" charset="0"/>
              </a:rPr>
              <a:t>Койдин</a:t>
            </a:r>
            <a:endParaRPr lang="ru-RU" altLang="ru-RU" sz="2000" dirty="0">
              <a:latin typeface="Calibri" pitchFamily="34" charset="0"/>
            </a:endParaRPr>
          </a:p>
          <a:p>
            <a:pPr indent="450850" eaLnBrk="0" hangingPunct="0"/>
            <a:r>
              <a:rPr lang="ru-RU" altLang="ru-RU" sz="2000" dirty="0">
                <a:latin typeface="Calibri" pitchFamily="34" charset="0"/>
              </a:rPr>
              <a:t>Строительство детского сада в с. Койгородок</a:t>
            </a:r>
          </a:p>
          <a:p>
            <a:pPr indent="450850" eaLnBrk="0" hangingPunct="0"/>
            <a:r>
              <a:rPr lang="ru-RU" altLang="ru-RU" sz="2000" dirty="0">
                <a:latin typeface="Calibri" pitchFamily="34" charset="0"/>
              </a:rPr>
              <a:t>Строительство здания библиотеки- музея</a:t>
            </a:r>
          </a:p>
          <a:p>
            <a:pPr indent="450850" eaLnBrk="0" hangingPunct="0"/>
            <a:r>
              <a:rPr lang="ru-RU" altLang="ru-RU" sz="2000" dirty="0">
                <a:latin typeface="Calibri" pitchFamily="34" charset="0"/>
              </a:rPr>
              <a:t>Строительство врачебной амбулатории в </a:t>
            </a:r>
            <a:r>
              <a:rPr lang="ru-RU" altLang="ru-RU" sz="2000" dirty="0" err="1">
                <a:latin typeface="Calibri" pitchFamily="34" charset="0"/>
              </a:rPr>
              <a:t>пст</a:t>
            </a:r>
            <a:r>
              <a:rPr lang="ru-RU" altLang="ru-RU" sz="2000" dirty="0">
                <a:latin typeface="Calibri" pitchFamily="34" charset="0"/>
              </a:rPr>
              <a:t>. </a:t>
            </a:r>
            <a:r>
              <a:rPr lang="ru-RU" altLang="ru-RU" sz="2000" dirty="0" err="1">
                <a:latin typeface="Calibri" pitchFamily="34" charset="0"/>
              </a:rPr>
              <a:t>Подзь</a:t>
            </a:r>
            <a:endParaRPr lang="ru-RU" altLang="ru-RU" sz="2000" dirty="0">
              <a:latin typeface="Calibri" pitchFamily="34" charset="0"/>
            </a:endParaRPr>
          </a:p>
          <a:p>
            <a:pPr indent="450850" eaLnBrk="0" hangingPunct="0"/>
            <a:r>
              <a:rPr lang="ru-RU" altLang="ru-RU" sz="2000" dirty="0">
                <a:latin typeface="Calibri" pitchFamily="34" charset="0"/>
              </a:rPr>
              <a:t>Строительство универсальной спортивной площадки в п. </a:t>
            </a:r>
            <a:r>
              <a:rPr lang="ru-RU" altLang="ru-RU" sz="2000" dirty="0" err="1">
                <a:latin typeface="Calibri" pitchFamily="34" charset="0"/>
              </a:rPr>
              <a:t>Подзь</a:t>
            </a:r>
            <a:endParaRPr lang="ru-RU" altLang="ru-RU" sz="2000" dirty="0">
              <a:latin typeface="Calibri" pitchFamily="34" charset="0"/>
            </a:endParaRPr>
          </a:p>
          <a:p>
            <a:pPr indent="450850" eaLnBrk="0" hangingPunct="0"/>
            <a:r>
              <a:rPr lang="ru-RU" altLang="ru-RU" sz="2000" dirty="0">
                <a:latin typeface="Calibri" pitchFamily="34" charset="0"/>
              </a:rPr>
              <a:t>Строительство </a:t>
            </a:r>
            <a:r>
              <a:rPr lang="ru-RU" altLang="ru-RU" sz="2000" dirty="0" err="1">
                <a:latin typeface="Calibri" pitchFamily="34" charset="0"/>
              </a:rPr>
              <a:t>лыжероллерной</a:t>
            </a:r>
            <a:r>
              <a:rPr lang="ru-RU" altLang="ru-RU" sz="2000" dirty="0">
                <a:latin typeface="Calibri" pitchFamily="34" charset="0"/>
              </a:rPr>
              <a:t> трассы</a:t>
            </a: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4572000" y="857250"/>
            <a:ext cx="3357563" cy="400050"/>
          </a:xfrm>
          <a:prstGeom prst="rect">
            <a:avLst/>
          </a:prstGeom>
          <a:noFill/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altLang="ru-RU" sz="2000" b="1" dirty="0">
                <a:latin typeface="Calibri" pitchFamily="34" charset="0"/>
              </a:rPr>
              <a:t>В социальной сфере:</a:t>
            </a:r>
            <a:endParaRPr lang="ru-RU" altLang="ru-RU" sz="2000" dirty="0">
              <a:latin typeface="Calibri" pitchFamily="34" charset="0"/>
            </a:endParaRPr>
          </a:p>
        </p:txBody>
      </p:sp>
      <p:pic>
        <p:nvPicPr>
          <p:cNvPr id="64516" name="Picture 4" descr="C:\Documents and Settings\User\Рабочий стол\Новая папкаррррр\DSC03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14620"/>
            <a:ext cx="2143140" cy="1429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7" name="Picture 5" descr="C:\Documents and Settings\User\Рабочий стол\Новая папкаррррр\библиотека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500570"/>
            <a:ext cx="2214578" cy="1660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8" name="Picture 6" descr="C:\Documents and Settings\User\Рабочий стол\Новая папкаррррр\SDC10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14356"/>
            <a:ext cx="2239971" cy="1679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8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7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0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511156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Механизмы реализации Стратегии социально-экономического развития МО МР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до 2020 года</a:t>
            </a: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5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Скругленный прямоугольник 7"/>
          <p:cNvSpPr/>
          <p:nvPr/>
        </p:nvSpPr>
        <p:spPr>
          <a:xfrm>
            <a:off x="214282" y="1000108"/>
            <a:ext cx="4500594" cy="21431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 smtClean="0">
                <a:latin typeface="Calibri" charset="-52"/>
              </a:rPr>
              <a:t>Организационно-управленческий</a:t>
            </a:r>
          </a:p>
          <a:p>
            <a:r>
              <a:rPr lang="ru-RU" sz="800" dirty="0" smtClean="0"/>
              <a:t>- совершенствование  организационной структуры администрации МО МР «</a:t>
            </a:r>
            <a:r>
              <a:rPr lang="ru-RU" sz="800" dirty="0" err="1" smtClean="0"/>
              <a:t>Койгородский</a:t>
            </a:r>
            <a:endParaRPr lang="ru-RU" sz="800" dirty="0" smtClean="0"/>
          </a:p>
          <a:p>
            <a:r>
              <a:rPr lang="ru-RU" sz="800" dirty="0" smtClean="0"/>
              <a:t>- подготовка кадров;</a:t>
            </a:r>
          </a:p>
          <a:p>
            <a:r>
              <a:rPr lang="ru-RU" sz="800" dirty="0" smtClean="0"/>
              <a:t>- координация процесса разработки и реализации Стратегии МО;</a:t>
            </a:r>
          </a:p>
          <a:p>
            <a:r>
              <a:rPr lang="ru-RU" sz="800" dirty="0" smtClean="0"/>
              <a:t>- общая организация бюджетного процесса в муниципальном районе с учетом стратегических ориентиров; </a:t>
            </a:r>
          </a:p>
          <a:p>
            <a:r>
              <a:rPr lang="ru-RU" sz="800" dirty="0" smtClean="0"/>
              <a:t>- организация рабочих контактов с бизнесом и активными группами местного сообщества в стратегических целях (заключение соглашений о социальном партнерстве); </a:t>
            </a:r>
          </a:p>
          <a:p>
            <a:r>
              <a:rPr lang="ru-RU" sz="800" dirty="0" smtClean="0"/>
              <a:t>- организация совместной деятельности с некоммерческими организациями и </a:t>
            </a:r>
            <a:r>
              <a:rPr lang="ru-RU" sz="800" dirty="0" err="1" smtClean="0"/>
              <a:t>ТОСами</a:t>
            </a:r>
            <a:r>
              <a:rPr lang="ru-RU" sz="800" dirty="0" smtClean="0"/>
              <a:t>;</a:t>
            </a:r>
          </a:p>
          <a:p>
            <a:r>
              <a:rPr lang="ru-RU" sz="800" dirty="0" smtClean="0"/>
              <a:t>- участие местного сообщества в реализации стратегии;</a:t>
            </a:r>
          </a:p>
          <a:p>
            <a:r>
              <a:rPr lang="ru-RU" sz="800" dirty="0" smtClean="0"/>
              <a:t>- разработка и реализация стратегических документов (планов действий по реализации Стратегии);муниципальных программ (подпрограмм);</a:t>
            </a:r>
          </a:p>
          <a:p>
            <a:r>
              <a:rPr lang="ru-RU" sz="800" dirty="0" smtClean="0"/>
              <a:t>комплексных планов по реализации муниципальных программ.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57752" y="1000108"/>
            <a:ext cx="4071966" cy="20717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 smtClean="0">
                <a:latin typeface="Calibri" charset="-52"/>
              </a:rPr>
              <a:t>Научно-исследовательский и методический</a:t>
            </a:r>
          </a:p>
          <a:p>
            <a:r>
              <a:rPr lang="ru-RU" sz="900" dirty="0" smtClean="0"/>
              <a:t>- проведение научно-практического исследования (проведение </a:t>
            </a:r>
            <a:r>
              <a:rPr lang="ru-RU" sz="900" dirty="0" err="1" smtClean="0"/>
              <a:t>форсайт</a:t>
            </a:r>
            <a:r>
              <a:rPr lang="ru-RU" sz="900" dirty="0" smtClean="0"/>
              <a:t> - сессии); </a:t>
            </a:r>
          </a:p>
          <a:p>
            <a:r>
              <a:rPr lang="ru-RU" sz="900" dirty="0" smtClean="0"/>
              <a:t>- проведение соцопроса населения муниципального района;</a:t>
            </a:r>
          </a:p>
          <a:p>
            <a:r>
              <a:rPr lang="ru-RU" sz="900" dirty="0" smtClean="0"/>
              <a:t>- разработка прогнозов социально-экономического развития муниципального района;</a:t>
            </a:r>
          </a:p>
          <a:p>
            <a:r>
              <a:rPr lang="ru-RU" sz="900" dirty="0" smtClean="0"/>
              <a:t>- разработка методических рекомендаций по разработке муниципальных программ муниципального района;</a:t>
            </a:r>
          </a:p>
          <a:p>
            <a:r>
              <a:rPr lang="ru-RU" sz="900" dirty="0" smtClean="0"/>
              <a:t>- разработка методических рекомендаций по разработке стратегических документов (схема организации планирования, мониторинга и контроля по реализации стратегии).</a:t>
            </a:r>
          </a:p>
          <a:p>
            <a:pPr algn="ctr" eaLnBrk="1" hangingPunct="1">
              <a:defRPr/>
            </a:pPr>
            <a:endParaRPr lang="ru-RU" altLang="ru-RU" sz="900" b="1" dirty="0" smtClean="0">
              <a:latin typeface="Calibri" charset="-5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00364" y="5214950"/>
            <a:ext cx="3182938" cy="15128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 smtClean="0">
                <a:latin typeface="Calibri" charset="-52"/>
              </a:rPr>
              <a:t>Информационно-коммуникационный</a:t>
            </a:r>
          </a:p>
          <a:p>
            <a:r>
              <a:rPr lang="ru-RU" sz="900" dirty="0" smtClean="0"/>
              <a:t>-  организация и осуществление  обратной связи с жителями, бизнесом и другими заинтересованными сторонами по вопросам разработки и реализации Стратегии (через  официальный  сайт администрации, СМИ,  прием граждан)</a:t>
            </a:r>
          </a:p>
          <a:p>
            <a:r>
              <a:rPr lang="ru-RU" sz="900" dirty="0" smtClean="0"/>
              <a:t>- создание информационной базы данных по стратегическим вопросам</a:t>
            </a:r>
          </a:p>
          <a:p>
            <a:r>
              <a:rPr lang="ru-RU" sz="900" dirty="0" smtClean="0"/>
              <a:t>- организация информационных потоков, документооборота и его автоматизация.</a:t>
            </a:r>
          </a:p>
          <a:p>
            <a:pPr algn="ctr" eaLnBrk="1" hangingPunct="1">
              <a:defRPr/>
            </a:pPr>
            <a:r>
              <a:rPr lang="ru-RU" altLang="ru-RU" sz="900" b="1" dirty="0" smtClean="0">
                <a:latin typeface="Calibri" charset="-52"/>
              </a:rPr>
              <a:t>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20" y="3286124"/>
            <a:ext cx="4214842" cy="18573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 smtClean="0">
                <a:latin typeface="Calibri" charset="-52"/>
              </a:rPr>
              <a:t>Нормативно-правовой</a:t>
            </a:r>
          </a:p>
          <a:p>
            <a:r>
              <a:rPr lang="ru-RU" sz="900" dirty="0" smtClean="0"/>
              <a:t>- корректировка и реализация нормативно-правовых документов</a:t>
            </a:r>
          </a:p>
          <a:p>
            <a:r>
              <a:rPr lang="ru-RU" sz="900" dirty="0" smtClean="0"/>
              <a:t>- закрепление системы муниципального управления стратегического характера через нормативно-правовые акты; </a:t>
            </a:r>
          </a:p>
          <a:p>
            <a:r>
              <a:rPr lang="ru-RU" sz="900" dirty="0" smtClean="0"/>
              <a:t>- нормативное закрепление стратегических функций за структурными подразделениями администрации муниципального района; </a:t>
            </a:r>
          </a:p>
          <a:p>
            <a:r>
              <a:rPr lang="ru-RU" sz="900" dirty="0" smtClean="0"/>
              <a:t>- внесение изменений в должностные инструкции специалистов </a:t>
            </a:r>
          </a:p>
          <a:p>
            <a:r>
              <a:rPr lang="ru-RU" sz="900" dirty="0" smtClean="0"/>
              <a:t>и в функциональный набор структурных подразделений;</a:t>
            </a:r>
          </a:p>
          <a:p>
            <a:r>
              <a:rPr lang="ru-RU" sz="900" dirty="0" smtClean="0"/>
              <a:t>- нормативно-правовое закрепление финансово-экономических отношений применительно к реализации Стратегии (в рамках бюджетного процесса и инвестиционной деятельности); </a:t>
            </a:r>
          </a:p>
          <a:p>
            <a:r>
              <a:rPr lang="ru-RU" sz="900" dirty="0" smtClean="0"/>
              <a:t>- нормативно-правовое обеспечение программной деятельности.</a:t>
            </a:r>
          </a:p>
          <a:p>
            <a:pPr algn="ctr" eaLnBrk="1" hangingPunct="1">
              <a:defRPr/>
            </a:pPr>
            <a:endParaRPr lang="ru-RU" altLang="ru-RU" sz="900" b="1" dirty="0" smtClean="0">
              <a:latin typeface="Calibri" charset="-52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6314" y="3214686"/>
            <a:ext cx="4143436" cy="19288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000" b="1" dirty="0" smtClean="0">
                <a:latin typeface="Calibri" charset="-52"/>
              </a:rPr>
              <a:t>Финансово-экономический</a:t>
            </a:r>
          </a:p>
          <a:p>
            <a:pPr lvl="0"/>
            <a:r>
              <a:rPr lang="ru-RU" sz="900" dirty="0" smtClean="0"/>
              <a:t>- формирование бюджета муниципального образования муниципального района «</a:t>
            </a:r>
            <a:r>
              <a:rPr lang="ru-RU" sz="900" dirty="0" err="1" smtClean="0"/>
              <a:t>Койгородский</a:t>
            </a:r>
            <a:r>
              <a:rPr lang="ru-RU" sz="900" dirty="0" smtClean="0"/>
              <a:t>» с учетом стратегических задач;</a:t>
            </a:r>
          </a:p>
          <a:p>
            <a:pPr lvl="0"/>
            <a:r>
              <a:rPr lang="ru-RU" sz="900" dirty="0" smtClean="0"/>
              <a:t>- организация муниципальных торгов и конкурсов.</a:t>
            </a:r>
          </a:p>
          <a:p>
            <a:pPr lvl="0"/>
            <a:r>
              <a:rPr lang="ru-RU" sz="900" dirty="0" smtClean="0"/>
              <a:t>- участие в реализации мероприятий государственных программ и национальных приоритетных проектов</a:t>
            </a:r>
          </a:p>
          <a:p>
            <a:pPr lvl="0"/>
            <a:r>
              <a:rPr lang="ru-RU" sz="900" dirty="0" smtClean="0"/>
              <a:t>- реализация мероприятий муниципальных программ и полное освоение выделяемых бюджетных средств и внебюджетных источников финансирования</a:t>
            </a:r>
          </a:p>
          <a:p>
            <a:pPr lvl="0"/>
            <a:r>
              <a:rPr lang="ru-RU" sz="900" dirty="0" smtClean="0"/>
              <a:t>- привлечение инвесторов в муниципальный район;</a:t>
            </a:r>
          </a:p>
          <a:p>
            <a:pPr lvl="0"/>
            <a:r>
              <a:rPr lang="ru-RU" sz="900" dirty="0" smtClean="0"/>
              <a:t> - бюджетное финансирование проектов в рамках стратегии развития </a:t>
            </a:r>
          </a:p>
          <a:p>
            <a:r>
              <a:rPr lang="ru-RU" sz="900" dirty="0" smtClean="0"/>
              <a:t>(муниципальные гарантии, бюджетные субсидии, гранты). </a:t>
            </a:r>
          </a:p>
          <a:p>
            <a:pPr algn="ctr" eaLnBrk="1" hangingPunct="1">
              <a:defRPr/>
            </a:pPr>
            <a:endParaRPr lang="ru-RU" altLang="ru-RU" sz="900" b="1" dirty="0" smtClean="0">
              <a:latin typeface="Calibri" charset="-52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428625"/>
            <a:ext cx="8001000" cy="4397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Краткая историческая справка развития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 МР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4" y="1214422"/>
          <a:ext cx="9001156" cy="5126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076" name="Группа 9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3077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8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079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5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Прямоугольник 7"/>
          <p:cNvSpPr/>
          <p:nvPr/>
        </p:nvSpPr>
        <p:spPr>
          <a:xfrm>
            <a:off x="428596" y="404813"/>
            <a:ext cx="8286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реализации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 разработано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9 муниципальных программ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71472" y="1071546"/>
          <a:ext cx="8143875" cy="49910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143875"/>
              </a:tblGrid>
              <a:tr h="488555">
                <a:tc>
                  <a:txBody>
                    <a:bodyPr/>
                    <a:lstStyle/>
                    <a:p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экономики в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5791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 в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579163">
                <a:tc>
                  <a:txBody>
                    <a:bodyPr/>
                    <a:lstStyle/>
                    <a:p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Строительство,  обеспечение жильем и услугами жилищно-коммунального хозяйства в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488555">
                <a:tc>
                  <a:txBody>
                    <a:bodyPr/>
                    <a:lstStyle/>
                    <a:p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 на территории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5669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и сохранение культуры в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488555">
                <a:tc>
                  <a:txBody>
                    <a:bodyPr/>
                    <a:lstStyle/>
                    <a:p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 и спорта в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488555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</a:t>
                      </a:r>
                      <a:r>
                        <a:rPr lang="ru-RU" alt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здоровьесберегающей</a:t>
                      </a:r>
                      <a:r>
                        <a:rPr lang="ru-RU" alt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деятельности на территории </a:t>
                      </a:r>
                    </a:p>
                    <a:p>
                      <a:pPr algn="l"/>
                      <a:r>
                        <a:rPr lang="ru-RU" alt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МО МР «</a:t>
                      </a:r>
                      <a:r>
                        <a:rPr lang="ru-RU" alt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lang="ru-RU" alt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488555">
                <a:tc>
                  <a:txBody>
                    <a:bodyPr/>
                    <a:lstStyle/>
                    <a:p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Муниципальное управление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  <a:tr h="488555">
                <a:tc>
                  <a:txBody>
                    <a:bodyPr/>
                    <a:lstStyle/>
                    <a:p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Безопасность жизнедеятельности населения МО МР «</a:t>
                      </a:r>
                      <a:r>
                        <a:rPr kumimoji="0" lang="ru-RU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Койгородский</a:t>
                      </a:r>
                      <a:r>
                        <a:rPr kumimoji="0" lang="ru-RU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23" marB="45723"/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User\Рабочий стол\Новая папкаррррр\DSC02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1214438" y="500063"/>
            <a:ext cx="658971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5400" b="1" dirty="0">
                <a:solidFill>
                  <a:srgbClr val="FF0000"/>
                </a:solidFill>
              </a:rPr>
              <a:t>БЛАГОДАРИМ</a:t>
            </a:r>
          </a:p>
          <a:p>
            <a:pPr algn="ctr"/>
            <a:r>
              <a:rPr lang="ru-RU" altLang="ru-RU" sz="5400" b="1" dirty="0">
                <a:solidFill>
                  <a:srgbClr val="FF0000"/>
                </a:solidFill>
              </a:rPr>
              <a:t> ЗА ВНИМАНИЕ!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Географическое положение  МО МР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75" y="2214563"/>
          <a:ext cx="4857750" cy="3499169"/>
        </p:xfrm>
        <a:graphic>
          <a:graphicData uri="http://schemas.openxmlformats.org/drawingml/2006/table">
            <a:tbl>
              <a:tblPr/>
              <a:tblGrid>
                <a:gridCol w="2214563"/>
                <a:gridCol w="2643187"/>
              </a:tblGrid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10415,7  кв.км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Административный центр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село Койгородок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Протяженность территории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запада на восток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 км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севера на юг </a:t>
                      </a: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км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Граничит с регионами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юге - Кировская область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востоке - Пермский край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западе- Прилузский и Сысольский районы РК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севере - Сыктывдинский и Корткеросский районы РК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устройство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сельских поселений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населенных пункта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 9 тыс. чел.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ACC6">
                        <a:alpha val="20000"/>
                      </a:srgbClr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Плотность населения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 чел. на 1 кв.км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25" name="Rectangle 1"/>
          <p:cNvSpPr>
            <a:spLocks noChangeArrowheads="1"/>
          </p:cNvSpPr>
          <p:nvPr/>
        </p:nvSpPr>
        <p:spPr bwMode="auto">
          <a:xfrm>
            <a:off x="214313" y="928688"/>
            <a:ext cx="86439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Расстояние от административного центра  с.Койгородок до г.Сыктывкара и ближайшей железнодорожной станции г.Сыктывкар – 192 км дороги с асфальтовым покрытием круглогодичного сообщения. Основной вид транспорта в районе – автомобильный. </a:t>
            </a:r>
          </a:p>
          <a:p>
            <a:pPr algn="just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26" name="Picture 2" descr="C:\Documents and Settings\User\Рабочий стол\фотки для слайдов\Карта района на РК.bmp"/>
          <p:cNvPicPr>
            <a:picLocks noChangeAspect="1" noChangeArrowheads="1"/>
          </p:cNvPicPr>
          <p:nvPr/>
        </p:nvPicPr>
        <p:blipFill>
          <a:blip r:embed="rId3"/>
          <a:srcRect l="1099"/>
          <a:stretch>
            <a:fillRect/>
          </a:stretch>
        </p:blipFill>
        <p:spPr bwMode="auto">
          <a:xfrm>
            <a:off x="5143500" y="2143125"/>
            <a:ext cx="3857625" cy="3714750"/>
          </a:xfrm>
          <a:prstGeom prst="rect">
            <a:avLst/>
          </a:prstGeom>
          <a:noFill/>
          <a:ln w="3175">
            <a:solidFill>
              <a:srgbClr val="7030A0"/>
            </a:solidFill>
            <a:miter lim="800000"/>
            <a:headEnd/>
            <a:tailEnd/>
          </a:ln>
        </p:spPr>
      </p:pic>
      <p:grpSp>
        <p:nvGrpSpPr>
          <p:cNvPr id="4127" name="Группа 7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4128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5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4130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11"/>
          <p:cNvSpPr txBox="1">
            <a:spLocks noChangeArrowheads="1"/>
          </p:cNvSpPr>
          <p:nvPr/>
        </p:nvSpPr>
        <p:spPr bwMode="auto">
          <a:xfrm>
            <a:off x="900113" y="1401763"/>
            <a:ext cx="2630487" cy="646112"/>
          </a:xfrm>
          <a:prstGeom prst="rect">
            <a:avLst/>
          </a:prstGeom>
          <a:solidFill>
            <a:srgbClr val="CCFFFF"/>
          </a:solidFill>
          <a:ln w="28575">
            <a:solidFill>
              <a:srgbClr val="220C8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A50021"/>
                </a:solidFill>
              </a:rPr>
              <a:t>Природные ресурсы</a:t>
            </a:r>
          </a:p>
        </p:txBody>
      </p:sp>
      <p:sp>
        <p:nvSpPr>
          <p:cNvPr id="11268" name="TextBox 11"/>
          <p:cNvSpPr txBox="1">
            <a:spLocks noChangeArrowheads="1"/>
          </p:cNvSpPr>
          <p:nvPr/>
        </p:nvSpPr>
        <p:spPr bwMode="auto">
          <a:xfrm>
            <a:off x="5219700" y="1412875"/>
            <a:ext cx="3122613" cy="922338"/>
          </a:xfrm>
          <a:prstGeom prst="rect">
            <a:avLst/>
          </a:prstGeom>
          <a:solidFill>
            <a:srgbClr val="CCFFFF"/>
          </a:solidFill>
          <a:ln w="28575">
            <a:solidFill>
              <a:srgbClr val="220C8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A50021"/>
                </a:solidFill>
              </a:rPr>
              <a:t>Рекреационные и культурно-исторические ресурсы</a:t>
            </a:r>
            <a:endParaRPr lang="ru-RU" altLang="ru-RU">
              <a:solidFill>
                <a:srgbClr val="A50021"/>
              </a:solidFill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211138" y="4227513"/>
            <a:ext cx="2919412" cy="1846262"/>
          </a:xfrm>
          <a:prstGeom prst="rect">
            <a:avLst/>
          </a:prstGeom>
          <a:solidFill>
            <a:srgbClr val="CCFFFF"/>
          </a:solidFill>
          <a:ln w="28575">
            <a:solidFill>
              <a:srgbClr val="220C8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>
              <a:defRPr sz="2000">
                <a:solidFill>
                  <a:srgbClr val="EB641B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defRPr sz="2000">
                <a:solidFill>
                  <a:srgbClr val="EB641B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defRPr sz="2000">
                <a:solidFill>
                  <a:srgbClr val="EB641B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buChar char="▫"/>
              <a:defRPr sz="2000">
                <a:solidFill>
                  <a:srgbClr val="EB641B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buChar char="▫"/>
              <a:defRPr sz="2000">
                <a:solidFill>
                  <a:srgbClr val="EB641B"/>
                </a:solidFill>
                <a:latin typeface="Georgia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rgbClr val="A50021"/>
                </a:solidFill>
                <a:cs typeface="+mn-cs"/>
              </a:rPr>
              <a:t>Финансовые ресурсы</a:t>
            </a:r>
            <a:endParaRPr lang="ru-RU" sz="1800" b="1" i="1" dirty="0" smtClean="0"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 smtClean="0">
                <a:cs typeface="+mn-cs"/>
              </a:rPr>
              <a:t>- Бюджет МО МР «</a:t>
            </a:r>
            <a:r>
              <a:rPr lang="ru-RU" sz="1600" i="1" dirty="0" err="1" smtClean="0">
                <a:cs typeface="+mn-cs"/>
              </a:rPr>
              <a:t>Койгородский</a:t>
            </a:r>
            <a:r>
              <a:rPr lang="ru-RU" sz="1600" i="1" dirty="0" smtClean="0">
                <a:cs typeface="+mn-cs"/>
              </a:rPr>
              <a:t>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 smtClean="0">
                <a:cs typeface="+mn-cs"/>
              </a:rPr>
              <a:t>- 5 филиалов ОАО «Сбербанк России»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600" i="1" dirty="0" smtClean="0">
              <a:solidFill>
                <a:srgbClr val="A50021"/>
              </a:solidFill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600" dirty="0" smtClean="0">
              <a:solidFill>
                <a:srgbClr val="A50021"/>
              </a:solidFill>
              <a:cs typeface="+mn-cs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286125" y="4652963"/>
            <a:ext cx="2714625" cy="1354137"/>
          </a:xfrm>
          <a:prstGeom prst="rect">
            <a:avLst/>
          </a:prstGeom>
          <a:solidFill>
            <a:srgbClr val="CCFFFF"/>
          </a:solidFill>
          <a:ln w="28575">
            <a:solidFill>
              <a:srgbClr val="220C8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>
              <a:defRPr sz="2000">
                <a:solidFill>
                  <a:srgbClr val="EB641B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defRPr sz="2000">
                <a:solidFill>
                  <a:srgbClr val="EB641B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defRPr sz="2000">
                <a:solidFill>
                  <a:srgbClr val="EB641B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buChar char="▫"/>
              <a:defRPr sz="2000">
                <a:solidFill>
                  <a:srgbClr val="EB641B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buChar char="▫"/>
              <a:defRPr sz="2000">
                <a:solidFill>
                  <a:srgbClr val="EB641B"/>
                </a:solidFill>
                <a:latin typeface="Georgia" pitchFamily="18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rgbClr val="A50021"/>
                </a:solidFill>
                <a:cs typeface="+mn-cs"/>
              </a:rPr>
              <a:t>Кадровые ресурсы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i="1" dirty="0" smtClean="0">
                <a:cs typeface="+mn-cs"/>
              </a:rPr>
              <a:t>Недостаток кадров по отдельным профессиям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altLang="ru-RU" sz="1600" dirty="0" smtClean="0">
              <a:solidFill>
                <a:srgbClr val="A50021"/>
              </a:solidFill>
              <a:cs typeface="+mn-cs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142038" y="4221163"/>
            <a:ext cx="2787650" cy="2154237"/>
          </a:xfrm>
          <a:prstGeom prst="rect">
            <a:avLst/>
          </a:prstGeom>
          <a:solidFill>
            <a:srgbClr val="CCFFFF"/>
          </a:solidFill>
          <a:ln w="28575">
            <a:solidFill>
              <a:srgbClr val="220C8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>
              <a:defRPr sz="2000">
                <a:solidFill>
                  <a:srgbClr val="EB641B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defRPr sz="2000">
                <a:solidFill>
                  <a:srgbClr val="EB641B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defRPr sz="2000">
                <a:solidFill>
                  <a:srgbClr val="EB641B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buChar char="▫"/>
              <a:defRPr sz="2000">
                <a:solidFill>
                  <a:srgbClr val="EB641B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EB641B"/>
              </a:buClr>
              <a:buFont typeface="Georgia" pitchFamily="18" charset="0"/>
              <a:buChar char="▫"/>
              <a:defRPr sz="2000">
                <a:solidFill>
                  <a:srgbClr val="EB641B"/>
                </a:solidFill>
                <a:latin typeface="Georgia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rgbClr val="A50021"/>
                </a:solidFill>
                <a:cs typeface="+mn-cs"/>
              </a:rPr>
              <a:t>Информационные ресурсы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i="1" dirty="0" smtClean="0">
                <a:cs typeface="+mn-cs"/>
              </a:rPr>
              <a:t>Официальные сайты и места для обнародования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i="1" dirty="0" smtClean="0">
                <a:cs typeface="+mn-cs"/>
              </a:rPr>
              <a:t>Информационный вестник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i="1" dirty="0" smtClean="0">
                <a:cs typeface="+mn-cs"/>
              </a:rPr>
              <a:t>Электронные базы данных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i="1" dirty="0" smtClean="0">
                <a:cs typeface="+mn-cs"/>
              </a:rPr>
              <a:t>ГАС «Управление»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i="1" dirty="0" smtClean="0">
                <a:cs typeface="+mn-cs"/>
              </a:rPr>
              <a:t>Многофункциональный  Центр </a:t>
            </a:r>
          </a:p>
        </p:txBody>
      </p:sp>
      <p:pic>
        <p:nvPicPr>
          <p:cNvPr id="10" name="Picture 3" descr="\\Zav-otd\экономика$\Презентация Койгородский район\природа района, март 2011г, для брошюры\белый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071670" y="2357430"/>
            <a:ext cx="2049050" cy="138660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4" descr="\\Zav-otd\экономика$\Презентация Койгородский район\природа района, март 2011г, для брошюры\100_1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214554"/>
            <a:ext cx="1746270" cy="156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9" descr="\\Zav-otd\экономика$\Презентация Койгородский район\Девственные леса Койгородского района\Девственный лес автор Богенс А.Г\Копия IMG_04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6678" y="2475671"/>
            <a:ext cx="2199188" cy="1547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4" descr="\\Zav-otd\экономика$\Презентация Койгородский район\КАЖЫМ\Дмитриевская Церковь\Копия 5стр 3546 каж.це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8752" y="2564904"/>
            <a:ext cx="2052499" cy="1369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7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15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8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7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5405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Характеристика ресурсов МО МР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 smtClean="0"/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8794" y="285728"/>
            <a:ext cx="5857916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Отрасли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экономики МО МР «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5" descr="C:\Documents and Settings\User\Рабочий стол\Новая папкаррррр\DSC03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12474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57224" y="928670"/>
            <a:ext cx="2214562" cy="261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Лесозаготовка и деревообработка</a:t>
            </a:r>
          </a:p>
        </p:txBody>
      </p:sp>
      <p:sp>
        <p:nvSpPr>
          <p:cNvPr id="26" name="Объект 2"/>
          <p:cNvSpPr>
            <a:spLocks noGrp="1"/>
          </p:cNvSpPr>
          <p:nvPr>
            <p:ph idx="1"/>
          </p:nvPr>
        </p:nvSpPr>
        <p:spPr>
          <a:xfrm>
            <a:off x="1428728" y="1285860"/>
            <a:ext cx="2071702" cy="1357322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30 хозяйствующих субъектов занимаются лесозаготовкой, 15 хозяйствующих субъектов, производят небольшие объемы пиломатериалов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Ежегодный объем  заготовки  леса около  600 тыс. куб.м.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Среднегодовой объем производства пиломатериалов за три последних года составил 9,6 тыс. куб. м.</a:t>
            </a:r>
          </a:p>
        </p:txBody>
      </p:sp>
      <p:grpSp>
        <p:nvGrpSpPr>
          <p:cNvPr id="28" name="Группа 7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29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Прямоугольник 29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5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31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Группа 35"/>
          <p:cNvGrpSpPr/>
          <p:nvPr/>
        </p:nvGrpSpPr>
        <p:grpSpPr>
          <a:xfrm>
            <a:off x="3571868" y="1428736"/>
            <a:ext cx="2714644" cy="1143008"/>
            <a:chOff x="3286116" y="285728"/>
            <a:chExt cx="2714644" cy="1143008"/>
          </a:xfrm>
        </p:grpSpPr>
        <p:sp>
          <p:nvSpPr>
            <p:cNvPr id="17" name="TextBox 16"/>
            <p:cNvSpPr txBox="1"/>
            <p:nvPr/>
          </p:nvSpPr>
          <p:spPr>
            <a:xfrm>
              <a:off x="3428992" y="285728"/>
              <a:ext cx="2214562" cy="2616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Сельское хозяйство</a:t>
              </a:r>
            </a:p>
          </p:txBody>
        </p:sp>
        <p:pic>
          <p:nvPicPr>
            <p:cNvPr id="12309" name="Picture 23" descr="C:\Documents and Settings\User\Рабочий стол\Новая папкаррррр\IMG_035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6116" y="571480"/>
              <a:ext cx="1095370" cy="82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Объект 6"/>
            <p:cNvSpPr txBox="1">
              <a:spLocks/>
            </p:cNvSpPr>
            <p:nvPr/>
          </p:nvSpPr>
          <p:spPr bwMode="auto">
            <a:xfrm>
              <a:off x="4357686" y="571480"/>
              <a:ext cx="1643074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Специализируется на молочно-мясном животноводстве, производстве картофеля и овощей, рыбы. </a:t>
              </a: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500826" y="1000108"/>
            <a:ext cx="2428872" cy="1763080"/>
            <a:chOff x="6215074" y="2285992"/>
            <a:chExt cx="2428872" cy="1763080"/>
          </a:xfrm>
        </p:grpSpPr>
        <p:sp>
          <p:nvSpPr>
            <p:cNvPr id="19" name="TextBox 18"/>
            <p:cNvSpPr txBox="1"/>
            <p:nvPr/>
          </p:nvSpPr>
          <p:spPr>
            <a:xfrm>
              <a:off x="6215074" y="2285992"/>
              <a:ext cx="2428872" cy="2616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Пищевая промышленность</a:t>
              </a:r>
            </a:p>
          </p:txBody>
        </p:sp>
        <p:pic>
          <p:nvPicPr>
            <p:cNvPr id="12310" name="Picture 24" descr="C:\Documents and Settings\User\Рабочий стол\Новая папкаррррр\IMG_0406.JPG"/>
            <p:cNvPicPr>
              <a:picLocks noChangeAspect="1" noChangeArrowheads="1"/>
            </p:cNvPicPr>
            <p:nvPr/>
          </p:nvPicPr>
          <p:blipFill>
            <a:blip r:embed="rId8" cstate="print"/>
            <a:srcRect l="9525" r="9525"/>
            <a:stretch>
              <a:fillRect/>
            </a:stretch>
          </p:blipFill>
          <p:spPr bwMode="auto">
            <a:xfrm>
              <a:off x="6215074" y="2571744"/>
              <a:ext cx="714392" cy="66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25" descr="C:\Documents and Settings\User\Рабочий стол\Новая папкаррррр\IMG_0110.JPG"/>
            <p:cNvPicPr>
              <a:picLocks noChangeAspect="1" noChangeArrowheads="1"/>
            </p:cNvPicPr>
            <p:nvPr/>
          </p:nvPicPr>
          <p:blipFill>
            <a:blip r:embed="rId9" cstate="print"/>
            <a:srcRect l="12769" r="6874"/>
            <a:stretch>
              <a:fillRect/>
            </a:stretch>
          </p:blipFill>
          <p:spPr bwMode="auto">
            <a:xfrm>
              <a:off x="6215074" y="3286124"/>
              <a:ext cx="719537" cy="67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Прямоугольник 3"/>
            <p:cNvSpPr>
              <a:spLocks noChangeArrowheads="1"/>
            </p:cNvSpPr>
            <p:nvPr/>
          </p:nvSpPr>
          <p:spPr bwMode="auto">
            <a:xfrm>
              <a:off x="7000892" y="2571744"/>
              <a:ext cx="1571636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000" u="sng" dirty="0">
                  <a:latin typeface="Times New Roman" pitchFamily="18" charset="0"/>
                  <a:cs typeface="Times New Roman" pitchFamily="18" charset="0"/>
                </a:rPr>
                <a:t>В районе производится:</a:t>
              </a:r>
            </a:p>
            <a:p>
              <a:pPr algn="ctr"/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молоко, сметана, масло, кефир, творог, хлеб и хлебобулочные изделия, кондитерские изделия, макаронные изделия, полуфабрикаты (фарш, котлеты, пельмени, вареники и др.). 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42910" y="3000372"/>
            <a:ext cx="3286132" cy="1383865"/>
            <a:chOff x="6000760" y="4572008"/>
            <a:chExt cx="3286132" cy="1383865"/>
          </a:xfrm>
        </p:grpSpPr>
        <p:pic>
          <p:nvPicPr>
            <p:cNvPr id="12294" name="Picture 11" descr="C:\Documents and Settings\User\Рабочий стол\Новая папкаррррр\совещание 012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00760" y="4929198"/>
              <a:ext cx="1143016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6500826" y="4572008"/>
              <a:ext cx="2214562" cy="2616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Транспорт и связь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143768" y="4786322"/>
              <a:ext cx="2143124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Транспортная система представлена автомобильными дорогами протяженностью 596 км, из них с твердым покрытием 170 км и транспортными предприятиями (по перевозке пассажиров и грузоперевозкам).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357686" y="3000372"/>
            <a:ext cx="4286280" cy="1347581"/>
            <a:chOff x="2500298" y="4214818"/>
            <a:chExt cx="4286280" cy="1347581"/>
          </a:xfrm>
        </p:grpSpPr>
        <p:pic>
          <p:nvPicPr>
            <p:cNvPr id="12295" name="Picture 12" descr="C:\Documents and Settings\User\Рабочий стол\Новая папкаррррр\1676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00298" y="4500570"/>
              <a:ext cx="847930" cy="81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786050" y="4214818"/>
              <a:ext cx="3429023" cy="2616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Жилищно-коммунальное хозяйство и строительство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286116" y="4500570"/>
              <a:ext cx="3500462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Организации:</a:t>
              </a:r>
            </a:p>
            <a:p>
              <a:pPr marL="285750" indent="-28575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Койгородский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филиал ОАО «Коми тепловая компания»</a:t>
              </a:r>
            </a:p>
            <a:p>
              <a:pPr marL="285750" indent="-28575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- Филиал ОАО «МРСК </a:t>
              </a: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Северо-Запада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» «</a:t>
              </a: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Комиэнерго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»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Производственное отделение «Южные электрические сети» </a:t>
              </a: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Койгородский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РЭС</a:t>
              </a:r>
            </a:p>
            <a:p>
              <a:pPr marL="285750" indent="-28575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Койгородская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районная газовая служба ООО «</a:t>
              </a: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СГснаб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»</a:t>
              </a:r>
            </a:p>
            <a:p>
              <a:pPr marL="285750" indent="-285750"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- ООО «Жилфонд»</a:t>
              </a:r>
              <a:endParaRPr lang="ru-RU" sz="9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42910" y="4643446"/>
            <a:ext cx="3500462" cy="1882182"/>
            <a:chOff x="142844" y="2214554"/>
            <a:chExt cx="3231196" cy="1678187"/>
          </a:xfrm>
        </p:grpSpPr>
        <p:pic>
          <p:nvPicPr>
            <p:cNvPr id="12297" name="Picture 14" descr="C:\Documents and Settings\User\Рабочий стол\Новая папкаррррр\IMAG093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2844" y="3286124"/>
              <a:ext cx="804329" cy="606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15" descr="C:\Documents and Settings\User\Рабочий стол\Новая папкаррррр\pressa_934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2844" y="2500306"/>
              <a:ext cx="771523" cy="723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28596" y="2214554"/>
              <a:ext cx="2714625" cy="2616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Малое и среднее предпринимательство</a:t>
              </a:r>
            </a:p>
          </p:txBody>
        </p:sp>
        <p:sp>
          <p:nvSpPr>
            <p:cNvPr id="40" name="Прямоугольник 2"/>
            <p:cNvSpPr>
              <a:spLocks noChangeArrowheads="1"/>
            </p:cNvSpPr>
            <p:nvPr/>
          </p:nvSpPr>
          <p:spPr bwMode="auto">
            <a:xfrm>
              <a:off x="928662" y="2500306"/>
              <a:ext cx="2445378" cy="131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000" b="1" dirty="0">
                  <a:latin typeface="Times New Roman" pitchFamily="18" charset="0"/>
                  <a:cs typeface="Times New Roman" pitchFamily="18" charset="0"/>
                </a:rPr>
                <a:t>Субъектами малого предпринимательства района производится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just"/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– 100% кондитерских и макаронных изделий, цельномолочной продукции и масла животного, древесного угля, рыбы, хлеба и хлебобулочных изделий, пиломатериалов;</a:t>
              </a:r>
            </a:p>
            <a:p>
              <a:pPr algn="just"/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– 10%  объема заготовок древесины;</a:t>
              </a:r>
            </a:p>
            <a:p>
              <a:pPr algn="just"/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-  осуществляется 100% </a:t>
              </a:r>
              <a:r>
                <a:rPr lang="ru-RU" altLang="ru-RU" sz="1000" dirty="0" err="1">
                  <a:latin typeface="Times New Roman" pitchFamily="18" charset="0"/>
                  <a:cs typeface="Times New Roman" pitchFamily="18" charset="0"/>
                </a:rPr>
                <a:t>пассажироперевозок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4857752" y="4714884"/>
            <a:ext cx="3643338" cy="1966381"/>
            <a:chOff x="0" y="4214818"/>
            <a:chExt cx="3357614" cy="1609191"/>
          </a:xfrm>
        </p:grpSpPr>
        <p:pic>
          <p:nvPicPr>
            <p:cNvPr id="22" name="Picture 4" descr="\\Zav-otd\экономика$\Презентация Койгородский район\природа района, март 2011г, для брошюры\DSC01015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500298" y="4572008"/>
              <a:ext cx="857316" cy="6429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3" name="Picture 2" descr="\\Zav-otd\экономика$\Презентация Койгородский район\Койгородский район\Церковь\цкрковь койгородок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4500570"/>
              <a:ext cx="743999" cy="78581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00034" y="4214818"/>
              <a:ext cx="2214563" cy="2616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Туризм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785786" y="4500570"/>
              <a:ext cx="17859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altLang="ru-RU" sz="10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Одно из новых направлений  экономической и социальной сферы района. Имеются возможности для развития экологического, познавательного, этнографического видов туризма.</a:t>
              </a:r>
              <a:endParaRPr lang="ru-RU" alt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511156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Социальная сфера МО МР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grpSp>
        <p:nvGrpSpPr>
          <p:cNvPr id="6148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6149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6151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Group 22"/>
          <p:cNvGraphicFramePr>
            <a:graphicFrameLocks noGrp="1"/>
          </p:cNvGraphicFramePr>
          <p:nvPr/>
        </p:nvGraphicFramePr>
        <p:xfrm>
          <a:off x="1500166" y="1500174"/>
          <a:ext cx="5715040" cy="2200284"/>
        </p:xfrm>
        <a:graphic>
          <a:graphicData uri="http://schemas.openxmlformats.org/drawingml/2006/table">
            <a:tbl>
              <a:tblPr/>
              <a:tblGrid>
                <a:gridCol w="4631185"/>
                <a:gridCol w="1083855"/>
              </a:tblGrid>
              <a:tr h="158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Численность постоянного населения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7972 чел.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Численность безработных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543 чел.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152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Численность зарегистрированных в службе занятости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192 чел.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Число вакансий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54 чел.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3714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Среднемесячная номинальная начисленная заработная плата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24476 руб.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00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Численность пенсионеров, состоящих на учете в отделении Пенсионного Фонда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3356 чел.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1527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Средний размер назначенных месячных пенсий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-5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-5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-5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-5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52"/>
                          <a:cs typeface="Arial" charset="0"/>
                        </a:rPr>
                        <a:t>11471 руб.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Заголовок 8"/>
          <p:cNvSpPr txBox="1">
            <a:spLocks/>
          </p:cNvSpPr>
          <p:nvPr/>
        </p:nvSpPr>
        <p:spPr bwMode="auto">
          <a:xfrm>
            <a:off x="2928926" y="928670"/>
            <a:ext cx="3000396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Население и уровень жизни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00034" y="4214818"/>
            <a:ext cx="3714775" cy="1855412"/>
            <a:chOff x="214282" y="3714752"/>
            <a:chExt cx="3714775" cy="185541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928794" y="4000504"/>
              <a:ext cx="200026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на 1 января 2014 года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18 образовательных учреждений</a:t>
              </a:r>
            </a:p>
            <a:p>
              <a:pPr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в 6 детских садах и дошкольных группах - 465 детей</a:t>
              </a:r>
            </a:p>
            <a:p>
              <a:pPr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В 10 школах – 925  чел. учащихся</a:t>
              </a:r>
            </a:p>
          </p:txBody>
        </p:sp>
        <p:pic>
          <p:nvPicPr>
            <p:cNvPr id="14" name="Picture 8" descr="D:\Новая папкаррррр\du-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282" y="4143380"/>
              <a:ext cx="1765451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071538" y="3714752"/>
              <a:ext cx="1310872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Образование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500562" y="4214818"/>
            <a:ext cx="4286705" cy="1742185"/>
            <a:chOff x="4714876" y="3786190"/>
            <a:chExt cx="4286705" cy="1742185"/>
          </a:xfrm>
        </p:grpSpPr>
        <p:pic>
          <p:nvPicPr>
            <p:cNvPr id="10" name="Picture 7" descr="D:\Новая папкаррррр\sport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72396" y="4214818"/>
              <a:ext cx="1429185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429256" y="3786190"/>
              <a:ext cx="2500330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Физкультура 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и 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спорт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714876" y="4143380"/>
              <a:ext cx="3071834" cy="1384995"/>
            </a:xfrm>
            <a:prstGeom prst="rect">
              <a:avLst/>
            </a:prstGeom>
            <a:ln>
              <a:noFill/>
              <a:prstDash val="sysDot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Всего спортивных сооружений 41</a:t>
              </a: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defRPr/>
              </a:pPr>
              <a:r>
                <a:rPr lang="ru-RU" sz="1200" dirty="0" smtClean="0">
                  <a:latin typeface="Times New Roman" pitchFamily="18" charset="0"/>
                  <a:cs typeface="Times New Roman" pitchFamily="18" charset="0"/>
                </a:rPr>
                <a:t> Из 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них:</a:t>
              </a:r>
            </a:p>
            <a:p>
              <a:pPr marL="285750" indent="-285750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17 плоскостных спортивных сооружений</a:t>
              </a:r>
            </a:p>
            <a:p>
              <a:pPr marL="285750" indent="-285750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13  спортивных залов</a:t>
              </a:r>
            </a:p>
            <a:p>
              <a:pPr marL="285750" indent="-285750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1 лыжная база</a:t>
              </a:r>
            </a:p>
            <a:p>
              <a:pPr marL="285750" indent="-285750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1 тир </a:t>
              </a:r>
            </a:p>
            <a:p>
              <a:pPr marL="285750" indent="-285750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9 других спортивных сооружений </a:t>
              </a:r>
            </a:p>
          </p:txBody>
        </p:sp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D:\Новая папкаррррр\5_be229b24a483.jpg"/>
          <p:cNvPicPr>
            <a:picLocks noChangeAspect="1" noChangeArrowheads="1"/>
          </p:cNvPicPr>
          <p:nvPr/>
        </p:nvPicPr>
        <p:blipFill>
          <a:blip r:embed="rId3"/>
          <a:srcRect l="17419" r="24516"/>
          <a:stretch>
            <a:fillRect/>
          </a:stretch>
        </p:blipFill>
        <p:spPr bwMode="auto">
          <a:xfrm>
            <a:off x="2857488" y="4286256"/>
            <a:ext cx="8810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D:\Новая папкаррррр\1392808938general_pages_i31451_vladimir_deryabin_predlagaemye_izmeneniya_v_zakonodatelstvo_oblasti_pozvolyat_ustranit_socialnuu_nespravedlivo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286256"/>
            <a:ext cx="1714500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868" y="3786190"/>
            <a:ext cx="1907382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Социальная защита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643438" y="785794"/>
            <a:ext cx="3995737" cy="2653372"/>
            <a:chOff x="4643438" y="214290"/>
            <a:chExt cx="3995737" cy="2653372"/>
          </a:xfrm>
        </p:grpSpPr>
        <p:sp>
          <p:nvSpPr>
            <p:cNvPr id="10" name="TextBox 9"/>
            <p:cNvSpPr txBox="1"/>
            <p:nvPr/>
          </p:nvSpPr>
          <p:spPr>
            <a:xfrm>
              <a:off x="5929322" y="500042"/>
              <a:ext cx="970394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Культура</a:t>
              </a:r>
            </a:p>
          </p:txBody>
        </p:sp>
        <p:pic>
          <p:nvPicPr>
            <p:cNvPr id="11" name="Picture 13" descr="D:\Новая папкаррррр\ryabinushka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9454" y="214290"/>
              <a:ext cx="1178272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11"/>
            <p:cNvSpPr/>
            <p:nvPr/>
          </p:nvSpPr>
          <p:spPr>
            <a:xfrm>
              <a:off x="4643438" y="928670"/>
              <a:ext cx="3995737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35 учреждений культуры : </a:t>
              </a:r>
            </a:p>
            <a:p>
              <a:pPr algn="just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- 16 культурно-досуговых учреждений, объединенных в МБУК «Централизованное клубное объединение»; </a:t>
              </a:r>
            </a:p>
            <a:p>
              <a:pPr algn="just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- 12 библиотек, объединенных в МБУК «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Межпоселенческая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централизованная библиотечная система»; </a:t>
              </a:r>
            </a:p>
            <a:p>
              <a:pPr algn="just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- 5 видео-установок, объединенных в МБУК «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Койгородский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киновидеоцентр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»;</a:t>
              </a:r>
            </a:p>
            <a:p>
              <a:pPr algn="just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 МБУК «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Койгородский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краеведческий музей»,</a:t>
              </a:r>
            </a:p>
            <a:p>
              <a:pPr algn="just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-  МБОУ ДОД «Детская школа искусств с. Койгородок».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0034" y="785794"/>
            <a:ext cx="3714775" cy="2716772"/>
            <a:chOff x="500034" y="214290"/>
            <a:chExt cx="3714775" cy="2716772"/>
          </a:xfrm>
        </p:grpSpPr>
        <p:pic>
          <p:nvPicPr>
            <p:cNvPr id="8" name="Picture 10" descr="D:\Новая папкаррррр\85251412_medicin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488" y="214290"/>
              <a:ext cx="953311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142976" y="428604"/>
              <a:ext cx="1686231" cy="338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Здравоохранение</a:t>
              </a:r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500034" y="785794"/>
              <a:ext cx="3714775" cy="2145268"/>
            </a:xfrm>
            <a:prstGeom prst="round2Diag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Медицинское обслуживание осуществляет ГУЗ 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РК«Койгородская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центральная районная больница», имеющее в своем составе:</a:t>
              </a:r>
            </a:p>
            <a:p>
              <a:pPr marL="285750" indent="-285750" algn="just">
                <a:buFontTx/>
                <a:buChar char="-"/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поликлинику и стационар на 52 койки</a:t>
              </a:r>
            </a:p>
            <a:p>
              <a:pPr marL="285750" indent="-285750" algn="just">
                <a:buFontTx/>
                <a:buChar char="-"/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12 фельдшерско-акушерских пунктов, </a:t>
              </a:r>
            </a:p>
            <a:p>
              <a:pPr marL="285750" indent="-285750" algn="just">
                <a:buFontTx/>
                <a:buChar char="-"/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2 врачебные амбулатории в 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п.Кажым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и 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п.Подзь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pPr marL="285750" indent="-285750" algn="just">
                <a:buFontTx/>
                <a:buChar char="-"/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дом сестринского ухода в п. </a:t>
              </a:r>
              <a:r>
                <a:rPr lang="ru-RU" sz="1200" dirty="0" err="1">
                  <a:latin typeface="Times New Roman" pitchFamily="18" charset="0"/>
                  <a:cs typeface="Times New Roman" pitchFamily="18" charset="0"/>
                </a:rPr>
                <a:t>Вежью</a:t>
              </a: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 на 20 коек. </a:t>
              </a:r>
            </a:p>
            <a:p>
              <a:pPr algn="just">
                <a:defRPr/>
              </a:pPr>
              <a:r>
                <a:rPr lang="ru-RU" sz="1200" dirty="0">
                  <a:latin typeface="Times New Roman" pitchFamily="18" charset="0"/>
                  <a:cs typeface="Times New Roman" pitchFamily="18" charset="0"/>
                </a:rPr>
                <a:t>Имеется отделение скорой помощи, дневной стационар при поликлинике.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786182" y="41433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 государственных учреждения: </a:t>
            </a:r>
          </a:p>
          <a:p>
            <a:pPr algn="just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ГБУ РК «Центр по предоставлению государственных услуг в сфере социальной защиты населения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Койгородского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района»</a:t>
            </a:r>
          </a:p>
          <a:p>
            <a:pPr algn="just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ГБУ РК «Социально-реабилитационный центр для несовершеннолетних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Койгородского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района». Предоставляется более 80 видов выплат различным категориям граждан. </a:t>
            </a:r>
          </a:p>
          <a:p>
            <a:pPr algn="just"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Органами местного самоуправления оказывается адресная социальная помощь гражданам, оказавшимся в трудной жизненной ситуации.</a:t>
            </a:r>
          </a:p>
          <a:p>
            <a:pPr>
              <a:defRPr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18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8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0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631825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Характеристика управления </a:t>
            </a:r>
          </a:p>
        </p:txBody>
      </p:sp>
      <p:grpSp>
        <p:nvGrpSpPr>
          <p:cNvPr id="7171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7227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7229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50" y="1071563"/>
          <a:ext cx="8715375" cy="5175257"/>
        </p:xfrm>
        <a:graphic>
          <a:graphicData uri="http://schemas.openxmlformats.org/drawingml/2006/table">
            <a:tbl>
              <a:tblPr/>
              <a:tblGrid>
                <a:gridCol w="554038"/>
                <a:gridCol w="8161337"/>
              </a:tblGrid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  муниципального   района   "Койгородский"   -   руководитель  администрации района                 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2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Первый заместитель руководителя администрации района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руководителя администрации района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4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руководителя администрации района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5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Руководитель аппарата администрации  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3968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Структурные    подразделения    администрации,    не     являющиеся самостоятельными юридическими лицами: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6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территориального развития и муниципального хозяйства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7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экономической политики         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общественной безопасности      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бухгалтерского учета и отчетности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делами                    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5016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Отраслевые  (функциональные)  органы   администрации,   являющиеся самостоятельными юридическими лицами: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11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               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по управлению имуществом и природными ресурсами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13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образования                           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культуры, физической культуры и спорта                  </a:t>
                      </a:r>
                    </a:p>
                  </a:txBody>
                  <a:tcPr marL="18506" marR="18506" marT="34699" marB="34699" horzOverflow="overflow">
                    <a:lnL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</a:tbl>
          </a:graphicData>
        </a:graphic>
      </p:graphicFrame>
      <p:sp>
        <p:nvSpPr>
          <p:cNvPr id="7225" name="TextBox 8"/>
          <p:cNvSpPr txBox="1">
            <a:spLocks noChangeArrowheads="1"/>
          </p:cNvSpPr>
          <p:nvPr/>
        </p:nvSpPr>
        <p:spPr bwMode="auto">
          <a:xfrm>
            <a:off x="1357313" y="714375"/>
            <a:ext cx="61864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Структура администрации муниципального района «Койгородский»: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0034" y="428604"/>
            <a:ext cx="822960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Позитивные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тенденции деятельности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 МР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Койгородский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 2011-2013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гг.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Группа 3"/>
          <p:cNvGrpSpPr>
            <a:grpSpLocks/>
          </p:cNvGrpSpPr>
          <p:nvPr/>
        </p:nvGrpSpPr>
        <p:grpSpPr bwMode="auto">
          <a:xfrm>
            <a:off x="142875" y="0"/>
            <a:ext cx="8858250" cy="781050"/>
            <a:chOff x="142844" y="0"/>
            <a:chExt cx="8858312" cy="781530"/>
          </a:xfrm>
        </p:grpSpPr>
        <p:pic>
          <p:nvPicPr>
            <p:cNvPr id="7" name="Picture 3" descr="C:\Documents and Settings\User\Рабочий стол\фотки для слайдов\515px-coat_of_arms_of_the_komi_republic.svg_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844" y="0"/>
              <a:ext cx="642909" cy="749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785787" y="0"/>
              <a:ext cx="7572428" cy="214445"/>
            </a:xfrm>
            <a:prstGeom prst="rect">
              <a:avLst/>
            </a:prstGeom>
            <a:blipFill dpi="0" rotWithShape="1">
              <a:blip r:embed="rId4">
                <a:alphaModFix amt="60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9" name="Picture 1" descr="C:\Documents and Settings\User\Рабочий стол\фотки для слайдов\герб койгородского район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8214" y="0"/>
              <a:ext cx="642942" cy="78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Прямоугольник 9"/>
          <p:cNvSpPr/>
          <p:nvPr/>
        </p:nvSpPr>
        <p:spPr>
          <a:xfrm>
            <a:off x="428596" y="1142984"/>
            <a:ext cx="8001056" cy="357190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Открытие новых производств: реконструкция молочного завод ООО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Коймолпром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созданы предприятия по переработке древесины, свиноферма, начато производство шлакоблоков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6143636" y="2500306"/>
          <a:ext cx="2786082" cy="114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28596" y="2000240"/>
            <a:ext cx="6072230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Укрепление материально-технической базы, реконструкция объектов ООО «Койгородок»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596" y="2428868"/>
            <a:ext cx="5214974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Рост производства молока и продуктивности скота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6286512" y="3857628"/>
          <a:ext cx="2714644" cy="121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5" name="Группа 34"/>
          <p:cNvGrpSpPr/>
          <p:nvPr/>
        </p:nvGrpSpPr>
        <p:grpSpPr>
          <a:xfrm>
            <a:off x="428596" y="4357694"/>
            <a:ext cx="5643602" cy="285752"/>
            <a:chOff x="357158" y="2571744"/>
            <a:chExt cx="5643602" cy="28575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7158" y="2571744"/>
              <a:ext cx="5214974" cy="2857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Снижение уровня безработицы (%)</a:t>
              </a:r>
              <a:endPara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>
              <a:off x="5572132" y="2714620"/>
              <a:ext cx="42862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428596" y="2928934"/>
            <a:ext cx="5643602" cy="285752"/>
            <a:chOff x="357158" y="2071678"/>
            <a:chExt cx="5643602" cy="28575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57158" y="2071678"/>
              <a:ext cx="5214974" cy="2857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Рост поголовья скота в сельскохозяйственных организациях</a:t>
              </a:r>
              <a:endPara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Прямая со стрелкой 25"/>
            <p:cNvCxnSpPr/>
            <p:nvPr/>
          </p:nvCxnSpPr>
          <p:spPr>
            <a:xfrm>
              <a:off x="5572132" y="2214554"/>
              <a:ext cx="42862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Прямоугольник 26"/>
          <p:cNvSpPr/>
          <p:nvPr/>
        </p:nvSpPr>
        <p:spPr>
          <a:xfrm>
            <a:off x="428596" y="4786322"/>
            <a:ext cx="5643602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Открытие новых объектов в области культуры, детских и спортивных площадок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5857884" y="4786322"/>
          <a:ext cx="3143240" cy="114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428596" y="5214950"/>
            <a:ext cx="5643602" cy="214314"/>
            <a:chOff x="357158" y="3429000"/>
            <a:chExt cx="5643602" cy="214314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57158" y="3429000"/>
              <a:ext cx="5214974" cy="2143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Рост номинальной заработной платы работников организаций на 132% </a:t>
              </a:r>
              <a:endPara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>
              <a:off x="5572132" y="3500438"/>
              <a:ext cx="42862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/>
        </p:nvSpPr>
        <p:spPr>
          <a:xfrm>
            <a:off x="428596" y="5572140"/>
            <a:ext cx="5214974" cy="2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Увеличение уровня доходов МО МР «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Койгородский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112,6%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8596" y="5929330"/>
            <a:ext cx="5857916" cy="2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Территориальных общественных самоуправлений (ТОС)  -  в 2013 году 7 ед.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596" y="6286520"/>
            <a:ext cx="5214974" cy="214314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зарегистрированных преступлений  (84,4%)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28596" y="3857628"/>
            <a:ext cx="6357982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Расширение форм финансовой поддержки субъектов малого и среднего предпринимательства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28596" y="3429000"/>
            <a:ext cx="5643602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показателей деятельности субъектов малого и среднего предпринимательства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28596" y="1643050"/>
            <a:ext cx="5214974" cy="285752"/>
          </a:xfrm>
          <a:prstGeom prst="rect">
            <a:avLst/>
          </a:prstGeom>
          <a:solidFill>
            <a:schemeClr val="bg1"/>
          </a:solidFill>
          <a:ln w="19050">
            <a:solidFill>
              <a:srgbClr val="3333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Обновление техники и оборудования на предприятиях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3345</Words>
  <Application>Microsoft Office PowerPoint</Application>
  <PresentationFormat>Экран (4:3)</PresentationFormat>
  <Paragraphs>568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Краткая историческая справка развития  МО МР «Койгородский»</vt:lpstr>
      <vt:lpstr>Географическое положение  МО МР «Койгородский»</vt:lpstr>
      <vt:lpstr>Характеристика ресурсов МО МР «Койгородский»</vt:lpstr>
      <vt:lpstr>Слайд 5</vt:lpstr>
      <vt:lpstr>Социальная сфера МО МР «Койгородский»</vt:lpstr>
      <vt:lpstr>Слайд 7</vt:lpstr>
      <vt:lpstr>Характеристика управления </vt:lpstr>
      <vt:lpstr>Слайд 9</vt:lpstr>
      <vt:lpstr>Слайд 10</vt:lpstr>
      <vt:lpstr>Анализ внешней среды МО МР «Койгодский»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Механизмы реализации Стратегии социально-экономического развития МО МР «Койгородский» до 2020 года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113</cp:revision>
  <dcterms:created xsi:type="dcterms:W3CDTF">2015-02-24T08:10:00Z</dcterms:created>
  <dcterms:modified xsi:type="dcterms:W3CDTF">2015-02-27T13:15:51Z</dcterms:modified>
</cp:coreProperties>
</file>