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7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0" r:id="rId15"/>
    <p:sldId id="271" r:id="rId16"/>
    <p:sldId id="273" r:id="rId17"/>
    <p:sldId id="276" r:id="rId18"/>
  </p:sldIdLst>
  <p:sldSz cx="12192000" cy="6858000"/>
  <p:notesSz cx="12192000" cy="6858000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BDSPME+Calibri" charset="0"/>
      <p:regular r:id="rId24"/>
    </p:embeddedFont>
    <p:embeddedFont>
      <p:font typeface="ATLIUO+Arial" charset="0"/>
      <p:regular r:id="rId25"/>
    </p:embeddedFont>
    <p:embeddedFont>
      <p:font typeface="FGVSDB+Arial Bold" charset="0"/>
      <p:regular r:id="rId26"/>
    </p:embeddedFont>
    <p:embeddedFont>
      <p:font typeface="DFHPMT+Calibri" charset="0"/>
      <p:regular r:id="rId27"/>
    </p:embeddedFont>
    <p:embeddedFont>
      <p:font typeface="HTWWOG+Arial Italic" charset="0"/>
      <p:regular r:id="rId28"/>
    </p:embeddedFont>
    <p:embeddedFont>
      <p:font typeface="PNQJVQ+Arial Italic" charset="0"/>
      <p:regular r:id="rId29"/>
    </p:embeddedFont>
    <p:embeddedFont>
      <p:font typeface="HVCIKD+Arial Bold" charset="0"/>
      <p:regular r:id="rId30"/>
    </p:embeddedFont>
    <p:embeddedFont>
      <p:font typeface="MSLBRW+Arial Bold Italic" charset="0"/>
      <p:regular r:id="rId31"/>
    </p:embeddedFont>
    <p:embeddedFont>
      <p:font typeface="HHVIUR+Arial" charset="0"/>
      <p:regular r:id="rId32"/>
    </p:embeddedFont>
    <p:embeddedFont>
      <p:font typeface="JOIBOP+Arial Bold Italic" charset="0"/>
      <p:regular r:id="rId3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66" y="-9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CE4FE-D07B-467C-B825-1A167C5C3E66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E4E93-50B6-4845-91DA-101519914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1047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E4E93-50B6-4845-91DA-101519914302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9538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40406" y="363617"/>
            <a:ext cx="6865019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BDSPME+Calibri"/>
                <a:cs typeface="BDSPME+Calibri"/>
              </a:rPr>
              <a:t>МИНИСТЕРСТВО </a:t>
            </a:r>
            <a:r>
              <a:rPr sz="1800" spc="-17" dirty="0">
                <a:solidFill>
                  <a:srgbClr val="FFFFFF"/>
                </a:solidFill>
                <a:latin typeface="BDSPME+Calibri"/>
                <a:cs typeface="BDSPME+Calibri"/>
              </a:rPr>
              <a:t>СЕЛЬСКОГО</a:t>
            </a:r>
            <a:r>
              <a:rPr sz="1800" spc="37" dirty="0">
                <a:solidFill>
                  <a:srgbClr val="FFFFFF"/>
                </a:solidFill>
                <a:latin typeface="BDSPME+Calibri"/>
                <a:cs typeface="BDSPME+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BDSPME+Calibri"/>
                <a:cs typeface="BDSPME+Calibri"/>
              </a:rPr>
              <a:t>ХОЗЯЙСТВА</a:t>
            </a:r>
            <a:r>
              <a:rPr sz="1800" dirty="0">
                <a:solidFill>
                  <a:srgbClr val="FFFFFF"/>
                </a:solidFill>
                <a:latin typeface="BDSPME+Calibri"/>
                <a:cs typeface="BDSPME+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ATLIUO+Arial"/>
                <a:cs typeface="ATLIUO+Arial"/>
              </a:rPr>
              <a:t>РОССИЙСКОЙ </a:t>
            </a:r>
            <a:r>
              <a:rPr sz="1800" spc="-14" dirty="0">
                <a:solidFill>
                  <a:srgbClr val="FFFFFF"/>
                </a:solidFill>
                <a:latin typeface="BDSPME+Calibri"/>
                <a:cs typeface="BDSPME+Calibri"/>
              </a:rPr>
              <a:t>ФЕДЕРАЦИИ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66010" y="2392596"/>
            <a:ext cx="6458818" cy="744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FFFF"/>
                </a:solidFill>
                <a:latin typeface="FGVSDB+Arial Bold"/>
                <a:cs typeface="FGVSDB+Arial Bold"/>
              </a:rPr>
              <a:t>МЕРЫ </a:t>
            </a:r>
            <a:r>
              <a:rPr sz="2400" b="1" spc="-11" dirty="0">
                <a:solidFill>
                  <a:srgbClr val="FFFFFF"/>
                </a:solidFill>
                <a:latin typeface="FGVSDB+Arial Bold"/>
                <a:cs typeface="FGVSDB+Arial Bold"/>
              </a:rPr>
              <a:t>ПОДДЕРЖКИ</a:t>
            </a:r>
          </a:p>
          <a:p>
            <a:pPr marL="0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sz="2400" b="1" dirty="0">
                <a:solidFill>
                  <a:srgbClr val="FFFFFF"/>
                </a:solidFill>
                <a:latin typeface="FGVSDB+Arial Bold"/>
                <a:cs typeface="FGVSDB+Arial Bold"/>
              </a:rPr>
              <a:t>МАЛЫХ </a:t>
            </a:r>
            <a:r>
              <a:rPr sz="2400" b="1" spc="-11" dirty="0">
                <a:solidFill>
                  <a:srgbClr val="FFFFFF"/>
                </a:solidFill>
                <a:latin typeface="FGVSDB+Arial Bold"/>
                <a:cs typeface="FGVSDB+Arial Bold"/>
              </a:rPr>
              <a:t>ФОРМ</a:t>
            </a:r>
            <a:r>
              <a:rPr sz="2400" b="1" spc="12" dirty="0">
                <a:solidFill>
                  <a:srgbClr val="FFFFFF"/>
                </a:solidFill>
                <a:latin typeface="FGVSDB+Arial Bold"/>
                <a:cs typeface="FGVSDB+Arial Bold"/>
              </a:rPr>
              <a:t> </a:t>
            </a:r>
            <a:r>
              <a:rPr sz="2400" b="1" spc="-29" dirty="0">
                <a:solidFill>
                  <a:srgbClr val="FFFFFF"/>
                </a:solidFill>
                <a:latin typeface="FGVSDB+Arial Bold"/>
                <a:cs typeface="FGVSDB+Arial Bold"/>
              </a:rPr>
              <a:t>ХОЗЯЙСТВОВАНИЯ</a:t>
            </a:r>
            <a:r>
              <a:rPr sz="2400" b="1" spc="38" dirty="0">
                <a:solidFill>
                  <a:srgbClr val="FFFFFF"/>
                </a:solidFill>
                <a:latin typeface="FGVSDB+Arial Bold"/>
                <a:cs typeface="FGVSDB+Arial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FGVSDB+Arial Bold"/>
                <a:cs typeface="FGVSDB+Arial Bold"/>
              </a:rPr>
              <a:t>В </a:t>
            </a:r>
            <a:r>
              <a:rPr sz="2400" b="1" spc="-20" dirty="0">
                <a:solidFill>
                  <a:srgbClr val="FFFFFF"/>
                </a:solidFill>
                <a:latin typeface="FGVSDB+Arial Bold"/>
                <a:cs typeface="FGVSDB+Arial Bold"/>
              </a:rPr>
              <a:t>АПК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184636" y="6447107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DFHPMT+Calibri"/>
                <a:cs typeface="DFHPMT+Calibri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96265" y="459382"/>
            <a:ext cx="6347650" cy="264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2060"/>
                </a:solidFill>
                <a:latin typeface="HVCIKD+Arial Bold"/>
                <a:cs typeface="HVCIKD+Arial Bold"/>
              </a:rPr>
              <a:t>II</a:t>
            </a:r>
            <a:r>
              <a:rPr sz="1600" b="1" spc="11" dirty="0">
                <a:solidFill>
                  <a:srgbClr val="002060"/>
                </a:solidFill>
                <a:latin typeface="HVCIKD+Arial Bold"/>
                <a:cs typeface="HVCIKD+Arial Bold"/>
              </a:rPr>
              <a:t> </a:t>
            </a:r>
            <a:r>
              <a:rPr sz="1600" b="1" spc="-13" dirty="0">
                <a:solidFill>
                  <a:srgbClr val="002060"/>
                </a:solidFill>
                <a:latin typeface="FGVSDB+Arial Bold"/>
                <a:cs typeface="FGVSDB+Arial Bold"/>
              </a:rPr>
              <a:t>этап:</a:t>
            </a:r>
            <a:r>
              <a:rPr sz="1600" b="1" spc="64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GVSDB+Arial Bold"/>
                <a:cs typeface="FGVSDB+Arial Bold"/>
              </a:rPr>
              <a:t>Организованная</a:t>
            </a:r>
            <a:r>
              <a:rPr sz="1600" b="1" spc="56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GVSDB+Arial Bold"/>
                <a:cs typeface="FGVSDB+Arial Bold"/>
              </a:rPr>
              <a:t>предпринимательская</a:t>
            </a:r>
            <a:r>
              <a:rPr sz="1600" b="1" spc="76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GVSDB+Arial Bold"/>
                <a:cs typeface="FGVSDB+Arial Bold"/>
              </a:rPr>
              <a:t>деятельность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6265" y="921837"/>
            <a:ext cx="6233683" cy="264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b="1" i="1" u="sng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грант на реализацию</a:t>
            </a:r>
            <a:r>
              <a:rPr sz="1600" b="1" i="1" u="sng" spc="16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 </a:t>
            </a:r>
            <a:r>
              <a:rPr sz="1600" b="1" i="1" u="sng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проектов</a:t>
            </a:r>
            <a:r>
              <a:rPr sz="1600" b="1" i="1" u="sng" spc="34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 </a:t>
            </a:r>
            <a:r>
              <a:rPr sz="1600" b="1" i="1" u="sng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развития</a:t>
            </a:r>
            <a:r>
              <a:rPr sz="1600" b="1" i="1" u="sng" spc="21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 </a:t>
            </a:r>
            <a:r>
              <a:rPr sz="1600" b="1" i="1" u="sng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семейных</a:t>
            </a:r>
            <a:r>
              <a:rPr sz="1600" b="1" i="1" u="sng" spc="13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 </a:t>
            </a:r>
            <a:r>
              <a:rPr sz="1600" b="1" i="1" u="sng" spc="-10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ферм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379964" y="1383103"/>
            <a:ext cx="501237" cy="3547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767171"/>
                </a:solidFill>
                <a:latin typeface="ATLIUO+Arial"/>
                <a:cs typeface="ATLIUO+Arial"/>
              </a:rPr>
              <a:t>грант</a:t>
            </a:r>
          </a:p>
          <a:p>
            <a:pPr marL="33528" marR="0">
              <a:lnSpc>
                <a:spcPts val="1233"/>
              </a:lnSpc>
              <a:spcBef>
                <a:spcPts val="76"/>
              </a:spcBef>
              <a:spcAft>
                <a:spcPts val="0"/>
              </a:spcAft>
            </a:pPr>
            <a:r>
              <a:rPr sz="1100" dirty="0">
                <a:solidFill>
                  <a:srgbClr val="767171"/>
                </a:solidFill>
                <a:latin typeface="HHVIUR+Arial"/>
                <a:cs typeface="HHVIUR+Arial"/>
              </a:rPr>
              <a:t>20%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551419" y="1451026"/>
            <a:ext cx="595001" cy="355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6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 err="1">
                <a:solidFill>
                  <a:srgbClr val="767171"/>
                </a:solidFill>
                <a:latin typeface="ATLIUO+Arial"/>
                <a:cs typeface="ATLIUO+Arial"/>
              </a:rPr>
              <a:t>креди</a:t>
            </a:r>
            <a:r>
              <a:rPr lang="ru-RU" sz="1100" dirty="0">
                <a:solidFill>
                  <a:srgbClr val="767171"/>
                </a:solidFill>
                <a:latin typeface="ATLIUO+Arial"/>
                <a:cs typeface="ATLIUO+Arial"/>
              </a:rPr>
              <a:t>т</a:t>
            </a:r>
            <a:endParaRPr sz="1100" dirty="0">
              <a:solidFill>
                <a:srgbClr val="767171"/>
              </a:solidFill>
              <a:latin typeface="ATLIUO+Arial"/>
              <a:cs typeface="ATLIUO+Arial"/>
            </a:endParaRPr>
          </a:p>
          <a:p>
            <a:pPr marL="80772" marR="0">
              <a:lnSpc>
                <a:spcPts val="1233"/>
              </a:lnSpc>
              <a:spcBef>
                <a:spcPts val="79"/>
              </a:spcBef>
              <a:spcAft>
                <a:spcPts val="0"/>
              </a:spcAft>
            </a:pPr>
            <a:r>
              <a:rPr sz="1100" dirty="0">
                <a:solidFill>
                  <a:srgbClr val="767171"/>
                </a:solidFill>
                <a:latin typeface="HHVIUR+Arial"/>
                <a:cs typeface="HHVIUR+Arial"/>
              </a:rPr>
              <a:t>75%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87272" y="1579953"/>
            <a:ext cx="1001661" cy="5163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767171"/>
                </a:solidFill>
                <a:latin typeface="ATLIUO+Arial"/>
                <a:cs typeface="ATLIUO+Arial"/>
              </a:rPr>
              <a:t>собственные</a:t>
            </a:r>
          </a:p>
          <a:p>
            <a:pPr marL="126796" marR="0">
              <a:lnSpc>
                <a:spcPts val="1233"/>
              </a:lnSpc>
              <a:spcBef>
                <a:spcPts val="76"/>
              </a:spcBef>
              <a:spcAft>
                <a:spcPts val="0"/>
              </a:spcAft>
            </a:pPr>
            <a:r>
              <a:rPr sz="1100" dirty="0">
                <a:solidFill>
                  <a:srgbClr val="767171"/>
                </a:solidFill>
                <a:latin typeface="ATLIUO+Arial"/>
                <a:cs typeface="ATLIUO+Arial"/>
              </a:rPr>
              <a:t>средства</a:t>
            </a:r>
          </a:p>
          <a:p>
            <a:pPr marL="283768" marR="0">
              <a:lnSpc>
                <a:spcPts val="1236"/>
              </a:lnSpc>
              <a:spcBef>
                <a:spcPts val="86"/>
              </a:spcBef>
              <a:spcAft>
                <a:spcPts val="0"/>
              </a:spcAft>
            </a:pPr>
            <a:r>
              <a:rPr sz="1100" dirty="0">
                <a:solidFill>
                  <a:srgbClr val="767171"/>
                </a:solidFill>
                <a:latin typeface="HHVIUR+Arial"/>
                <a:cs typeface="HHVIUR+Arial"/>
              </a:rPr>
              <a:t>40%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89932" y="1574950"/>
            <a:ext cx="2650296" cy="508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5864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C00000"/>
                </a:solidFill>
                <a:latin typeface="FGVSDB+Arial Bold"/>
                <a:cs typeface="FGVSDB+Arial Bold"/>
              </a:rPr>
              <a:t>30 млн</a:t>
            </a:r>
            <a:r>
              <a:rPr sz="1600" b="1" spc="23" dirty="0">
                <a:solidFill>
                  <a:srgbClr val="C00000"/>
                </a:solidFill>
                <a:latin typeface="FGVSDB+Arial Bold"/>
                <a:cs typeface="FGVSDB+Arial Bold"/>
              </a:rPr>
              <a:t> </a:t>
            </a:r>
            <a:r>
              <a:rPr sz="1600" b="1" spc="-28" dirty="0">
                <a:solidFill>
                  <a:srgbClr val="C00000"/>
                </a:solidFill>
                <a:latin typeface="FGVSDB+Arial Bold"/>
                <a:cs typeface="FGVSDB+Arial Bold"/>
              </a:rPr>
              <a:t>рублей</a:t>
            </a:r>
            <a:r>
              <a:rPr sz="1600" b="1" spc="92" dirty="0">
                <a:solidFill>
                  <a:srgbClr val="C00000"/>
                </a:solidFill>
                <a:latin typeface="FGVSDB+Arial Bold"/>
                <a:cs typeface="FGVSDB+Arial Bold"/>
              </a:rPr>
              <a:t> </a:t>
            </a:r>
            <a:r>
              <a:rPr sz="1600" dirty="0">
                <a:solidFill>
                  <a:srgbClr val="002060"/>
                </a:solidFill>
                <a:latin typeface="ATLIUO+Arial"/>
                <a:cs typeface="ATLIUO+Arial"/>
              </a:rPr>
              <a:t>–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sz="1600" dirty="0">
                <a:solidFill>
                  <a:srgbClr val="002060"/>
                </a:solidFill>
                <a:latin typeface="ATLIUO+Arial"/>
                <a:cs typeface="ATLIUO+Arial"/>
              </a:rPr>
              <a:t>на</a:t>
            </a:r>
            <a:r>
              <a:rPr sz="1600" spc="15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600" dirty="0">
                <a:solidFill>
                  <a:srgbClr val="002060"/>
                </a:solidFill>
                <a:latin typeface="ATLIUO+Arial"/>
                <a:cs typeface="ATLIUO+Arial"/>
              </a:rPr>
              <a:t>все виды</a:t>
            </a:r>
            <a:r>
              <a:rPr sz="1600" spc="14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600" dirty="0">
                <a:solidFill>
                  <a:srgbClr val="002060"/>
                </a:solidFill>
                <a:latin typeface="ATLIUO+Arial"/>
                <a:cs typeface="ATLIUO+Arial"/>
              </a:rPr>
              <a:t>деятельности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848100" y="1691840"/>
            <a:ext cx="501238" cy="3548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767171"/>
                </a:solidFill>
                <a:latin typeface="ATLIUO+Arial"/>
                <a:cs typeface="ATLIUO+Arial"/>
              </a:rPr>
              <a:t>грант</a:t>
            </a:r>
          </a:p>
          <a:p>
            <a:pPr marL="35052" marR="0">
              <a:lnSpc>
                <a:spcPts val="1236"/>
              </a:lnSpc>
              <a:spcBef>
                <a:spcPts val="74"/>
              </a:spcBef>
              <a:spcAft>
                <a:spcPts val="0"/>
              </a:spcAft>
            </a:pPr>
            <a:r>
              <a:rPr sz="1100" dirty="0">
                <a:solidFill>
                  <a:srgbClr val="767171"/>
                </a:solidFill>
                <a:latin typeface="HHVIUR+Arial"/>
                <a:cs typeface="HHVIUR+Arial"/>
              </a:rPr>
              <a:t>60%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634246" y="1715179"/>
            <a:ext cx="1001660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923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 err="1">
                <a:solidFill>
                  <a:srgbClr val="002060"/>
                </a:solidFill>
                <a:latin typeface="ATLIUO+Arial"/>
                <a:cs typeface="ATLIUO+Arial"/>
              </a:rPr>
              <a:t>Ст</a:t>
            </a:r>
            <a:r>
              <a:rPr lang="ru-RU" sz="1000" dirty="0" err="1">
                <a:solidFill>
                  <a:srgbClr val="002060"/>
                </a:solidFill>
                <a:latin typeface="HHVIUR+Arial"/>
                <a:cs typeface="HHVIUR+Arial"/>
              </a:rPr>
              <a:t>-</a:t>
            </a:r>
            <a:r>
              <a:rPr lang="ru-RU" sz="1000" dirty="0" err="1">
                <a:solidFill>
                  <a:srgbClr val="002060"/>
                </a:solidFill>
                <a:latin typeface="ATLIUO+Arial"/>
                <a:cs typeface="ATLIUO+Arial"/>
              </a:rPr>
              <a:t>сть</a:t>
            </a:r>
            <a:endParaRPr lang="ru-RU" sz="1000" dirty="0">
              <a:solidFill>
                <a:srgbClr val="002060"/>
              </a:solidFill>
              <a:latin typeface="ATLIUO+Arial"/>
              <a:cs typeface="ATLIUO+Arial"/>
            </a:endParaRPr>
          </a:p>
          <a:p>
            <a:pPr marL="0" marR="0" algn="ctr">
              <a:lnSpc>
                <a:spcPts val="1112"/>
              </a:lnSpc>
              <a:spcBef>
                <a:spcPts val="87"/>
              </a:spcBef>
              <a:spcAft>
                <a:spcPts val="0"/>
              </a:spcAft>
            </a:pPr>
            <a:r>
              <a:rPr lang="ru-RU" sz="1000" b="1" dirty="0">
                <a:solidFill>
                  <a:srgbClr val="C00000"/>
                </a:solidFill>
                <a:latin typeface="FGVSDB+Arial Bold"/>
                <a:cs typeface="FGVSDB+Arial Bold"/>
              </a:rPr>
              <a:t>до 100 млн</a:t>
            </a:r>
          </a:p>
          <a:p>
            <a:pPr marL="135635" marR="0">
              <a:lnSpc>
                <a:spcPts val="1112"/>
              </a:lnSpc>
              <a:spcBef>
                <a:spcPts val="87"/>
              </a:spcBef>
              <a:spcAft>
                <a:spcPts val="0"/>
              </a:spcAft>
            </a:pPr>
            <a:r>
              <a:rPr lang="ru-RU" sz="1000" dirty="0">
                <a:solidFill>
                  <a:srgbClr val="002060"/>
                </a:solidFill>
                <a:latin typeface="ATLIUO+Arial"/>
                <a:cs typeface="ATLIUO+Arial"/>
              </a:rPr>
              <a:t>рублей</a:t>
            </a:r>
            <a:endParaRPr sz="1000" dirty="0">
              <a:solidFill>
                <a:srgbClr val="002060"/>
              </a:solidFill>
              <a:latin typeface="ATLIUO+Arial"/>
              <a:cs typeface="ATLIUO+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95093" y="1850920"/>
            <a:ext cx="771073" cy="637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396" marR="0">
              <a:lnSpc>
                <a:spcPts val="11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Ст</a:t>
            </a:r>
            <a:r>
              <a:rPr sz="1000" dirty="0">
                <a:solidFill>
                  <a:srgbClr val="002060"/>
                </a:solidFill>
                <a:latin typeface="HHVIUR+Arial"/>
                <a:cs typeface="HHVIUR+Arial"/>
              </a:rPr>
              <a:t>-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сть</a:t>
            </a:r>
          </a:p>
          <a:p>
            <a:pPr marL="25908" marR="0">
              <a:lnSpc>
                <a:spcPts val="1112"/>
              </a:lnSpc>
              <a:spcBef>
                <a:spcPts val="88"/>
              </a:spcBef>
              <a:spcAft>
                <a:spcPts val="0"/>
              </a:spcAft>
            </a:pP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проекта –</a:t>
            </a:r>
          </a:p>
          <a:p>
            <a:pPr marL="0" marR="0">
              <a:lnSpc>
                <a:spcPts val="1112"/>
              </a:lnSpc>
              <a:spcBef>
                <a:spcPts val="87"/>
              </a:spcBef>
              <a:spcAft>
                <a:spcPts val="0"/>
              </a:spcAft>
            </a:pPr>
            <a:r>
              <a:rPr sz="1000" b="1" dirty="0">
                <a:solidFill>
                  <a:srgbClr val="C00000"/>
                </a:solidFill>
                <a:latin typeface="FGVSDB+Arial Bold"/>
                <a:cs typeface="FGVSDB+Arial Bold"/>
              </a:rPr>
              <a:t>до 50 млн</a:t>
            </a:r>
          </a:p>
          <a:p>
            <a:pPr marL="102108" marR="0">
              <a:lnSpc>
                <a:spcPts val="1112"/>
              </a:lnSpc>
              <a:spcBef>
                <a:spcPts val="87"/>
              </a:spcBef>
              <a:spcAft>
                <a:spcPts val="0"/>
              </a:spcAft>
            </a:pP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рублей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220198" y="2119195"/>
            <a:ext cx="1001660" cy="516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767171"/>
                </a:solidFill>
                <a:latin typeface="ATLIUO+Arial"/>
                <a:cs typeface="ATLIUO+Arial"/>
              </a:rPr>
              <a:t>собственные</a:t>
            </a:r>
          </a:p>
          <a:p>
            <a:pPr marL="128016" marR="0">
              <a:lnSpc>
                <a:spcPts val="1233"/>
              </a:lnSpc>
              <a:spcBef>
                <a:spcPts val="76"/>
              </a:spcBef>
              <a:spcAft>
                <a:spcPts val="0"/>
              </a:spcAft>
            </a:pPr>
            <a:r>
              <a:rPr sz="1100" dirty="0">
                <a:solidFill>
                  <a:srgbClr val="767171"/>
                </a:solidFill>
                <a:latin typeface="ATLIUO+Arial"/>
                <a:cs typeface="ATLIUO+Arial"/>
              </a:rPr>
              <a:t>средства</a:t>
            </a:r>
          </a:p>
          <a:p>
            <a:pPr marL="323088" marR="0">
              <a:lnSpc>
                <a:spcPts val="1233"/>
              </a:lnSpc>
              <a:spcBef>
                <a:spcPts val="88"/>
              </a:spcBef>
              <a:spcAft>
                <a:spcPts val="0"/>
              </a:spcAft>
            </a:pPr>
            <a:r>
              <a:rPr sz="1100" dirty="0">
                <a:solidFill>
                  <a:srgbClr val="767171"/>
                </a:solidFill>
                <a:latin typeface="HHVIUR+Arial"/>
                <a:cs typeface="HHVIUR+Arial"/>
              </a:rPr>
              <a:t>5%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543044" y="2306194"/>
            <a:ext cx="3145266" cy="26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5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2060"/>
                </a:solidFill>
                <a:latin typeface="ATLIUO+Arial"/>
                <a:cs typeface="ATLIUO+Arial"/>
              </a:rPr>
              <a:t>Срок освоения</a:t>
            </a:r>
            <a:r>
              <a:rPr sz="1600" spc="1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600" dirty="0">
                <a:solidFill>
                  <a:srgbClr val="002060"/>
                </a:solidFill>
                <a:latin typeface="ATLIUO+Arial"/>
                <a:cs typeface="ATLIUO+Arial"/>
              </a:rPr>
              <a:t>гранта</a:t>
            </a:r>
            <a:r>
              <a:rPr sz="1600" spc="18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600" dirty="0">
                <a:solidFill>
                  <a:srgbClr val="002060"/>
                </a:solidFill>
                <a:latin typeface="ATLIUO+Arial"/>
                <a:cs typeface="ATLIUO+Arial"/>
              </a:rPr>
              <a:t>–</a:t>
            </a:r>
            <a:r>
              <a:rPr sz="1600" spc="1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600" dirty="0">
                <a:solidFill>
                  <a:srgbClr val="002060"/>
                </a:solidFill>
                <a:latin typeface="ATLIUO+Arial"/>
                <a:cs typeface="ATLIUO+Arial"/>
              </a:rPr>
              <a:t>24 мес.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764659" y="2801578"/>
            <a:ext cx="6167600" cy="393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9747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2060"/>
                </a:solidFill>
                <a:latin typeface="ATLIUO+Arial"/>
                <a:cs typeface="ATLIUO+Arial"/>
              </a:rPr>
              <a:t>Максимальная</a:t>
            </a:r>
            <a:r>
              <a:rPr sz="1200" spc="-14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200" dirty="0">
                <a:solidFill>
                  <a:srgbClr val="002060"/>
                </a:solidFill>
                <a:latin typeface="ATLIUO+Arial"/>
                <a:cs typeface="ATLIUO+Arial"/>
              </a:rPr>
              <a:t>вместимость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dirty="0">
                <a:solidFill>
                  <a:srgbClr val="002060"/>
                </a:solidFill>
                <a:latin typeface="ATLIUO+Arial"/>
                <a:cs typeface="ATLIUO+Arial"/>
              </a:rPr>
              <a:t>проектов</a:t>
            </a:r>
            <a:r>
              <a:rPr sz="1200" spc="-37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200" dirty="0">
                <a:solidFill>
                  <a:srgbClr val="002060"/>
                </a:solidFill>
                <a:latin typeface="ATLIUO+Arial"/>
                <a:cs typeface="ATLIUO+Arial"/>
              </a:rPr>
              <a:t>животноводческих</a:t>
            </a:r>
            <a:r>
              <a:rPr sz="1200" spc="-16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200" dirty="0">
                <a:solidFill>
                  <a:srgbClr val="002060"/>
                </a:solidFill>
                <a:latin typeface="ATLIUO+Arial"/>
                <a:cs typeface="ATLIUO+Arial"/>
              </a:rPr>
              <a:t>ферм –</a:t>
            </a:r>
            <a:r>
              <a:rPr sz="1200" spc="130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lang="ru-RU" sz="1200" i="1" spc="-10" dirty="0">
                <a:solidFill>
                  <a:srgbClr val="3B3838"/>
                </a:solidFill>
                <a:latin typeface="HTWWOG+Arial Italic"/>
                <a:cs typeface="HTWWOG+Arial Italic"/>
              </a:rPr>
              <a:t>схема</a:t>
            </a:r>
            <a:r>
              <a:rPr lang="ru-RU" sz="1200" i="1" dirty="0">
                <a:solidFill>
                  <a:srgbClr val="3B3838"/>
                </a:solidFill>
                <a:latin typeface="HTWWOG+Arial Italic"/>
                <a:cs typeface="HTWWOG+Arial Italic"/>
              </a:rPr>
              <a:t> финансирования</a:t>
            </a:r>
            <a:r>
              <a:rPr lang="ru-RU" sz="1200" i="1" spc="-36" dirty="0">
                <a:solidFill>
                  <a:srgbClr val="3B3838"/>
                </a:solidFill>
                <a:latin typeface="HTWWOG+Arial Italic"/>
                <a:cs typeface="HTWWOG+Arial Italic"/>
              </a:rPr>
              <a:t> </a:t>
            </a:r>
            <a:r>
              <a:rPr lang="ru-RU" sz="1200" i="1" dirty="0">
                <a:solidFill>
                  <a:srgbClr val="3B3838"/>
                </a:solidFill>
                <a:latin typeface="HTWWOG+Arial Italic"/>
                <a:cs typeface="HTWWOG+Arial Italic"/>
              </a:rPr>
              <a:t>стоимости проекта,</a:t>
            </a:r>
            <a:endParaRPr sz="1200" i="1" dirty="0">
              <a:solidFill>
                <a:srgbClr val="3B3838"/>
              </a:solidFill>
              <a:latin typeface="HTWWOG+Arial Italic"/>
              <a:cs typeface="HTWWOG+Arial Ital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44498" y="3159972"/>
            <a:ext cx="2982952" cy="391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i="1" dirty="0">
                <a:solidFill>
                  <a:srgbClr val="3B3838"/>
                </a:solidFill>
                <a:latin typeface="HTWWOG+Arial Italic"/>
                <a:cs typeface="HTWWOG+Arial Italic"/>
              </a:rPr>
              <a:t>«классическая»</a:t>
            </a:r>
            <a:r>
              <a:rPr sz="1200" i="1" spc="-40" dirty="0">
                <a:solidFill>
                  <a:srgbClr val="3B3838"/>
                </a:solidFill>
                <a:latin typeface="HTWWOG+Arial Italic"/>
                <a:cs typeface="HTWWOG+Arial Italic"/>
              </a:rPr>
              <a:t> </a:t>
            </a:r>
            <a:r>
              <a:rPr sz="1200" i="1" spc="-10" dirty="0">
                <a:solidFill>
                  <a:srgbClr val="3B3838"/>
                </a:solidFill>
                <a:latin typeface="HTWWOG+Arial Italic"/>
                <a:cs typeface="HTWWOG+Arial Italic"/>
              </a:rPr>
              <a:t>схема</a:t>
            </a:r>
            <a:r>
              <a:rPr sz="1200" i="1" dirty="0">
                <a:solidFill>
                  <a:srgbClr val="3B3838"/>
                </a:solidFill>
                <a:latin typeface="HTWWOG+Arial Italic"/>
                <a:cs typeface="HTWWOG+Arial Italic"/>
              </a:rPr>
              <a:t> финансирования</a:t>
            </a:r>
          </a:p>
          <a:p>
            <a:pPr marL="660247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i="1" dirty="0">
                <a:solidFill>
                  <a:srgbClr val="3B3838"/>
                </a:solidFill>
                <a:latin typeface="HTWWOG+Arial Italic"/>
                <a:cs typeface="HTWWOG+Arial Italic"/>
              </a:rPr>
              <a:t>стоимости проекта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987163" y="3167338"/>
            <a:ext cx="2260635" cy="391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8683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2060"/>
                </a:solidFill>
                <a:latin typeface="ATLIUO+Arial"/>
                <a:cs typeface="ATLIUO+Arial"/>
              </a:rPr>
              <a:t>400</a:t>
            </a:r>
            <a:r>
              <a:rPr sz="1200" spc="-2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ATLIUO+Arial"/>
                <a:cs typeface="ATLIUO+Arial"/>
              </a:rPr>
              <a:t>голов</a:t>
            </a:r>
            <a:r>
              <a:rPr sz="1200" dirty="0">
                <a:solidFill>
                  <a:srgbClr val="002060"/>
                </a:solidFill>
                <a:latin typeface="ATLIUO+Arial"/>
                <a:cs typeface="ATLIUO+Arial"/>
              </a:rPr>
              <a:t> маточного</a:t>
            </a:r>
            <a:r>
              <a:rPr sz="1200" spc="-3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200" dirty="0">
                <a:solidFill>
                  <a:srgbClr val="002060"/>
                </a:solidFill>
                <a:latin typeface="ATLIUO+Arial"/>
                <a:cs typeface="ATLIUO+Arial"/>
              </a:rPr>
              <a:t>КРС,</a:t>
            </a:r>
          </a:p>
          <a:p>
            <a:pPr marL="0" marR="0">
              <a:lnSpc>
                <a:spcPts val="1343"/>
              </a:lnSpc>
              <a:spcBef>
                <a:spcPts val="147"/>
              </a:spcBef>
              <a:spcAft>
                <a:spcPts val="0"/>
              </a:spcAft>
            </a:pPr>
            <a:r>
              <a:rPr sz="1200" dirty="0">
                <a:solidFill>
                  <a:srgbClr val="002060"/>
                </a:solidFill>
                <a:latin typeface="HHVIUR+Arial"/>
                <a:cs typeface="HHVIUR+Arial"/>
              </a:rPr>
              <a:t>500</a:t>
            </a:r>
            <a:r>
              <a:rPr sz="1200" spc="-21" dirty="0">
                <a:solidFill>
                  <a:srgbClr val="002060"/>
                </a:solidFill>
                <a:latin typeface="HHVIUR+Arial"/>
                <a:cs typeface="HHVIUR+Arial"/>
              </a:rPr>
              <a:t> </a:t>
            </a:r>
            <a:r>
              <a:rPr sz="1200" dirty="0">
                <a:solidFill>
                  <a:srgbClr val="002060"/>
                </a:solidFill>
                <a:latin typeface="ATLIUO+Arial"/>
                <a:cs typeface="ATLIUO+Arial"/>
              </a:rPr>
              <a:t>усл.голов</a:t>
            </a:r>
            <a:r>
              <a:rPr sz="1200" spc="13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200" dirty="0">
                <a:solidFill>
                  <a:srgbClr val="002060"/>
                </a:solidFill>
                <a:latin typeface="ATLIUO+Arial"/>
                <a:cs typeface="ATLIUO+Arial"/>
              </a:rPr>
              <a:t>маточного</a:t>
            </a:r>
            <a:r>
              <a:rPr sz="1200" spc="-2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200" dirty="0">
                <a:solidFill>
                  <a:srgbClr val="002060"/>
                </a:solidFill>
                <a:latin typeface="ATLIUO+Arial"/>
                <a:cs typeface="ATLIUO+Arial"/>
              </a:rPr>
              <a:t>МРС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809611" y="3169751"/>
            <a:ext cx="2837253" cy="391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i="1" dirty="0">
                <a:solidFill>
                  <a:srgbClr val="3B3838"/>
                </a:solidFill>
                <a:latin typeface="HTWWOG+Arial Italic"/>
                <a:cs typeface="HTWWOG+Arial Italic"/>
              </a:rPr>
              <a:t>реализуемого с</a:t>
            </a:r>
            <a:r>
              <a:rPr sz="1200" i="1" spc="-19" dirty="0">
                <a:solidFill>
                  <a:srgbClr val="3B3838"/>
                </a:solidFill>
                <a:latin typeface="HTWWOG+Arial Italic"/>
                <a:cs typeface="HTWWOG+Arial Italic"/>
              </a:rPr>
              <a:t> </a:t>
            </a:r>
            <a:r>
              <a:rPr sz="1200" i="1" dirty="0">
                <a:solidFill>
                  <a:srgbClr val="3B3838"/>
                </a:solidFill>
                <a:latin typeface="HTWWOG+Arial Italic"/>
                <a:cs typeface="HTWWOG+Arial Italic"/>
              </a:rPr>
              <a:t>участием льготного</a:t>
            </a:r>
          </a:p>
          <a:p>
            <a:pPr marL="373380" marR="0">
              <a:lnSpc>
                <a:spcPts val="1343"/>
              </a:lnSpc>
              <a:spcBef>
                <a:spcPts val="147"/>
              </a:spcBef>
              <a:spcAft>
                <a:spcPts val="0"/>
              </a:spcAft>
            </a:pPr>
            <a:r>
              <a:rPr sz="1200" i="1" dirty="0">
                <a:solidFill>
                  <a:srgbClr val="3B3838"/>
                </a:solidFill>
                <a:latin typeface="HTWWOG+Arial Italic"/>
                <a:cs typeface="HTWWOG+Arial Italic"/>
              </a:rPr>
              <a:t>инвестиционного</a:t>
            </a:r>
            <a:r>
              <a:rPr sz="1200" i="1" spc="-37" dirty="0">
                <a:solidFill>
                  <a:srgbClr val="3B3838"/>
                </a:solidFill>
                <a:latin typeface="HTWWOG+Arial Italic"/>
                <a:cs typeface="HTWWOG+Arial Italic"/>
              </a:rPr>
              <a:t> </a:t>
            </a:r>
            <a:r>
              <a:rPr sz="1200" i="1" dirty="0">
                <a:solidFill>
                  <a:srgbClr val="3B3838"/>
                </a:solidFill>
                <a:latin typeface="HTWWOG+Arial Italic"/>
                <a:cs typeface="HTWWOG+Arial Italic"/>
              </a:rPr>
              <a:t>кредита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04800" y="3861798"/>
            <a:ext cx="4433666" cy="4527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82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Заявитель</a:t>
            </a:r>
          </a:p>
          <a:p>
            <a:pPr marL="113385" marR="0">
              <a:lnSpc>
                <a:spcPts val="1179"/>
              </a:lnSpc>
              <a:spcBef>
                <a:spcPts val="902"/>
              </a:spcBef>
              <a:spcAft>
                <a:spcPts val="0"/>
              </a:spcAft>
            </a:pPr>
            <a:r>
              <a:rPr sz="1050" spc="31" dirty="0">
                <a:solidFill>
                  <a:srgbClr val="002060"/>
                </a:solidFill>
                <a:latin typeface="ATLIUO+Arial"/>
                <a:cs typeface="ATLIUO+Arial"/>
              </a:rPr>
              <a:t>•КФХ</a:t>
            </a:r>
            <a:r>
              <a:rPr sz="1050" spc="-36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или ИП, действующие</a:t>
            </a:r>
            <a:r>
              <a:rPr sz="1050" spc="-14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более</a:t>
            </a:r>
            <a:r>
              <a:rPr sz="1050" spc="-15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HHVIUR+Arial"/>
                <a:cs typeface="HHVIUR+Arial"/>
              </a:rPr>
              <a:t>12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месяцев</a:t>
            </a:r>
            <a:r>
              <a:rPr sz="1050" spc="-34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с даты регистрации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006973" y="3874474"/>
            <a:ext cx="926005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2060"/>
                </a:solidFill>
                <a:latin typeface="ATLIUO+Arial"/>
                <a:cs typeface="ATLIUO+Arial"/>
              </a:rPr>
              <a:t>«Целевка»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908294" y="4219861"/>
            <a:ext cx="509068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•</a:t>
            </a:r>
            <a:r>
              <a:rPr sz="900" spc="337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ПСД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18185" y="4332355"/>
            <a:ext cx="5189924" cy="393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9"/>
              </a:lnSpc>
              <a:spcBef>
                <a:spcPts val="0"/>
              </a:spcBef>
              <a:spcAft>
                <a:spcPts val="0"/>
              </a:spcAft>
            </a:pPr>
            <a:r>
              <a:rPr sz="1050" spc="10" dirty="0">
                <a:solidFill>
                  <a:srgbClr val="002060"/>
                </a:solidFill>
                <a:latin typeface="ATLIUO+Arial"/>
                <a:cs typeface="ATLIUO+Arial"/>
              </a:rPr>
              <a:t>•Регистрация</a:t>
            </a:r>
            <a:r>
              <a:rPr sz="1050" spc="-3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на</a:t>
            </a:r>
            <a:r>
              <a:rPr sz="1050" spc="-2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сельской</a:t>
            </a:r>
            <a:r>
              <a:rPr sz="1050" spc="-28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территории</a:t>
            </a:r>
            <a:r>
              <a:rPr sz="1050" spc="-27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или на территории</a:t>
            </a:r>
            <a:r>
              <a:rPr sz="1050" spc="-3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сельской</a:t>
            </a:r>
            <a:r>
              <a:rPr sz="1050" spc="-28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агломерации</a:t>
            </a:r>
          </a:p>
          <a:p>
            <a:pPr marL="0" marR="0">
              <a:lnSpc>
                <a:spcPts val="1179"/>
              </a:lnSpc>
              <a:spcBef>
                <a:spcPts val="440"/>
              </a:spcBef>
              <a:spcAft>
                <a:spcPts val="0"/>
              </a:spcAft>
            </a:pPr>
            <a:r>
              <a:rPr sz="1050" spc="88" dirty="0">
                <a:solidFill>
                  <a:srgbClr val="002060"/>
                </a:solidFill>
                <a:latin typeface="ATLIUO+Arial"/>
                <a:cs typeface="ATLIUO+Arial"/>
              </a:rPr>
              <a:t>•В</a:t>
            </a:r>
            <a:r>
              <a:rPr sz="1050" spc="-82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КФХ</a:t>
            </a:r>
            <a:r>
              <a:rPr sz="1050" spc="-1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– не</a:t>
            </a:r>
            <a:r>
              <a:rPr sz="1050" spc="-2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менее</a:t>
            </a:r>
            <a:r>
              <a:rPr sz="1050" spc="-27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HHVIUR+Arial"/>
                <a:cs typeface="HHVIUR+Arial"/>
              </a:rPr>
              <a:t>2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членов</a:t>
            </a:r>
            <a:r>
              <a:rPr sz="1050" spc="-23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семьи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908294" y="4402741"/>
            <a:ext cx="6187739" cy="322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•</a:t>
            </a:r>
            <a:r>
              <a:rPr sz="900" spc="337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приобретение,</a:t>
            </a:r>
            <a:r>
              <a:rPr sz="900" spc="825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строительство,</a:t>
            </a:r>
            <a:r>
              <a:rPr sz="900" spc="838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реконструкция,</a:t>
            </a:r>
            <a:r>
              <a:rPr sz="900" spc="839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капитальный</a:t>
            </a:r>
            <a:r>
              <a:rPr sz="900" spc="835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ремонт</a:t>
            </a:r>
            <a:r>
              <a:rPr sz="900" dirty="0">
                <a:solidFill>
                  <a:srgbClr val="002060"/>
                </a:solidFill>
                <a:latin typeface="HHVIUR+Arial"/>
                <a:cs typeface="HHVIUR+Arial"/>
              </a:rPr>
              <a:t>,</a:t>
            </a:r>
            <a:r>
              <a:rPr sz="900" spc="832" dirty="0">
                <a:solidFill>
                  <a:srgbClr val="002060"/>
                </a:solidFill>
                <a:latin typeface="HHVIUR+Arial"/>
                <a:cs typeface="HHVIUR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модернизация</a:t>
            </a:r>
            <a:r>
              <a:rPr sz="900" spc="833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объектов</a:t>
            </a:r>
            <a:r>
              <a:rPr sz="900" spc="822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для</a:t>
            </a:r>
          </a:p>
          <a:p>
            <a:pPr marL="114553" marR="0">
              <a:lnSpc>
                <a:spcPts val="1005"/>
              </a:lnSpc>
              <a:spcBef>
                <a:spcPts val="230"/>
              </a:spcBef>
              <a:spcAft>
                <a:spcPts val="0"/>
              </a:spcAft>
            </a:pP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производства</a:t>
            </a:r>
            <a:r>
              <a:rPr sz="900" spc="-24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и переработки</a:t>
            </a:r>
            <a:r>
              <a:rPr sz="900" spc="-14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с/х продукции</a:t>
            </a:r>
            <a:r>
              <a:rPr sz="900" dirty="0">
                <a:solidFill>
                  <a:srgbClr val="002060"/>
                </a:solidFill>
                <a:latin typeface="HHVIUR+Arial"/>
                <a:cs typeface="HHVIUR+Arial"/>
              </a:rPr>
              <a:t>;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18185" y="4743835"/>
            <a:ext cx="3383302" cy="1879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9"/>
              </a:lnSpc>
              <a:spcBef>
                <a:spcPts val="0"/>
              </a:spcBef>
              <a:spcAft>
                <a:spcPts val="0"/>
              </a:spcAft>
            </a:pPr>
            <a:r>
              <a:rPr sz="1050" spc="45" dirty="0">
                <a:solidFill>
                  <a:srgbClr val="002060"/>
                </a:solidFill>
                <a:latin typeface="ATLIUO+Arial"/>
                <a:cs typeface="ATLIUO+Arial"/>
              </a:rPr>
              <a:t>•ИП</a:t>
            </a:r>
            <a:r>
              <a:rPr sz="1050" spc="-45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– сельскохозяйственный</a:t>
            </a:r>
            <a:r>
              <a:rPr sz="1050" spc="-37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товаропроизводитель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908294" y="4742593"/>
            <a:ext cx="3980949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•</a:t>
            </a:r>
            <a:r>
              <a:rPr sz="900" spc="337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подключение к</a:t>
            </a:r>
            <a:r>
              <a:rPr sz="900" spc="16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электрическим, водо</a:t>
            </a:r>
            <a:r>
              <a:rPr sz="900" dirty="0">
                <a:solidFill>
                  <a:srgbClr val="002060"/>
                </a:solidFill>
                <a:latin typeface="HHVIUR+Arial"/>
                <a:cs typeface="HHVIUR+Arial"/>
              </a:rPr>
              <a:t>-,</a:t>
            </a:r>
            <a:r>
              <a:rPr sz="900" spc="-20" dirty="0">
                <a:solidFill>
                  <a:srgbClr val="002060"/>
                </a:solidFill>
                <a:latin typeface="HHVIUR+Arial"/>
                <a:cs typeface="HHVIUR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газо</a:t>
            </a:r>
            <a:r>
              <a:rPr sz="900" dirty="0">
                <a:solidFill>
                  <a:srgbClr val="002060"/>
                </a:solidFill>
                <a:latin typeface="HHVIUR+Arial"/>
                <a:cs typeface="HHVIUR+Arial"/>
              </a:rPr>
              <a:t>-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и теплопроводным</a:t>
            </a:r>
            <a:r>
              <a:rPr sz="900" spc="-22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сетям</a:t>
            </a:r>
            <a:r>
              <a:rPr sz="900" dirty="0">
                <a:solidFill>
                  <a:srgbClr val="002060"/>
                </a:solidFill>
                <a:latin typeface="HHVIUR+Arial"/>
                <a:cs typeface="HHVIUR+Arial"/>
              </a:rPr>
              <a:t>;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908294" y="4926997"/>
            <a:ext cx="5755266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•</a:t>
            </a:r>
            <a:r>
              <a:rPr sz="900" spc="337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приобретение</a:t>
            </a:r>
            <a:r>
              <a:rPr sz="900" spc="-13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сельскохозяйственных животных</a:t>
            </a:r>
            <a:r>
              <a:rPr sz="900" spc="13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(кроме свиней) и птицы, рыбопосадочного</a:t>
            </a:r>
            <a:r>
              <a:rPr sz="900" spc="-1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материала</a:t>
            </a:r>
            <a:r>
              <a:rPr sz="900" dirty="0">
                <a:solidFill>
                  <a:srgbClr val="002060"/>
                </a:solidFill>
                <a:latin typeface="HHVIUR+Arial"/>
                <a:cs typeface="HHVIUR+Arial"/>
              </a:rPr>
              <a:t>;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908294" y="5110131"/>
            <a:ext cx="6185033" cy="322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•</a:t>
            </a:r>
            <a:r>
              <a:rPr sz="900" spc="337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комплектация</a:t>
            </a:r>
            <a:r>
              <a:rPr sz="900" spc="214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объектов</a:t>
            </a:r>
            <a:r>
              <a:rPr sz="900" spc="209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оборудованием</a:t>
            </a:r>
            <a:r>
              <a:rPr sz="900" dirty="0">
                <a:solidFill>
                  <a:srgbClr val="002060"/>
                </a:solidFill>
                <a:latin typeface="HHVIUR+Arial"/>
                <a:cs typeface="HHVIUR+Arial"/>
              </a:rPr>
              <a:t>,</a:t>
            </a:r>
            <a:r>
              <a:rPr sz="900" spc="209" dirty="0">
                <a:solidFill>
                  <a:srgbClr val="002060"/>
                </a:solidFill>
                <a:latin typeface="HHVIUR+Arial"/>
                <a:cs typeface="HHVIUR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сельскохозяйственной</a:t>
            </a:r>
            <a:r>
              <a:rPr sz="900" spc="216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техникой</a:t>
            </a:r>
            <a:r>
              <a:rPr sz="900" spc="209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и</a:t>
            </a:r>
            <a:r>
              <a:rPr sz="900" spc="207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спецтранспортом</a:t>
            </a:r>
            <a:r>
              <a:rPr sz="900" spc="22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и</a:t>
            </a:r>
            <a:r>
              <a:rPr sz="900" spc="207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их</a:t>
            </a:r>
            <a:r>
              <a:rPr sz="900" spc="187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монтаж</a:t>
            </a:r>
            <a:r>
              <a:rPr sz="900" dirty="0">
                <a:solidFill>
                  <a:srgbClr val="002060"/>
                </a:solidFill>
                <a:latin typeface="HHVIUR+Arial"/>
                <a:cs typeface="HHVIUR+Arial"/>
              </a:rPr>
              <a:t>.</a:t>
            </a:r>
          </a:p>
          <a:p>
            <a:pPr marL="114553" marR="0">
              <a:lnSpc>
                <a:spcPts val="1005"/>
              </a:lnSpc>
              <a:spcBef>
                <a:spcPts val="230"/>
              </a:spcBef>
              <a:spcAft>
                <a:spcPts val="0"/>
              </a:spcAft>
            </a:pP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Список имущества</a:t>
            </a:r>
            <a:r>
              <a:rPr sz="900" spc="-13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определяет</a:t>
            </a:r>
            <a:r>
              <a:rPr sz="900" spc="-4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РОУАПК</a:t>
            </a:r>
            <a:r>
              <a:rPr sz="900" dirty="0">
                <a:solidFill>
                  <a:srgbClr val="002060"/>
                </a:solidFill>
                <a:latin typeface="HHVIUR+Arial"/>
                <a:cs typeface="HHVIUR+Arial"/>
              </a:rPr>
              <a:t>;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09067" y="5144647"/>
            <a:ext cx="2262598" cy="1879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Обязательства</a:t>
            </a:r>
            <a:r>
              <a:rPr sz="1050" spc="-2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грантополучателя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908294" y="5451507"/>
            <a:ext cx="5999106" cy="5330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•</a:t>
            </a:r>
            <a:r>
              <a:rPr sz="900" spc="337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приобретение</a:t>
            </a:r>
            <a:r>
              <a:rPr sz="900" spc="-13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средств</a:t>
            </a:r>
            <a:r>
              <a:rPr sz="900" spc="-3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транспортных</a:t>
            </a:r>
            <a:r>
              <a:rPr sz="900" spc="14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снегоходных,</a:t>
            </a:r>
            <a:r>
              <a:rPr sz="900" spc="36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для КФХ Крайнего Севера</a:t>
            </a:r>
            <a:r>
              <a:rPr sz="900" dirty="0">
                <a:solidFill>
                  <a:srgbClr val="002060"/>
                </a:solidFill>
                <a:latin typeface="HHVIUR+Arial"/>
                <a:cs typeface="HHVIUR+Arial"/>
              </a:rPr>
              <a:t>;</a:t>
            </a:r>
          </a:p>
          <a:p>
            <a:pPr marL="0" marR="0">
              <a:lnSpc>
                <a:spcPts val="1005"/>
              </a:lnSpc>
              <a:spcBef>
                <a:spcPts val="434"/>
              </a:spcBef>
              <a:spcAft>
                <a:spcPts val="0"/>
              </a:spcAft>
            </a:pP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•</a:t>
            </a:r>
            <a:r>
              <a:rPr sz="900" spc="337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приобретение</a:t>
            </a:r>
            <a:r>
              <a:rPr sz="900" spc="-13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посадочного</a:t>
            </a:r>
            <a:r>
              <a:rPr sz="900" spc="-15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материала</a:t>
            </a:r>
            <a:r>
              <a:rPr sz="900" spc="-15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для закладки многолетних</a:t>
            </a:r>
            <a:r>
              <a:rPr sz="900" spc="13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насаждений, в том</a:t>
            </a:r>
            <a:r>
              <a:rPr sz="900" spc="12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числе виноградников</a:t>
            </a:r>
            <a:r>
              <a:rPr sz="900" dirty="0">
                <a:solidFill>
                  <a:srgbClr val="002060"/>
                </a:solidFill>
                <a:latin typeface="HHVIUR+Arial"/>
                <a:cs typeface="HHVIUR+Arial"/>
              </a:rPr>
              <a:t>;</a:t>
            </a:r>
          </a:p>
          <a:p>
            <a:pPr marL="0" marR="0">
              <a:lnSpc>
                <a:spcPts val="1005"/>
              </a:lnSpc>
              <a:spcBef>
                <a:spcPts val="496"/>
              </a:spcBef>
              <a:spcAft>
                <a:spcPts val="0"/>
              </a:spcAft>
            </a:pP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•</a:t>
            </a:r>
            <a:r>
              <a:rPr sz="900" spc="337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погашение не</a:t>
            </a:r>
            <a:r>
              <a:rPr sz="900" spc="1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более</a:t>
            </a:r>
            <a:r>
              <a:rPr sz="900" spc="-18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HHVIUR+Arial"/>
                <a:cs typeface="HHVIUR+Arial"/>
              </a:rPr>
              <a:t>20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процентов</a:t>
            </a:r>
            <a:r>
              <a:rPr sz="900" spc="-16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инвестиционного кредита</a:t>
            </a:r>
            <a:r>
              <a:rPr sz="900" dirty="0">
                <a:solidFill>
                  <a:srgbClr val="002060"/>
                </a:solidFill>
                <a:latin typeface="HHVIUR+Arial"/>
                <a:cs typeface="HHVIUR+Arial"/>
              </a:rPr>
              <a:t>;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18185" y="5553663"/>
            <a:ext cx="4557245" cy="393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•Осуществлять</a:t>
            </a:r>
            <a:r>
              <a:rPr sz="1050" spc="-2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деятельность</a:t>
            </a:r>
            <a:r>
              <a:rPr sz="1050" spc="-39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не</a:t>
            </a:r>
            <a:r>
              <a:rPr sz="1050" spc="-2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менее</a:t>
            </a:r>
            <a:r>
              <a:rPr sz="1050" spc="-24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HHVIUR+Arial"/>
                <a:cs typeface="HHVIUR+Arial"/>
              </a:rPr>
              <a:t>5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лет с даты получения</a:t>
            </a:r>
            <a:r>
              <a:rPr sz="1050" spc="-22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гранта</a:t>
            </a:r>
          </a:p>
          <a:p>
            <a:pPr marL="0" marR="0">
              <a:lnSpc>
                <a:spcPts val="1179"/>
              </a:lnSpc>
              <a:spcBef>
                <a:spcPts val="440"/>
              </a:spcBef>
              <a:spcAft>
                <a:spcPts val="0"/>
              </a:spcAft>
            </a:pPr>
            <a:r>
              <a:rPr sz="1050" spc="15" dirty="0">
                <a:solidFill>
                  <a:srgbClr val="002060"/>
                </a:solidFill>
                <a:latin typeface="ATLIUO+Arial"/>
                <a:cs typeface="ATLIUO+Arial"/>
              </a:rPr>
              <a:t>•Создать</a:t>
            </a:r>
            <a:r>
              <a:rPr sz="1050" spc="-25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не</a:t>
            </a:r>
            <a:r>
              <a:rPr sz="1050" spc="-2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менее</a:t>
            </a:r>
            <a:r>
              <a:rPr sz="1050" spc="-27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HHVIUR+Arial"/>
                <a:cs typeface="HHVIUR+Arial"/>
              </a:rPr>
              <a:t>3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новых</a:t>
            </a:r>
            <a:r>
              <a:rPr sz="1050" spc="-27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постоянных</a:t>
            </a:r>
            <a:r>
              <a:rPr sz="1050" spc="-1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рабочих</a:t>
            </a:r>
            <a:r>
              <a:rPr sz="1050" spc="-4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мест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18185" y="5965143"/>
            <a:ext cx="5352575" cy="363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•Достигнуть</a:t>
            </a:r>
            <a:r>
              <a:rPr sz="1050" spc="98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значений</a:t>
            </a:r>
            <a:r>
              <a:rPr sz="1050" spc="967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показателей,</a:t>
            </a:r>
            <a:r>
              <a:rPr sz="1050" spc="98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предусмотренных</a:t>
            </a:r>
            <a:r>
              <a:rPr sz="1050" spc="985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проектом</a:t>
            </a:r>
            <a:r>
              <a:rPr sz="1050" spc="983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развития</a:t>
            </a:r>
          </a:p>
          <a:p>
            <a:pPr marL="57911" marR="0">
              <a:lnSpc>
                <a:spcPts val="1179"/>
              </a:lnSpc>
              <a:spcBef>
                <a:spcPts val="202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семейной</a:t>
            </a:r>
            <a:r>
              <a:rPr sz="1050" spc="-37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фермы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908294" y="6001671"/>
            <a:ext cx="4445768" cy="350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•</a:t>
            </a:r>
            <a:r>
              <a:rPr sz="900" spc="337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уплата процентов по</a:t>
            </a:r>
            <a:r>
              <a:rPr sz="900" spc="-1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кредиту, в течение </a:t>
            </a:r>
            <a:r>
              <a:rPr sz="900" dirty="0">
                <a:solidFill>
                  <a:srgbClr val="002060"/>
                </a:solidFill>
                <a:latin typeface="HHVIUR+Arial"/>
                <a:cs typeface="HHVIUR+Arial"/>
              </a:rPr>
              <a:t>18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месяцев</a:t>
            </a:r>
            <a:r>
              <a:rPr sz="900" spc="-19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с даты получения гранта</a:t>
            </a:r>
            <a:r>
              <a:rPr sz="900" dirty="0">
                <a:solidFill>
                  <a:srgbClr val="002060"/>
                </a:solidFill>
                <a:latin typeface="HHVIUR+Arial"/>
                <a:cs typeface="HHVIUR+Arial"/>
              </a:rPr>
              <a:t>;</a:t>
            </a:r>
          </a:p>
          <a:p>
            <a:pPr marL="0" marR="0">
              <a:lnSpc>
                <a:spcPts val="1005"/>
              </a:lnSpc>
              <a:spcBef>
                <a:spcPts val="496"/>
              </a:spcBef>
              <a:spcAft>
                <a:spcPts val="0"/>
              </a:spcAft>
            </a:pP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•</a:t>
            </a:r>
            <a:r>
              <a:rPr sz="900" spc="337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доставка</a:t>
            </a:r>
            <a:r>
              <a:rPr sz="900" spc="-16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и монтаж оборудования</a:t>
            </a:r>
            <a:r>
              <a:rPr sz="900" spc="-1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и техники</a:t>
            </a:r>
            <a:r>
              <a:rPr sz="900" spc="35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для КФХ Крайнего Севера</a:t>
            </a:r>
            <a:r>
              <a:rPr sz="900" dirty="0">
                <a:solidFill>
                  <a:srgbClr val="002060"/>
                </a:solidFill>
                <a:latin typeface="HHVIUR+Arial"/>
                <a:cs typeface="HHVIUR+Arial"/>
              </a:rPr>
              <a:t>.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418185" y="6344924"/>
            <a:ext cx="3504513" cy="1879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9"/>
              </a:lnSpc>
              <a:spcBef>
                <a:spcPts val="0"/>
              </a:spcBef>
              <a:spcAft>
                <a:spcPts val="0"/>
              </a:spcAft>
            </a:pPr>
            <a:r>
              <a:rPr sz="1050" spc="11" dirty="0">
                <a:solidFill>
                  <a:srgbClr val="002060"/>
                </a:solidFill>
                <a:latin typeface="ATLIUO+Arial"/>
                <a:cs typeface="ATLIUO+Arial"/>
              </a:rPr>
              <a:t>•Обеспечить</a:t>
            </a:r>
            <a:r>
              <a:rPr sz="1050" spc="-3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увеличение</a:t>
            </a:r>
            <a:r>
              <a:rPr sz="1050" spc="-26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производства</a:t>
            </a:r>
            <a:r>
              <a:rPr sz="1050" spc="-2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с</a:t>
            </a:r>
            <a:r>
              <a:rPr sz="1050" dirty="0">
                <a:solidFill>
                  <a:srgbClr val="002060"/>
                </a:solidFill>
                <a:latin typeface="HHVIUR+Arial"/>
                <a:cs typeface="HHVIUR+Arial"/>
              </a:rPr>
              <a:t>/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х продукции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1184636" y="6447107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DFHPMT+Calibri"/>
                <a:cs typeface="DFHPMT+Calibri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6265" y="459382"/>
            <a:ext cx="6347650" cy="264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2060"/>
                </a:solidFill>
                <a:latin typeface="HVCIKD+Arial Bold"/>
                <a:cs typeface="HVCIKD+Arial Bold"/>
              </a:rPr>
              <a:t>II</a:t>
            </a:r>
            <a:r>
              <a:rPr sz="1600" b="1" spc="11" dirty="0">
                <a:solidFill>
                  <a:srgbClr val="002060"/>
                </a:solidFill>
                <a:latin typeface="HVCIKD+Arial Bold"/>
                <a:cs typeface="HVCIKD+Arial Bold"/>
              </a:rPr>
              <a:t> </a:t>
            </a:r>
            <a:r>
              <a:rPr sz="1600" b="1" spc="-13" dirty="0">
                <a:solidFill>
                  <a:srgbClr val="002060"/>
                </a:solidFill>
                <a:latin typeface="FGVSDB+Arial Bold"/>
                <a:cs typeface="FGVSDB+Arial Bold"/>
              </a:rPr>
              <a:t>этап:</a:t>
            </a:r>
            <a:r>
              <a:rPr sz="1600" b="1" spc="64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GVSDB+Arial Bold"/>
                <a:cs typeface="FGVSDB+Arial Bold"/>
              </a:rPr>
              <a:t>Организованная</a:t>
            </a:r>
            <a:r>
              <a:rPr sz="1600" b="1" spc="56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GVSDB+Arial Bold"/>
                <a:cs typeface="FGVSDB+Arial Bold"/>
              </a:rPr>
              <a:t>предпринимательская</a:t>
            </a:r>
            <a:r>
              <a:rPr sz="1600" b="1" spc="76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GVSDB+Arial Bold"/>
                <a:cs typeface="FGVSDB+Arial Bold"/>
              </a:rPr>
              <a:t>деятельность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6265" y="976447"/>
            <a:ext cx="5198976" cy="264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b="1" i="1" u="sng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грант на реализацию</a:t>
            </a:r>
            <a:r>
              <a:rPr sz="1600" b="1" i="1" u="sng" spc="16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 </a:t>
            </a:r>
            <a:r>
              <a:rPr sz="1600" b="1" i="1" u="sng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проектов</a:t>
            </a:r>
            <a:r>
              <a:rPr sz="1600" b="1" i="1" u="sng" spc="34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 </a:t>
            </a:r>
            <a:r>
              <a:rPr sz="1600" b="1" i="1" u="sng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«Агропрогресс»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29298" y="1053169"/>
            <a:ext cx="632445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767171"/>
                </a:solidFill>
                <a:latin typeface="ATLIUO+Arial"/>
                <a:cs typeface="ATLIUO+Arial"/>
              </a:rPr>
              <a:t>кредит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916166" y="1228429"/>
            <a:ext cx="458596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767171"/>
                </a:solidFill>
                <a:latin typeface="HHVIUR+Arial"/>
                <a:cs typeface="HHVIUR+Arial"/>
              </a:rPr>
              <a:t>70%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6265" y="1298725"/>
            <a:ext cx="2650293" cy="508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C00000"/>
                </a:solidFill>
                <a:latin typeface="FGVSDB+Arial Bold"/>
                <a:cs typeface="FGVSDB+Arial Bold"/>
              </a:rPr>
              <a:t>30 млн</a:t>
            </a:r>
            <a:r>
              <a:rPr sz="1600" b="1" spc="23" dirty="0">
                <a:solidFill>
                  <a:srgbClr val="C00000"/>
                </a:solidFill>
                <a:latin typeface="FGVSDB+Arial Bold"/>
                <a:cs typeface="FGVSDB+Arial Bold"/>
              </a:rPr>
              <a:t> </a:t>
            </a:r>
            <a:r>
              <a:rPr sz="1600" b="1" spc="-28" dirty="0">
                <a:solidFill>
                  <a:srgbClr val="C00000"/>
                </a:solidFill>
                <a:latin typeface="FGVSDB+Arial Bold"/>
                <a:cs typeface="FGVSDB+Arial Bold"/>
              </a:rPr>
              <a:t>рублей</a:t>
            </a:r>
            <a:r>
              <a:rPr sz="1600" b="1" spc="90" dirty="0">
                <a:solidFill>
                  <a:srgbClr val="C00000"/>
                </a:solidFill>
                <a:latin typeface="FGVSDB+Arial Bold"/>
                <a:cs typeface="FGVSDB+Arial Bold"/>
              </a:rPr>
              <a:t> </a:t>
            </a:r>
            <a:r>
              <a:rPr sz="1600" dirty="0">
                <a:solidFill>
                  <a:srgbClr val="002060"/>
                </a:solidFill>
                <a:latin typeface="ATLIUO+Arial"/>
                <a:cs typeface="ATLIUO+Arial"/>
              </a:rPr>
              <a:t>–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sz="1600" dirty="0">
                <a:solidFill>
                  <a:srgbClr val="002060"/>
                </a:solidFill>
                <a:latin typeface="ATLIUO+Arial"/>
                <a:cs typeface="ATLIUO+Arial"/>
              </a:rPr>
              <a:t>на</a:t>
            </a:r>
            <a:r>
              <a:rPr sz="1600" spc="15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600" dirty="0">
                <a:solidFill>
                  <a:srgbClr val="002060"/>
                </a:solidFill>
                <a:latin typeface="ATLIUO+Arial"/>
                <a:cs typeface="ATLIUO+Arial"/>
              </a:rPr>
              <a:t>все виды</a:t>
            </a:r>
            <a:r>
              <a:rPr sz="1600" spc="14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600" dirty="0">
                <a:solidFill>
                  <a:srgbClr val="002060"/>
                </a:solidFill>
                <a:latin typeface="ATLIUO+Arial"/>
                <a:cs typeface="ATLIUO+Arial"/>
              </a:rPr>
              <a:t>деятельности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668000" y="1291548"/>
            <a:ext cx="531573" cy="3836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767171"/>
                </a:solidFill>
                <a:latin typeface="ATLIUO+Arial"/>
                <a:cs typeface="ATLIUO+Arial"/>
              </a:rPr>
              <a:t>грант</a:t>
            </a:r>
          </a:p>
          <a:p>
            <a:pPr marL="36576" marR="0">
              <a:lnSpc>
                <a:spcPts val="1343"/>
              </a:lnSpc>
              <a:spcBef>
                <a:spcPts val="87"/>
              </a:spcBef>
              <a:spcAft>
                <a:spcPts val="0"/>
              </a:spcAft>
            </a:pPr>
            <a:r>
              <a:rPr sz="1200" dirty="0">
                <a:solidFill>
                  <a:srgbClr val="767171"/>
                </a:solidFill>
                <a:latin typeface="HHVIUR+Arial"/>
                <a:cs typeface="HHVIUR+Arial"/>
              </a:rPr>
              <a:t>25%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395462" y="1607651"/>
            <a:ext cx="981305" cy="75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004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2060"/>
                </a:solidFill>
                <a:latin typeface="ATLIUO+Arial"/>
                <a:cs typeface="ATLIUO+Arial"/>
              </a:rPr>
              <a:t>Стоимость</a:t>
            </a:r>
          </a:p>
          <a:p>
            <a:pPr marL="73152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dirty="0">
                <a:solidFill>
                  <a:srgbClr val="002060"/>
                </a:solidFill>
                <a:latin typeface="ATLIUO+Arial"/>
                <a:cs typeface="ATLIUO+Arial"/>
              </a:rPr>
              <a:t>проекта</a:t>
            </a:r>
            <a:r>
              <a:rPr sz="1200" spc="-25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200" dirty="0">
                <a:solidFill>
                  <a:srgbClr val="002060"/>
                </a:solidFill>
                <a:latin typeface="ATLIUO+Arial"/>
                <a:cs typeface="ATLIUO+Arial"/>
              </a:rPr>
              <a:t>–</a:t>
            </a:r>
          </a:p>
          <a:p>
            <a:pPr marL="0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sz="1200" b="1" dirty="0">
                <a:solidFill>
                  <a:srgbClr val="C00000"/>
                </a:solidFill>
                <a:latin typeface="FGVSDB+Arial Bold"/>
                <a:cs typeface="FGVSDB+Arial Bold"/>
              </a:rPr>
              <a:t>до</a:t>
            </a:r>
            <a:r>
              <a:rPr sz="1200" b="1" spc="18" dirty="0">
                <a:solidFill>
                  <a:srgbClr val="C00000"/>
                </a:solidFill>
                <a:latin typeface="FGVSDB+Arial Bold"/>
                <a:cs typeface="FGVSDB+Arial Bold"/>
              </a:rPr>
              <a:t> </a:t>
            </a:r>
            <a:r>
              <a:rPr sz="1200" b="1" dirty="0">
                <a:solidFill>
                  <a:srgbClr val="C00000"/>
                </a:solidFill>
                <a:latin typeface="FGVSDB+Arial Bold"/>
                <a:cs typeface="FGVSDB+Arial Bold"/>
              </a:rPr>
              <a:t>150</a:t>
            </a:r>
            <a:r>
              <a:rPr sz="1200" b="1" spc="-21" dirty="0">
                <a:solidFill>
                  <a:srgbClr val="C00000"/>
                </a:solidFill>
                <a:latin typeface="FGVSDB+Arial Bold"/>
                <a:cs typeface="FGVSDB+Arial Bold"/>
              </a:rPr>
              <a:t> </a:t>
            </a:r>
            <a:r>
              <a:rPr sz="1200" b="1" dirty="0">
                <a:solidFill>
                  <a:srgbClr val="C00000"/>
                </a:solidFill>
                <a:latin typeface="FGVSDB+Arial Bold"/>
                <a:cs typeface="FGVSDB+Arial Bold"/>
              </a:rPr>
              <a:t>млн</a:t>
            </a:r>
          </a:p>
          <a:p>
            <a:pPr marL="164845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spc="-12" dirty="0">
                <a:solidFill>
                  <a:srgbClr val="002060"/>
                </a:solidFill>
                <a:latin typeface="ATLIUO+Arial"/>
                <a:cs typeface="ATLIUO+Arial"/>
              </a:rPr>
              <a:t>рублей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96265" y="2030245"/>
            <a:ext cx="3145470" cy="264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2060"/>
                </a:solidFill>
                <a:latin typeface="ATLIUO+Arial"/>
                <a:cs typeface="ATLIUO+Arial"/>
              </a:rPr>
              <a:t>Срок</a:t>
            </a:r>
            <a:r>
              <a:rPr sz="1600" spc="1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600" dirty="0">
                <a:solidFill>
                  <a:srgbClr val="002060"/>
                </a:solidFill>
                <a:latin typeface="ATLIUO+Arial"/>
                <a:cs typeface="ATLIUO+Arial"/>
              </a:rPr>
              <a:t>освоения</a:t>
            </a:r>
            <a:r>
              <a:rPr sz="1600" spc="1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600" dirty="0">
                <a:solidFill>
                  <a:srgbClr val="002060"/>
                </a:solidFill>
                <a:latin typeface="ATLIUO+Arial"/>
                <a:cs typeface="ATLIUO+Arial"/>
              </a:rPr>
              <a:t>гранта</a:t>
            </a:r>
            <a:r>
              <a:rPr sz="1600" spc="22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600" dirty="0">
                <a:solidFill>
                  <a:srgbClr val="002060"/>
                </a:solidFill>
                <a:latin typeface="ATLIUO+Arial"/>
                <a:cs typeface="ATLIUO+Arial"/>
              </a:rPr>
              <a:t>–</a:t>
            </a:r>
            <a:r>
              <a:rPr sz="1600" spc="1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600" dirty="0">
                <a:solidFill>
                  <a:srgbClr val="002060"/>
                </a:solidFill>
                <a:latin typeface="ATLIUO+Arial"/>
                <a:cs typeface="ATLIUO+Arial"/>
              </a:rPr>
              <a:t>24 мес.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96265" y="2357651"/>
            <a:ext cx="5205069" cy="752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spc="-10" dirty="0">
                <a:solidFill>
                  <a:srgbClr val="002060"/>
                </a:solidFill>
                <a:latin typeface="ATLIUO+Arial"/>
                <a:cs typeface="ATLIUO+Arial"/>
              </a:rPr>
              <a:t>Реализация</a:t>
            </a:r>
            <a:r>
              <a:rPr sz="1600" spc="482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600" dirty="0">
                <a:solidFill>
                  <a:srgbClr val="002060"/>
                </a:solidFill>
                <a:latin typeface="ATLIUO+Arial"/>
                <a:cs typeface="ATLIUO+Arial"/>
              </a:rPr>
              <a:t>проекта</a:t>
            </a:r>
            <a:r>
              <a:rPr sz="1600" spc="19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600" b="1" spc="-22" dirty="0">
                <a:solidFill>
                  <a:srgbClr val="C00000"/>
                </a:solidFill>
                <a:latin typeface="FGVSDB+Arial Bold"/>
                <a:cs typeface="FGVSDB+Arial Bold"/>
              </a:rPr>
              <a:t>только</a:t>
            </a:r>
            <a:r>
              <a:rPr sz="1600" b="1" spc="52" dirty="0">
                <a:solidFill>
                  <a:srgbClr val="C00000"/>
                </a:solidFill>
                <a:latin typeface="FGVSDB+Arial Bold"/>
                <a:cs typeface="FGVSDB+Arial Bold"/>
              </a:rPr>
              <a:t> </a:t>
            </a:r>
            <a:r>
              <a:rPr sz="1600" dirty="0">
                <a:solidFill>
                  <a:srgbClr val="002060"/>
                </a:solidFill>
                <a:latin typeface="ATLIUO+Arial"/>
                <a:cs typeface="ATLIUO+Arial"/>
              </a:rPr>
              <a:t>с участием</a:t>
            </a:r>
            <a:r>
              <a:rPr sz="1600" spc="56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600" spc="-14" dirty="0">
                <a:solidFill>
                  <a:srgbClr val="002060"/>
                </a:solidFill>
                <a:latin typeface="ATLIUO+Arial"/>
                <a:cs typeface="ATLIUO+Arial"/>
              </a:rPr>
              <a:t>льготного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sz="1600" dirty="0">
                <a:solidFill>
                  <a:srgbClr val="002060"/>
                </a:solidFill>
                <a:latin typeface="ATLIUO+Arial"/>
                <a:cs typeface="ATLIUO+Arial"/>
              </a:rPr>
              <a:t>инвестиционного</a:t>
            </a:r>
            <a:r>
              <a:rPr sz="1600" spc="82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ATLIUO+Arial"/>
                <a:cs typeface="ATLIUO+Arial"/>
              </a:rPr>
              <a:t>кредита</a:t>
            </a:r>
            <a:r>
              <a:rPr sz="1600" spc="34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600" b="1" dirty="0">
                <a:solidFill>
                  <a:srgbClr val="C00000"/>
                </a:solidFill>
                <a:latin typeface="FGVSDB+Arial Bold"/>
                <a:cs typeface="FGVSDB+Arial Bold"/>
              </a:rPr>
              <a:t>на принципах</a:t>
            </a:r>
            <a:r>
              <a:rPr sz="1600" b="1" spc="20" dirty="0">
                <a:solidFill>
                  <a:srgbClr val="C00000"/>
                </a:solidFill>
                <a:latin typeface="FGVSDB+Arial Bold"/>
                <a:cs typeface="FGVSDB+Arial Bold"/>
              </a:rPr>
              <a:t> </a:t>
            </a:r>
            <a:r>
              <a:rPr sz="1600" b="1" dirty="0">
                <a:solidFill>
                  <a:srgbClr val="C00000"/>
                </a:solidFill>
                <a:latin typeface="FGVSDB+Arial Bold"/>
                <a:cs typeface="FGVSDB+Arial Bold"/>
              </a:rPr>
              <a:t>проектного</a:t>
            </a:r>
          </a:p>
          <a:p>
            <a:pPr marL="0" marR="0">
              <a:lnSpc>
                <a:spcPts val="1783"/>
              </a:lnSpc>
              <a:spcBef>
                <a:spcPts val="138"/>
              </a:spcBef>
              <a:spcAft>
                <a:spcPts val="0"/>
              </a:spcAft>
            </a:pPr>
            <a:r>
              <a:rPr sz="1600" b="1" dirty="0">
                <a:solidFill>
                  <a:srgbClr val="C00000"/>
                </a:solidFill>
                <a:latin typeface="FGVSDB+Arial Bold"/>
                <a:cs typeface="FGVSDB+Arial Bold"/>
              </a:rPr>
              <a:t>финансирования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180320" y="2379938"/>
            <a:ext cx="1074985" cy="5588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767171"/>
                </a:solidFill>
                <a:latin typeface="ATLIUO+Arial"/>
                <a:cs typeface="ATLIUO+Arial"/>
              </a:rPr>
              <a:t>собственные</a:t>
            </a:r>
          </a:p>
          <a:p>
            <a:pPr marL="140208" marR="0">
              <a:lnSpc>
                <a:spcPts val="1340"/>
              </a:lnSpc>
              <a:spcBef>
                <a:spcPts val="89"/>
              </a:spcBef>
              <a:spcAft>
                <a:spcPts val="0"/>
              </a:spcAft>
            </a:pPr>
            <a:r>
              <a:rPr sz="1200" dirty="0">
                <a:solidFill>
                  <a:srgbClr val="767171"/>
                </a:solidFill>
                <a:latin typeface="ATLIUO+Arial"/>
                <a:cs typeface="ATLIUO+Arial"/>
              </a:rPr>
              <a:t>средства</a:t>
            </a:r>
          </a:p>
          <a:p>
            <a:pPr marL="350773" marR="0">
              <a:lnSpc>
                <a:spcPts val="1340"/>
              </a:lnSpc>
              <a:spcBef>
                <a:spcPts val="89"/>
              </a:spcBef>
              <a:spcAft>
                <a:spcPts val="0"/>
              </a:spcAft>
            </a:pPr>
            <a:r>
              <a:rPr sz="1200" dirty="0">
                <a:solidFill>
                  <a:srgbClr val="767171"/>
                </a:solidFill>
                <a:latin typeface="HHVIUR+Arial"/>
                <a:cs typeface="HHVIUR+Arial"/>
              </a:rPr>
              <a:t>5%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80060" y="3441953"/>
            <a:ext cx="1027920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Заявитель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328283" y="3438524"/>
            <a:ext cx="2926818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Обязательства</a:t>
            </a:r>
            <a:r>
              <a:rPr sz="1400" spc="-12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грантополучателя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70585" y="4123435"/>
            <a:ext cx="5331784" cy="7021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•</a:t>
            </a:r>
            <a:r>
              <a:rPr sz="1400" spc="2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Малые</a:t>
            </a:r>
            <a:r>
              <a:rPr sz="1400" spc="1026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spc="-29" dirty="0">
                <a:solidFill>
                  <a:srgbClr val="002060"/>
                </a:solidFill>
                <a:latin typeface="ATLIUO+Arial"/>
                <a:cs typeface="ATLIUO+Arial"/>
              </a:rPr>
              <a:t>СХТП</a:t>
            </a:r>
            <a:r>
              <a:rPr sz="1400" spc="1059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любой</a:t>
            </a:r>
            <a:r>
              <a:rPr sz="1400" spc="1016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организационно</a:t>
            </a:r>
            <a:r>
              <a:rPr sz="1400" dirty="0">
                <a:solidFill>
                  <a:srgbClr val="002060"/>
                </a:solidFill>
                <a:latin typeface="HHVIUR+Arial"/>
                <a:cs typeface="HHVIUR+Arial"/>
              </a:rPr>
              <a:t>-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правовой</a:t>
            </a:r>
            <a:r>
              <a:rPr sz="1400" spc="103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формы</a:t>
            </a:r>
          </a:p>
          <a:p>
            <a:pPr marL="114300" marR="0">
              <a:lnSpc>
                <a:spcPts val="1568"/>
              </a:lnSpc>
              <a:spcBef>
                <a:spcPts val="217"/>
              </a:spcBef>
              <a:spcAft>
                <a:spcPts val="0"/>
              </a:spcAft>
            </a:pP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кроме</a:t>
            </a:r>
            <a:r>
              <a:rPr sz="1400" spc="8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spc="-22" dirty="0">
                <a:solidFill>
                  <a:srgbClr val="002060"/>
                </a:solidFill>
                <a:latin typeface="ATLIUO+Arial"/>
                <a:cs typeface="ATLIUO+Arial"/>
              </a:rPr>
              <a:t>КФХ</a:t>
            </a:r>
            <a:r>
              <a:rPr sz="1400" spc="93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и</a:t>
            </a:r>
            <a:r>
              <a:rPr sz="1400" spc="535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СПоК</a:t>
            </a:r>
            <a:r>
              <a:rPr sz="1400" dirty="0">
                <a:solidFill>
                  <a:srgbClr val="002060"/>
                </a:solidFill>
                <a:latin typeface="HHVIUR+Arial"/>
                <a:cs typeface="HHVIUR+Arial"/>
              </a:rPr>
              <a:t>,</a:t>
            </a:r>
            <a:r>
              <a:rPr sz="1400" spc="86" dirty="0">
                <a:solidFill>
                  <a:srgbClr val="002060"/>
                </a:solidFill>
                <a:latin typeface="HHVIUR+Arial"/>
                <a:cs typeface="HHVIUR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действующие</a:t>
            </a:r>
            <a:r>
              <a:rPr sz="1400" spc="89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ATLIUO+Arial"/>
                <a:cs typeface="ATLIUO+Arial"/>
              </a:rPr>
              <a:t>более</a:t>
            </a:r>
            <a:r>
              <a:rPr sz="1400" spc="9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HHVIUR+Arial"/>
                <a:cs typeface="HHVIUR+Arial"/>
              </a:rPr>
              <a:t>24</a:t>
            </a:r>
            <a:r>
              <a:rPr sz="1400" spc="79" dirty="0">
                <a:solidFill>
                  <a:srgbClr val="002060"/>
                </a:solidFill>
                <a:latin typeface="HHVIUR+Arial"/>
                <a:cs typeface="HHVIUR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месяцев</a:t>
            </a:r>
            <a:r>
              <a:rPr sz="1400" spc="72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с</a:t>
            </a:r>
            <a:r>
              <a:rPr sz="1400" spc="75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ATLIUO+Arial"/>
                <a:cs typeface="ATLIUO+Arial"/>
              </a:rPr>
              <a:t>даты</a:t>
            </a:r>
          </a:p>
          <a:p>
            <a:pPr marL="114300" marR="0">
              <a:lnSpc>
                <a:spcPts val="1568"/>
              </a:lnSpc>
              <a:spcBef>
                <a:spcPts val="205"/>
              </a:spcBef>
              <a:spcAft>
                <a:spcPts val="0"/>
              </a:spcAft>
            </a:pP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регистрации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418834" y="4208249"/>
            <a:ext cx="5331292" cy="471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71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•</a:t>
            </a:r>
            <a:r>
              <a:rPr sz="1400" spc="2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Осуществлять</a:t>
            </a:r>
            <a:r>
              <a:rPr sz="1400" spc="92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деятельность</a:t>
            </a:r>
            <a:r>
              <a:rPr sz="1400" spc="91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не</a:t>
            </a:r>
            <a:r>
              <a:rPr sz="1400" spc="889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менее</a:t>
            </a:r>
            <a:r>
              <a:rPr sz="1400" spc="906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HHVIUR+Arial"/>
                <a:cs typeface="HHVIUR+Arial"/>
              </a:rPr>
              <a:t>5</a:t>
            </a:r>
            <a:r>
              <a:rPr sz="1400" spc="908" dirty="0">
                <a:solidFill>
                  <a:srgbClr val="002060"/>
                </a:solidFill>
                <a:latin typeface="HHVIUR+Arial"/>
                <a:cs typeface="HHVIUR+Arial"/>
              </a:rPr>
              <a:t> </a:t>
            </a:r>
            <a:r>
              <a:rPr sz="1400" spc="-24" dirty="0">
                <a:solidFill>
                  <a:srgbClr val="002060"/>
                </a:solidFill>
                <a:latin typeface="ATLIUO+Arial"/>
                <a:cs typeface="ATLIUO+Arial"/>
              </a:rPr>
              <a:t>лет</a:t>
            </a:r>
            <a:r>
              <a:rPr sz="1400" spc="925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с</a:t>
            </a:r>
            <a:r>
              <a:rPr sz="1400" spc="914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spc="-11" dirty="0">
                <a:solidFill>
                  <a:srgbClr val="002060"/>
                </a:solidFill>
                <a:latin typeface="ATLIUO+Arial"/>
                <a:cs typeface="ATLIUO+Arial"/>
              </a:rPr>
              <a:t>даты</a:t>
            </a:r>
          </a:p>
          <a:p>
            <a:pPr marL="114299" marR="0">
              <a:lnSpc>
                <a:spcPts val="1568"/>
              </a:lnSpc>
              <a:spcBef>
                <a:spcPts val="218"/>
              </a:spcBef>
              <a:spcAft>
                <a:spcPts val="0"/>
              </a:spcAft>
            </a:pP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получения</a:t>
            </a:r>
            <a:r>
              <a:rPr sz="1400" spc="27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гранта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418834" y="4714747"/>
            <a:ext cx="1183556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•</a:t>
            </a:r>
            <a:r>
              <a:rPr sz="1400" spc="2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Достигнуть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728204" y="4714747"/>
            <a:ext cx="921527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значений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8767572" y="4714747"/>
            <a:ext cx="1239399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показателей,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0118090" y="4714747"/>
            <a:ext cx="1645642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предусмотренных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70585" y="4862575"/>
            <a:ext cx="5332274" cy="470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•</a:t>
            </a:r>
            <a:r>
              <a:rPr sz="1400" spc="2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Регистрация</a:t>
            </a:r>
            <a:r>
              <a:rPr sz="1400" spc="506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на</a:t>
            </a:r>
            <a:r>
              <a:rPr sz="1400" spc="482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сельской</a:t>
            </a:r>
            <a:r>
              <a:rPr sz="1400" spc="503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территории</a:t>
            </a:r>
            <a:r>
              <a:rPr sz="1400" spc="514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или</a:t>
            </a:r>
            <a:r>
              <a:rPr sz="1400" spc="506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на</a:t>
            </a:r>
            <a:r>
              <a:rPr sz="1400" spc="482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территории</a:t>
            </a:r>
          </a:p>
          <a:p>
            <a:pPr marL="114300" marR="0">
              <a:lnSpc>
                <a:spcPts val="1571"/>
              </a:lnSpc>
              <a:spcBef>
                <a:spcPts val="215"/>
              </a:spcBef>
              <a:spcAft>
                <a:spcPts val="0"/>
              </a:spcAft>
            </a:pP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сельской</a:t>
            </a:r>
            <a:r>
              <a:rPr sz="1400" spc="-13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агломерации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533134" y="4947919"/>
            <a:ext cx="2293980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проектом «Агропрогресс»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418834" y="5222239"/>
            <a:ext cx="5331829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•</a:t>
            </a:r>
            <a:r>
              <a:rPr sz="1400" spc="2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Максимальная</a:t>
            </a:r>
            <a:r>
              <a:rPr sz="1400" spc="933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вместимость</a:t>
            </a:r>
            <a:r>
              <a:rPr sz="1400" spc="928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проектов</a:t>
            </a:r>
            <a:r>
              <a:rPr sz="1400" spc="934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животноводческих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533134" y="5455161"/>
            <a:ext cx="2907458" cy="2376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71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ферм</a:t>
            </a:r>
            <a:r>
              <a:rPr sz="1400" spc="-1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– </a:t>
            </a:r>
            <a:r>
              <a:rPr sz="1400" dirty="0">
                <a:solidFill>
                  <a:srgbClr val="002060"/>
                </a:solidFill>
                <a:latin typeface="HHVIUR+Arial"/>
                <a:cs typeface="HHVIUR+Arial"/>
              </a:rPr>
              <a:t>400 </a:t>
            </a:r>
            <a:r>
              <a:rPr sz="1400" spc="-13" dirty="0">
                <a:solidFill>
                  <a:srgbClr val="002060"/>
                </a:solidFill>
                <a:latin typeface="ATLIUO+Arial"/>
                <a:cs typeface="ATLIUO+Arial"/>
              </a:rPr>
              <a:t>голов</a:t>
            </a:r>
            <a:r>
              <a:rPr sz="1400" spc="2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spc="-12" dirty="0">
                <a:solidFill>
                  <a:srgbClr val="002060"/>
                </a:solidFill>
                <a:latin typeface="ATLIUO+Arial"/>
                <a:cs typeface="ATLIUO+Arial"/>
              </a:rPr>
              <a:t>маточного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 КРС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418834" y="5730061"/>
            <a:ext cx="4624612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•</a:t>
            </a:r>
            <a:r>
              <a:rPr sz="1400" spc="2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Обеспечить</a:t>
            </a:r>
            <a:r>
              <a:rPr sz="1400" spc="-17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увеличение</a:t>
            </a:r>
            <a:r>
              <a:rPr sz="1400" spc="19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производства с</a:t>
            </a:r>
            <a:r>
              <a:rPr sz="1400" dirty="0">
                <a:solidFill>
                  <a:srgbClr val="002060"/>
                </a:solidFill>
                <a:latin typeface="HHVIUR+Arial"/>
                <a:cs typeface="HHVIUR+Arial"/>
              </a:rPr>
              <a:t>/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х</a:t>
            </a:r>
            <a:r>
              <a:rPr sz="1400" spc="-2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продукции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1106912" y="6447107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DFHPMT+Calibri"/>
                <a:cs typeface="DFHPMT+Calibri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6265" y="459382"/>
            <a:ext cx="6347650" cy="264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2060"/>
                </a:solidFill>
                <a:latin typeface="HVCIKD+Arial Bold"/>
                <a:cs typeface="HVCIKD+Arial Bold"/>
              </a:rPr>
              <a:t>II</a:t>
            </a:r>
            <a:r>
              <a:rPr sz="1600" b="1" spc="11" dirty="0">
                <a:solidFill>
                  <a:srgbClr val="002060"/>
                </a:solidFill>
                <a:latin typeface="HVCIKD+Arial Bold"/>
                <a:cs typeface="HVCIKD+Arial Bold"/>
              </a:rPr>
              <a:t> </a:t>
            </a:r>
            <a:r>
              <a:rPr sz="1600" b="1" spc="-13" dirty="0">
                <a:solidFill>
                  <a:srgbClr val="002060"/>
                </a:solidFill>
                <a:latin typeface="FGVSDB+Arial Bold"/>
                <a:cs typeface="FGVSDB+Arial Bold"/>
              </a:rPr>
              <a:t>этап:</a:t>
            </a:r>
            <a:r>
              <a:rPr sz="1600" b="1" spc="64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GVSDB+Arial Bold"/>
                <a:cs typeface="FGVSDB+Arial Bold"/>
              </a:rPr>
              <a:t>Организованная</a:t>
            </a:r>
            <a:r>
              <a:rPr sz="1600" b="1" spc="56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GVSDB+Arial Bold"/>
                <a:cs typeface="FGVSDB+Arial Bold"/>
              </a:rPr>
              <a:t>предпринимательская</a:t>
            </a:r>
            <a:r>
              <a:rPr sz="1600" b="1" spc="76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GVSDB+Arial Bold"/>
                <a:cs typeface="FGVSDB+Arial Bold"/>
              </a:rPr>
              <a:t>деятельность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2803" y="1205936"/>
            <a:ext cx="8487989" cy="26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b="1" i="1" u="sng" spc="-11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государственная</a:t>
            </a:r>
            <a:r>
              <a:rPr sz="1600" b="1" i="1" u="sng" spc="26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 </a:t>
            </a:r>
            <a:r>
              <a:rPr sz="1600" b="1" i="1" u="sng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поддержка</a:t>
            </a:r>
            <a:r>
              <a:rPr sz="1600" b="1" i="1" u="sng" spc="24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 </a:t>
            </a:r>
            <a:r>
              <a:rPr sz="1600" b="1" i="1" u="sng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на</a:t>
            </a:r>
            <a:r>
              <a:rPr sz="1600" b="1" i="1" u="sng" spc="14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 </a:t>
            </a:r>
            <a:r>
              <a:rPr sz="1600" b="1" i="1" u="sng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развитие</a:t>
            </a:r>
            <a:r>
              <a:rPr sz="1600" b="1" i="1" u="sng" spc="20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 </a:t>
            </a:r>
            <a:r>
              <a:rPr sz="1600" b="1" i="1" u="sng" spc="-10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растениеводства</a:t>
            </a:r>
            <a:r>
              <a:rPr sz="1600" b="1" i="1" u="sng" spc="43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 </a:t>
            </a:r>
            <a:r>
              <a:rPr sz="1600" b="1" i="1" u="sng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и </a:t>
            </a:r>
            <a:r>
              <a:rPr sz="1600" b="1" i="1" u="sng" spc="-13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животноводства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3354" y="2330576"/>
            <a:ext cx="9854334" cy="1027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Направления государственной поддержки за</a:t>
            </a:r>
            <a:r>
              <a:rPr sz="1400" spc="-22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spc="-16" dirty="0">
                <a:solidFill>
                  <a:srgbClr val="002060"/>
                </a:solidFill>
                <a:latin typeface="ATLIUO+Arial"/>
                <a:cs typeface="ATLIUO+Arial"/>
              </a:rPr>
              <a:t>счет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 средств</a:t>
            </a:r>
            <a:r>
              <a:rPr sz="1400" spc="-1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«компенсирующей» субсидии (приложение № </a:t>
            </a:r>
            <a:r>
              <a:rPr sz="1400" dirty="0">
                <a:solidFill>
                  <a:srgbClr val="002060"/>
                </a:solidFill>
                <a:latin typeface="HHVIUR+Arial"/>
                <a:cs typeface="HHVIUR+Arial"/>
              </a:rPr>
              <a:t>7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к ГП АПК)</a:t>
            </a:r>
          </a:p>
          <a:p>
            <a:pPr marL="0" marR="0">
              <a:lnSpc>
                <a:spcPts val="1571"/>
              </a:lnSpc>
              <a:spcBef>
                <a:spcPts val="4600"/>
              </a:spcBef>
              <a:spcAft>
                <a:spcPts val="0"/>
              </a:spcAft>
            </a:pP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Направления государственной</a:t>
            </a:r>
            <a:r>
              <a:rPr sz="1400" spc="-1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поддержки за</a:t>
            </a:r>
            <a:r>
              <a:rPr sz="1400" spc="-22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spc="-16" dirty="0">
                <a:solidFill>
                  <a:srgbClr val="002060"/>
                </a:solidFill>
                <a:latin typeface="ATLIUO+Arial"/>
                <a:cs typeface="ATLIUO+Arial"/>
              </a:rPr>
              <a:t>счет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 средств</a:t>
            </a:r>
            <a:r>
              <a:rPr sz="1400" spc="-1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«стимулирующей»</a:t>
            </a:r>
            <a:r>
              <a:rPr sz="1400" spc="3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субсидии (приложение № </a:t>
            </a:r>
            <a:r>
              <a:rPr sz="1400" dirty="0">
                <a:solidFill>
                  <a:srgbClr val="002060"/>
                </a:solidFill>
                <a:latin typeface="HHVIUR+Arial"/>
                <a:cs typeface="HHVIUR+Arial"/>
              </a:rPr>
              <a:t>8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к ГП АПК)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4573" y="3734286"/>
            <a:ext cx="10398609" cy="544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71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Меры</a:t>
            </a:r>
            <a:r>
              <a:rPr sz="1400" spc="314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государственной</a:t>
            </a:r>
            <a:r>
              <a:rPr sz="1400" spc="313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поддержки,</a:t>
            </a:r>
            <a:r>
              <a:rPr sz="1400" spc="32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предусмотренные</a:t>
            </a:r>
            <a:r>
              <a:rPr sz="1400" spc="315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для</a:t>
            </a:r>
            <a:r>
              <a:rPr sz="1400" spc="306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субъектов</a:t>
            </a:r>
            <a:r>
              <a:rPr sz="1400" spc="325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МСП</a:t>
            </a:r>
            <a:r>
              <a:rPr sz="1400" spc="324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в</a:t>
            </a:r>
            <a:r>
              <a:rPr sz="1400" spc="319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рамках</a:t>
            </a:r>
            <a:r>
              <a:rPr sz="1400" spc="299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национального</a:t>
            </a:r>
            <a:r>
              <a:rPr sz="1400" spc="322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проекта</a:t>
            </a:r>
            <a:r>
              <a:rPr sz="1400" spc="312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«Малое</a:t>
            </a:r>
            <a:r>
              <a:rPr sz="1400" spc="315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и</a:t>
            </a:r>
          </a:p>
          <a:p>
            <a:pPr marL="0" marR="0">
              <a:lnSpc>
                <a:spcPts val="1568"/>
              </a:lnSpc>
              <a:spcBef>
                <a:spcPts val="844"/>
              </a:spcBef>
              <a:spcAft>
                <a:spcPts val="0"/>
              </a:spcAft>
            </a:pP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среднее предпринимательство и поддержка</a:t>
            </a:r>
            <a:r>
              <a:rPr sz="1400" spc="1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индивидуальной предпринимательской инициативы»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71525" y="4653533"/>
            <a:ext cx="8744505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Иные</a:t>
            </a:r>
            <a:r>
              <a:rPr sz="1400" spc="-16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меры государственной</a:t>
            </a:r>
            <a:r>
              <a:rPr sz="1400" spc="-19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поддержки, реализуемые</a:t>
            </a:r>
            <a:r>
              <a:rPr sz="1400" spc="12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в рамках</a:t>
            </a:r>
            <a:r>
              <a:rPr sz="1400" spc="-16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региональных</a:t>
            </a:r>
            <a:r>
              <a:rPr sz="1400" spc="-18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программ развития</a:t>
            </a:r>
            <a:r>
              <a:rPr sz="1400" spc="-18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АПК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106912" y="6447107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DFHPMT+Calibri"/>
                <a:cs typeface="DFHPMT+Calibri"/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7990" y="459382"/>
            <a:ext cx="9885178" cy="264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2060"/>
                </a:solidFill>
                <a:latin typeface="HVCIKD+Arial Bold"/>
                <a:cs typeface="HVCIKD+Arial Bold"/>
              </a:rPr>
              <a:t>III</a:t>
            </a:r>
            <a:r>
              <a:rPr sz="1600" b="1" spc="23" dirty="0">
                <a:solidFill>
                  <a:srgbClr val="002060"/>
                </a:solidFill>
                <a:latin typeface="HVCIKD+Arial Bold"/>
                <a:cs typeface="HVCIKD+Arial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GVSDB+Arial Bold"/>
                <a:cs typeface="FGVSDB+Arial Bold"/>
              </a:rPr>
              <a:t>и</a:t>
            </a:r>
            <a:r>
              <a:rPr sz="1600" b="1" spc="12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HVCIKD+Arial Bold"/>
                <a:cs typeface="HVCIKD+Arial Bold"/>
              </a:rPr>
              <a:t>IV </a:t>
            </a:r>
            <a:r>
              <a:rPr sz="1600" b="1" spc="-11" dirty="0">
                <a:solidFill>
                  <a:srgbClr val="002060"/>
                </a:solidFill>
                <a:latin typeface="FGVSDB+Arial Bold"/>
                <a:cs typeface="FGVSDB+Arial Bold"/>
              </a:rPr>
              <a:t>этапы:</a:t>
            </a:r>
            <a:r>
              <a:rPr sz="1600" b="1" spc="54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600" b="1" spc="-11" dirty="0">
                <a:solidFill>
                  <a:srgbClr val="002060"/>
                </a:solidFill>
                <a:latin typeface="FGVSDB+Arial Bold"/>
                <a:cs typeface="FGVSDB+Arial Bold"/>
              </a:rPr>
              <a:t>Сельскохозяйственные</a:t>
            </a:r>
            <a:r>
              <a:rPr sz="1600" b="1" spc="55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GVSDB+Arial Bold"/>
                <a:cs typeface="FGVSDB+Arial Bold"/>
              </a:rPr>
              <a:t>потребительские</a:t>
            </a:r>
            <a:r>
              <a:rPr sz="1600" b="1" spc="79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GVSDB+Arial Bold"/>
                <a:cs typeface="FGVSDB+Arial Bold"/>
              </a:rPr>
              <a:t>кооперативы</a:t>
            </a:r>
            <a:r>
              <a:rPr sz="1600" b="1" spc="40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GVSDB+Arial Bold"/>
                <a:cs typeface="FGVSDB+Arial Bold"/>
              </a:rPr>
              <a:t>(СПоК)</a:t>
            </a:r>
            <a:r>
              <a:rPr sz="1600" b="1" spc="16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GVSDB+Arial Bold"/>
                <a:cs typeface="FGVSDB+Arial Bold"/>
              </a:rPr>
              <a:t>и</a:t>
            </a:r>
            <a:r>
              <a:rPr sz="1600" b="1" spc="14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GVSDB+Arial Bold"/>
                <a:cs typeface="FGVSDB+Arial Bold"/>
              </a:rPr>
              <a:t>СПоК </a:t>
            </a:r>
            <a:r>
              <a:rPr sz="1600" b="1" dirty="0">
                <a:solidFill>
                  <a:srgbClr val="002060"/>
                </a:solidFill>
                <a:latin typeface="HVCIKD+Arial Bold"/>
                <a:cs typeface="HVCIKD+Arial Bold"/>
              </a:rPr>
              <a:t>2-</a:t>
            </a:r>
            <a:r>
              <a:rPr sz="1600" b="1" spc="-31" dirty="0">
                <a:solidFill>
                  <a:srgbClr val="002060"/>
                </a:solidFill>
                <a:latin typeface="FGVSDB+Arial Bold"/>
                <a:cs typeface="FGVSDB+Arial Bold"/>
              </a:rPr>
              <a:t>го</a:t>
            </a:r>
            <a:r>
              <a:rPr sz="1600" b="1" spc="47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600" b="1" spc="-15" dirty="0">
                <a:solidFill>
                  <a:srgbClr val="002060"/>
                </a:solidFill>
                <a:latin typeface="FGVSDB+Arial Bold"/>
                <a:cs typeface="FGVSDB+Arial Bold"/>
              </a:rPr>
              <a:t>уровня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57933" y="1225168"/>
            <a:ext cx="5276664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Сельскохозяйственные</a:t>
            </a:r>
            <a:r>
              <a:rPr sz="1400" spc="-38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потребительские</a:t>
            </a:r>
            <a:r>
              <a:rPr sz="1400" spc="-2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кооперативы (СПоК</a:t>
            </a:r>
            <a:r>
              <a:rPr sz="1400" dirty="0">
                <a:solidFill>
                  <a:srgbClr val="002060"/>
                </a:solidFill>
                <a:latin typeface="HHVIUR+Arial"/>
                <a:cs typeface="HHVIUR+Arial"/>
              </a:rPr>
              <a:t>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32814" y="2540634"/>
            <a:ext cx="4331115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spc="-20" dirty="0">
                <a:solidFill>
                  <a:srgbClr val="002060"/>
                </a:solidFill>
                <a:latin typeface="ATLIUO+Arial"/>
                <a:cs typeface="ATLIUO+Arial"/>
              </a:rPr>
              <a:t>Грант</a:t>
            </a:r>
            <a:r>
              <a:rPr sz="1400" spc="24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на</a:t>
            </a:r>
            <a:r>
              <a:rPr sz="1400" spc="-2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развитие</a:t>
            </a:r>
            <a:r>
              <a:rPr sz="1400" spc="-15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материально</a:t>
            </a:r>
            <a:r>
              <a:rPr sz="1400" dirty="0">
                <a:solidFill>
                  <a:srgbClr val="002060"/>
                </a:solidFill>
                <a:latin typeface="HHVIUR+Arial"/>
                <a:cs typeface="HHVIUR+Arial"/>
              </a:rPr>
              <a:t>-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технической</a:t>
            </a:r>
            <a:r>
              <a:rPr sz="1400" spc="-17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spc="-13" dirty="0">
                <a:solidFill>
                  <a:srgbClr val="002060"/>
                </a:solidFill>
                <a:latin typeface="ATLIUO+Arial"/>
                <a:cs typeface="ATLIUO+Arial"/>
              </a:rPr>
              <a:t>базы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87398" y="3468496"/>
            <a:ext cx="6087964" cy="1164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Субсидии</a:t>
            </a:r>
            <a:r>
              <a:rPr sz="1400" spc="2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СПоК на</a:t>
            </a:r>
            <a:r>
              <a:rPr sz="1400" spc="-1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приобретение</a:t>
            </a:r>
            <a:r>
              <a:rPr sz="1400" spc="-1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имущества и увеличение</a:t>
            </a:r>
            <a:r>
              <a:rPr sz="1400" spc="15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реализации</a:t>
            </a:r>
          </a:p>
          <a:p>
            <a:pPr marL="0" marR="0">
              <a:lnSpc>
                <a:spcPts val="1568"/>
              </a:lnSpc>
              <a:spcBef>
                <a:spcPts val="5734"/>
              </a:spcBef>
              <a:spcAft>
                <a:spcPts val="0"/>
              </a:spcAft>
            </a:pP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Льготное</a:t>
            </a:r>
            <a:r>
              <a:rPr sz="1400" spc="-1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кредитование,</a:t>
            </a:r>
            <a:r>
              <a:rPr sz="1400" spc="-2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специальные</a:t>
            </a:r>
            <a:r>
              <a:rPr sz="1400" spc="-17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кредитные</a:t>
            </a:r>
            <a:r>
              <a:rPr sz="1400" spc="-15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продукты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32814" y="5323712"/>
            <a:ext cx="7950194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Иные</a:t>
            </a:r>
            <a:r>
              <a:rPr sz="1400" spc="-16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меры финансовой</a:t>
            </a:r>
            <a:r>
              <a:rPr sz="1400" spc="-35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поддержки в рамках</a:t>
            </a:r>
            <a:r>
              <a:rPr sz="1400" spc="-19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«коробочного</a:t>
            </a:r>
            <a:r>
              <a:rPr sz="1400" spc="-1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продукта»</a:t>
            </a:r>
            <a:r>
              <a:rPr sz="1400" spc="25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spc="-34" dirty="0">
                <a:solidFill>
                  <a:srgbClr val="002060"/>
                </a:solidFill>
                <a:latin typeface="ATLIUO+Arial"/>
                <a:cs typeface="ATLIUO+Arial"/>
              </a:rPr>
              <a:t>АО</a:t>
            </a:r>
            <a:r>
              <a:rPr sz="1400" spc="32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«Корпорация МСП»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106912" y="6447107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DFHPMT+Calibri"/>
                <a:cs typeface="DFHPMT+Calibri"/>
              </a:rPr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7990" y="344505"/>
            <a:ext cx="7639087" cy="4939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29"/>
              </a:lnSpc>
              <a:spcBef>
                <a:spcPts val="0"/>
              </a:spcBef>
              <a:spcAft>
                <a:spcPts val="0"/>
              </a:spcAft>
            </a:pPr>
            <a:r>
              <a:rPr sz="1550" b="1" dirty="0">
                <a:solidFill>
                  <a:srgbClr val="002060"/>
                </a:solidFill>
                <a:latin typeface="HVCIKD+Arial Bold"/>
                <a:cs typeface="HVCIKD+Arial Bold"/>
              </a:rPr>
              <a:t>III</a:t>
            </a:r>
            <a:r>
              <a:rPr sz="1550" b="1" spc="-23" dirty="0">
                <a:solidFill>
                  <a:srgbClr val="002060"/>
                </a:solidFill>
                <a:latin typeface="HVCIKD+Arial Bold"/>
                <a:cs typeface="HVCIKD+Arial Bold"/>
              </a:rPr>
              <a:t> </a:t>
            </a:r>
            <a:r>
              <a:rPr sz="1550" b="1" dirty="0">
                <a:solidFill>
                  <a:srgbClr val="002060"/>
                </a:solidFill>
                <a:latin typeface="FGVSDB+Arial Bold"/>
                <a:cs typeface="FGVSDB+Arial Bold"/>
              </a:rPr>
              <a:t>и</a:t>
            </a:r>
            <a:r>
              <a:rPr sz="1550" b="1" spc="-15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550" b="1" dirty="0">
                <a:solidFill>
                  <a:srgbClr val="002060"/>
                </a:solidFill>
                <a:latin typeface="HVCIKD+Arial Bold"/>
                <a:cs typeface="HVCIKD+Arial Bold"/>
              </a:rPr>
              <a:t>IV </a:t>
            </a:r>
            <a:r>
              <a:rPr sz="1550" b="1" dirty="0">
                <a:solidFill>
                  <a:srgbClr val="002060"/>
                </a:solidFill>
                <a:latin typeface="FGVSDB+Arial Bold"/>
                <a:cs typeface="FGVSDB+Arial Bold"/>
              </a:rPr>
              <a:t>этапы:</a:t>
            </a:r>
            <a:r>
              <a:rPr sz="1550" b="1" spc="22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550" b="1" dirty="0">
                <a:solidFill>
                  <a:srgbClr val="002060"/>
                </a:solidFill>
                <a:latin typeface="FGVSDB+Arial Bold"/>
                <a:cs typeface="FGVSDB+Arial Bold"/>
              </a:rPr>
              <a:t>Сельскохозяйственные</a:t>
            </a:r>
            <a:r>
              <a:rPr sz="1550" b="1" spc="44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550" b="1" dirty="0">
                <a:solidFill>
                  <a:srgbClr val="002060"/>
                </a:solidFill>
                <a:latin typeface="FGVSDB+Arial Bold"/>
                <a:cs typeface="FGVSDB+Arial Bold"/>
              </a:rPr>
              <a:t>потребительские</a:t>
            </a:r>
            <a:r>
              <a:rPr sz="1550" b="1" spc="40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550" b="1" dirty="0">
                <a:solidFill>
                  <a:srgbClr val="002060"/>
                </a:solidFill>
                <a:latin typeface="FGVSDB+Arial Bold"/>
                <a:cs typeface="FGVSDB+Arial Bold"/>
              </a:rPr>
              <a:t>кооперативы</a:t>
            </a:r>
            <a:r>
              <a:rPr sz="1550" b="1" spc="24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550" b="1" dirty="0">
                <a:solidFill>
                  <a:srgbClr val="002060"/>
                </a:solidFill>
                <a:latin typeface="FGVSDB+Arial Bold"/>
                <a:cs typeface="FGVSDB+Arial Bold"/>
              </a:rPr>
              <a:t>(СПоК</a:t>
            </a:r>
            <a:r>
              <a:rPr sz="1550" b="1" dirty="0">
                <a:solidFill>
                  <a:srgbClr val="002060"/>
                </a:solidFill>
                <a:latin typeface="HVCIKD+Arial Bold"/>
                <a:cs typeface="HVCIKD+Arial Bold"/>
              </a:rPr>
              <a:t>)</a:t>
            </a:r>
          </a:p>
          <a:p>
            <a:pPr marL="1348714" marR="0">
              <a:lnSpc>
                <a:spcPts val="1729"/>
              </a:lnSpc>
              <a:spcBef>
                <a:spcPts val="180"/>
              </a:spcBef>
              <a:spcAft>
                <a:spcPts val="0"/>
              </a:spcAft>
            </a:pPr>
            <a:r>
              <a:rPr sz="1550" b="1" dirty="0">
                <a:solidFill>
                  <a:srgbClr val="002060"/>
                </a:solidFill>
                <a:latin typeface="FGVSDB+Arial Bold"/>
                <a:cs typeface="FGVSDB+Arial Bold"/>
              </a:rPr>
              <a:t>и СПоК </a:t>
            </a:r>
            <a:r>
              <a:rPr sz="1550" b="1" dirty="0">
                <a:solidFill>
                  <a:srgbClr val="002060"/>
                </a:solidFill>
                <a:latin typeface="HVCIKD+Arial Bold"/>
                <a:cs typeface="HVCIKD+Arial Bold"/>
              </a:rPr>
              <a:t>2-</a:t>
            </a:r>
            <a:r>
              <a:rPr sz="1550" b="1" spc="-22" dirty="0">
                <a:solidFill>
                  <a:srgbClr val="002060"/>
                </a:solidFill>
                <a:latin typeface="FGVSDB+Arial Bold"/>
                <a:cs typeface="FGVSDB+Arial Bold"/>
              </a:rPr>
              <a:t>го</a:t>
            </a:r>
            <a:r>
              <a:rPr sz="1550" b="1" spc="20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550" b="1" dirty="0">
                <a:solidFill>
                  <a:srgbClr val="002060"/>
                </a:solidFill>
                <a:latin typeface="FGVSDB+Arial Bold"/>
                <a:cs typeface="FGVSDB+Arial Bold"/>
              </a:rPr>
              <a:t>уровня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6265" y="921837"/>
            <a:ext cx="8589687" cy="264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b="1" i="1" u="sng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грант на реализацию</a:t>
            </a:r>
            <a:r>
              <a:rPr sz="1600" b="1" i="1" u="sng" spc="16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 </a:t>
            </a:r>
            <a:r>
              <a:rPr sz="1600" b="1" i="1" u="sng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проектов</a:t>
            </a:r>
            <a:r>
              <a:rPr sz="1600" b="1" i="1" u="sng" spc="34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 </a:t>
            </a:r>
            <a:r>
              <a:rPr sz="1600" b="1" i="1" u="sng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развития</a:t>
            </a:r>
            <a:r>
              <a:rPr sz="1600" b="1" i="1" u="sng" spc="21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 </a:t>
            </a:r>
            <a:r>
              <a:rPr sz="1600" b="1" i="1" u="sng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материально</a:t>
            </a:r>
            <a:r>
              <a:rPr sz="1600" b="1" i="1" u="sng" dirty="0">
                <a:solidFill>
                  <a:srgbClr val="002060"/>
                </a:solidFill>
                <a:latin typeface="JOIBOP+Arial Bold Italic"/>
                <a:cs typeface="JOIBOP+Arial Bold Italic"/>
              </a:rPr>
              <a:t>-</a:t>
            </a:r>
            <a:r>
              <a:rPr sz="1600" b="1" i="1" u="sng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технической</a:t>
            </a:r>
            <a:r>
              <a:rPr sz="1600" b="1" i="1" u="sng" spc="69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 </a:t>
            </a:r>
            <a:r>
              <a:rPr sz="1600" b="1" i="1" u="sng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базы</a:t>
            </a:r>
            <a:r>
              <a:rPr sz="1600" b="1" i="1" u="sng" spc="11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 </a:t>
            </a:r>
            <a:r>
              <a:rPr sz="1600" b="1" i="1" u="sng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СПоК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925810" y="1400375"/>
            <a:ext cx="501237" cy="3547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767171"/>
                </a:solidFill>
                <a:latin typeface="ATLIUO+Arial"/>
                <a:cs typeface="ATLIUO+Arial"/>
              </a:rPr>
              <a:t>грант</a:t>
            </a:r>
          </a:p>
          <a:p>
            <a:pPr marL="33528" marR="0">
              <a:lnSpc>
                <a:spcPts val="1233"/>
              </a:lnSpc>
              <a:spcBef>
                <a:spcPts val="76"/>
              </a:spcBef>
              <a:spcAft>
                <a:spcPts val="0"/>
              </a:spcAft>
            </a:pPr>
            <a:r>
              <a:rPr sz="1100" dirty="0">
                <a:solidFill>
                  <a:srgbClr val="767171"/>
                </a:solidFill>
                <a:latin typeface="HHVIUR+Arial"/>
                <a:cs typeface="HHVIUR+Arial"/>
              </a:rPr>
              <a:t>20%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07762" y="1426487"/>
            <a:ext cx="1781508" cy="264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C00000"/>
                </a:solidFill>
                <a:latin typeface="HVCIKD+Arial Bold"/>
                <a:cs typeface="HVCIKD+Arial Bold"/>
              </a:rPr>
              <a:t>7</a:t>
            </a:r>
            <a:r>
              <a:rPr sz="1600" b="1" dirty="0">
                <a:solidFill>
                  <a:srgbClr val="C00000"/>
                </a:solidFill>
                <a:latin typeface="FGVSDB+Arial Bold"/>
                <a:cs typeface="FGVSDB+Arial Bold"/>
              </a:rPr>
              <a:t>0 млн</a:t>
            </a:r>
            <a:r>
              <a:rPr sz="1600" b="1" spc="23" dirty="0">
                <a:solidFill>
                  <a:srgbClr val="C00000"/>
                </a:solidFill>
                <a:latin typeface="FGVSDB+Arial Bold"/>
                <a:cs typeface="FGVSDB+Arial Bold"/>
              </a:rPr>
              <a:t> </a:t>
            </a:r>
            <a:r>
              <a:rPr sz="1600" b="1" spc="-28" dirty="0">
                <a:solidFill>
                  <a:srgbClr val="C00000"/>
                </a:solidFill>
                <a:latin typeface="FGVSDB+Arial Bold"/>
                <a:cs typeface="FGVSDB+Arial Bold"/>
              </a:rPr>
              <a:t>рублей</a:t>
            </a:r>
            <a:r>
              <a:rPr sz="1600" b="1" spc="89" dirty="0">
                <a:solidFill>
                  <a:srgbClr val="C00000"/>
                </a:solidFill>
                <a:latin typeface="FGVSDB+Arial Bold"/>
                <a:cs typeface="FGVSDB+Arial Bold"/>
              </a:rPr>
              <a:t> </a:t>
            </a:r>
            <a:r>
              <a:rPr sz="1600" b="1" dirty="0">
                <a:solidFill>
                  <a:srgbClr val="C00000"/>
                </a:solidFill>
                <a:latin typeface="FGVSDB+Arial Bold"/>
                <a:cs typeface="FGVSDB+Arial Bold"/>
              </a:rPr>
              <a:t>–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097266" y="1468701"/>
            <a:ext cx="594041" cy="3550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767171"/>
                </a:solidFill>
                <a:latin typeface="ATLIUO+Arial"/>
                <a:cs typeface="ATLIUO+Arial"/>
              </a:rPr>
              <a:t>кредит</a:t>
            </a:r>
          </a:p>
          <a:p>
            <a:pPr marL="80771" marR="0">
              <a:lnSpc>
                <a:spcPts val="1233"/>
              </a:lnSpc>
              <a:spcBef>
                <a:spcPts val="78"/>
              </a:spcBef>
              <a:spcAft>
                <a:spcPts val="0"/>
              </a:spcAft>
            </a:pPr>
            <a:r>
              <a:rPr sz="1100" dirty="0">
                <a:solidFill>
                  <a:srgbClr val="767171"/>
                </a:solidFill>
                <a:latin typeface="HHVIUR+Arial"/>
                <a:cs typeface="HHVIUR+Arial"/>
              </a:rPr>
              <a:t>75%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20775" y="1610433"/>
            <a:ext cx="1001661" cy="5165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767171"/>
                </a:solidFill>
                <a:latin typeface="ATLIUO+Arial"/>
                <a:cs typeface="ATLIUO+Arial"/>
              </a:rPr>
              <a:t>собственные</a:t>
            </a:r>
          </a:p>
          <a:p>
            <a:pPr marL="126491" marR="0">
              <a:lnSpc>
                <a:spcPts val="1233"/>
              </a:lnSpc>
              <a:spcBef>
                <a:spcPts val="76"/>
              </a:spcBef>
              <a:spcAft>
                <a:spcPts val="0"/>
              </a:spcAft>
            </a:pPr>
            <a:r>
              <a:rPr sz="1100" dirty="0">
                <a:solidFill>
                  <a:srgbClr val="767171"/>
                </a:solidFill>
                <a:latin typeface="ATLIUO+Arial"/>
                <a:cs typeface="ATLIUO+Arial"/>
              </a:rPr>
              <a:t>средства</a:t>
            </a:r>
          </a:p>
          <a:p>
            <a:pPr marL="283514" marR="0">
              <a:lnSpc>
                <a:spcPts val="1233"/>
              </a:lnSpc>
              <a:spcBef>
                <a:spcPts val="90"/>
              </a:spcBef>
              <a:spcAft>
                <a:spcPts val="0"/>
              </a:spcAft>
            </a:pPr>
            <a:r>
              <a:rPr sz="1100" dirty="0">
                <a:solidFill>
                  <a:srgbClr val="767171"/>
                </a:solidFill>
                <a:latin typeface="HHVIUR+Arial"/>
                <a:cs typeface="HHVIUR+Arial"/>
              </a:rPr>
              <a:t>40%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754880" y="1666493"/>
            <a:ext cx="2688653" cy="13043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261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на</a:t>
            </a:r>
            <a:r>
              <a:rPr sz="1400" spc="-2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приобретение</a:t>
            </a:r>
          </a:p>
          <a:p>
            <a:pPr marL="67055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производственных</a:t>
            </a:r>
            <a:r>
              <a:rPr sz="1400" spc="-33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объектов,</a:t>
            </a:r>
          </a:p>
          <a:p>
            <a:pPr marL="48767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оборудования, спецтехники и</a:t>
            </a:r>
          </a:p>
          <a:p>
            <a:pPr marL="109728" marR="0">
              <a:lnSpc>
                <a:spcPts val="1571"/>
              </a:lnSpc>
              <a:spcBef>
                <a:spcPts val="109"/>
              </a:spcBef>
              <a:spcAft>
                <a:spcPts val="0"/>
              </a:spcAft>
            </a:pP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транспорта,</a:t>
            </a:r>
            <a:r>
              <a:rPr sz="1400" spc="-46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мощностей</a:t>
            </a:r>
            <a:r>
              <a:rPr sz="1400" spc="-35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для</a:t>
            </a:r>
          </a:p>
          <a:p>
            <a:pPr marL="0" marR="0">
              <a:lnSpc>
                <a:spcPts val="1568"/>
              </a:lnSpc>
              <a:spcBef>
                <a:spcPts val="112"/>
              </a:spcBef>
              <a:spcAft>
                <a:spcPts val="0"/>
              </a:spcAft>
            </a:pP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хранения продукции,</a:t>
            </a:r>
            <a:r>
              <a:rPr sz="1400" spc="17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торговых</a:t>
            </a:r>
          </a:p>
          <a:p>
            <a:pPr marL="887222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объектов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981323" y="1722044"/>
            <a:ext cx="501898" cy="3552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6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767171"/>
                </a:solidFill>
                <a:latin typeface="ATLIUO+Arial"/>
                <a:cs typeface="ATLIUO+Arial"/>
              </a:rPr>
              <a:t>грант</a:t>
            </a:r>
          </a:p>
          <a:p>
            <a:pPr marL="35052" marR="0">
              <a:lnSpc>
                <a:spcPts val="1233"/>
              </a:lnSpc>
              <a:spcBef>
                <a:spcPts val="78"/>
              </a:spcBef>
              <a:spcAft>
                <a:spcPts val="0"/>
              </a:spcAft>
            </a:pPr>
            <a:r>
              <a:rPr sz="1100" dirty="0">
                <a:solidFill>
                  <a:srgbClr val="767171"/>
                </a:solidFill>
                <a:latin typeface="HHVIUR+Arial"/>
                <a:cs typeface="HHVIUR+Arial"/>
              </a:rPr>
              <a:t>60%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342374" y="1732578"/>
            <a:ext cx="839631" cy="636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923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Ст</a:t>
            </a:r>
            <a:r>
              <a:rPr sz="1000" dirty="0">
                <a:solidFill>
                  <a:srgbClr val="002060"/>
                </a:solidFill>
                <a:latin typeface="HHVIUR+Arial"/>
                <a:cs typeface="HHVIUR+Arial"/>
              </a:rPr>
              <a:t>-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сть</a:t>
            </a:r>
          </a:p>
          <a:p>
            <a:pPr marL="60959" marR="0">
              <a:lnSpc>
                <a:spcPts val="1112"/>
              </a:lnSpc>
              <a:spcBef>
                <a:spcPts val="87"/>
              </a:spcBef>
              <a:spcAft>
                <a:spcPts val="0"/>
              </a:spcAft>
            </a:pP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проекта –</a:t>
            </a:r>
          </a:p>
          <a:p>
            <a:pPr marL="0" marR="0">
              <a:lnSpc>
                <a:spcPts val="1112"/>
              </a:lnSpc>
              <a:spcBef>
                <a:spcPts val="87"/>
              </a:spcBef>
              <a:spcAft>
                <a:spcPts val="0"/>
              </a:spcAft>
            </a:pPr>
            <a:r>
              <a:rPr sz="1000" b="1" dirty="0">
                <a:solidFill>
                  <a:srgbClr val="C00000"/>
                </a:solidFill>
                <a:latin typeface="FGVSDB+Arial Bold"/>
                <a:cs typeface="FGVSDB+Arial Bold"/>
              </a:rPr>
              <a:t>до 350</a:t>
            </a:r>
            <a:r>
              <a:rPr sz="1000" b="1" spc="-14" dirty="0">
                <a:solidFill>
                  <a:srgbClr val="C00000"/>
                </a:solidFill>
                <a:latin typeface="FGVSDB+Arial Bold"/>
                <a:cs typeface="FGVSDB+Arial Bold"/>
              </a:rPr>
              <a:t> </a:t>
            </a:r>
            <a:r>
              <a:rPr sz="1000" b="1" dirty="0">
                <a:solidFill>
                  <a:srgbClr val="C00000"/>
                </a:solidFill>
                <a:latin typeface="FGVSDB+Arial Bold"/>
                <a:cs typeface="FGVSDB+Arial Bold"/>
              </a:rPr>
              <a:t>млн</a:t>
            </a:r>
          </a:p>
          <a:p>
            <a:pPr marL="135635" marR="0">
              <a:lnSpc>
                <a:spcPts val="1112"/>
              </a:lnSpc>
              <a:spcBef>
                <a:spcPts val="87"/>
              </a:spcBef>
              <a:spcAft>
                <a:spcPts val="0"/>
              </a:spcAft>
            </a:pP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рублей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554224" y="1805730"/>
            <a:ext cx="719572" cy="636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488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Ст</a:t>
            </a:r>
            <a:r>
              <a:rPr sz="1000" dirty="0">
                <a:solidFill>
                  <a:srgbClr val="002060"/>
                </a:solidFill>
                <a:latin typeface="HHVIUR+Arial"/>
                <a:cs typeface="HHVIUR+Arial"/>
              </a:rPr>
              <a:t>-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сть</a:t>
            </a:r>
          </a:p>
          <a:p>
            <a:pPr marL="0" marR="0">
              <a:lnSpc>
                <a:spcPts val="1112"/>
              </a:lnSpc>
              <a:spcBef>
                <a:spcPts val="87"/>
              </a:spcBef>
              <a:spcAft>
                <a:spcPts val="0"/>
              </a:spcAft>
            </a:pP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проекта –</a:t>
            </a:r>
          </a:p>
          <a:p>
            <a:pPr marL="82296" marR="0">
              <a:lnSpc>
                <a:spcPts val="1112"/>
              </a:lnSpc>
              <a:spcBef>
                <a:spcPts val="87"/>
              </a:spcBef>
              <a:spcAft>
                <a:spcPts val="0"/>
              </a:spcAft>
            </a:pPr>
            <a:r>
              <a:rPr sz="1000" b="1" dirty="0">
                <a:solidFill>
                  <a:srgbClr val="C00000"/>
                </a:solidFill>
                <a:latin typeface="FGVSDB+Arial Bold"/>
                <a:cs typeface="FGVSDB+Arial Bold"/>
              </a:rPr>
              <a:t>до 116</a:t>
            </a:r>
          </a:p>
          <a:p>
            <a:pPr marL="158496" marR="0">
              <a:lnSpc>
                <a:spcPts val="1112"/>
              </a:lnSpc>
              <a:spcBef>
                <a:spcPts val="87"/>
              </a:spcBef>
              <a:spcAft>
                <a:spcPts val="0"/>
              </a:spcAft>
            </a:pPr>
            <a:r>
              <a:rPr sz="1000" b="1" dirty="0">
                <a:solidFill>
                  <a:srgbClr val="C00000"/>
                </a:solidFill>
                <a:latin typeface="FGVSDB+Arial Bold"/>
                <a:cs typeface="FGVSDB+Arial Bold"/>
              </a:rPr>
              <a:t>млн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766171" y="2136467"/>
            <a:ext cx="1001660" cy="516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767171"/>
                </a:solidFill>
                <a:latin typeface="ATLIUO+Arial"/>
                <a:cs typeface="ATLIUO+Arial"/>
              </a:rPr>
              <a:t>собственные</a:t>
            </a:r>
          </a:p>
          <a:p>
            <a:pPr marL="128016" marR="0">
              <a:lnSpc>
                <a:spcPts val="1233"/>
              </a:lnSpc>
              <a:spcBef>
                <a:spcPts val="76"/>
              </a:spcBef>
              <a:spcAft>
                <a:spcPts val="0"/>
              </a:spcAft>
            </a:pPr>
            <a:r>
              <a:rPr sz="1100" dirty="0">
                <a:solidFill>
                  <a:srgbClr val="767171"/>
                </a:solidFill>
                <a:latin typeface="ATLIUO+Arial"/>
                <a:cs typeface="ATLIUO+Arial"/>
              </a:rPr>
              <a:t>средства</a:t>
            </a:r>
          </a:p>
          <a:p>
            <a:pPr marL="323088" marR="0">
              <a:lnSpc>
                <a:spcPts val="1233"/>
              </a:lnSpc>
              <a:spcBef>
                <a:spcPts val="88"/>
              </a:spcBef>
              <a:spcAft>
                <a:spcPts val="0"/>
              </a:spcAft>
            </a:pPr>
            <a:r>
              <a:rPr sz="1100" dirty="0">
                <a:solidFill>
                  <a:srgbClr val="767171"/>
                </a:solidFill>
                <a:latin typeface="HHVIUR+Arial"/>
                <a:cs typeface="HHVIUR+Arial"/>
              </a:rPr>
              <a:t>5%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630424" y="2415330"/>
            <a:ext cx="573257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рублей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012303" y="3097914"/>
            <a:ext cx="4048621" cy="3479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9"/>
              </a:lnSpc>
              <a:spcBef>
                <a:spcPts val="0"/>
              </a:spcBef>
              <a:spcAft>
                <a:spcPts val="0"/>
              </a:spcAft>
            </a:pPr>
            <a:r>
              <a:rPr sz="1050" i="1" dirty="0">
                <a:solidFill>
                  <a:srgbClr val="3B3838"/>
                </a:solidFill>
                <a:latin typeface="HTWWOG+Arial Italic"/>
                <a:cs typeface="HTWWOG+Arial Italic"/>
              </a:rPr>
              <a:t>схема финансирования</a:t>
            </a:r>
            <a:r>
              <a:rPr sz="1050" i="1" spc="-26" dirty="0">
                <a:solidFill>
                  <a:srgbClr val="3B3838"/>
                </a:solidFill>
                <a:latin typeface="HTWWOG+Arial Italic"/>
                <a:cs typeface="HTWWOG+Arial Italic"/>
              </a:rPr>
              <a:t> </a:t>
            </a:r>
            <a:r>
              <a:rPr sz="1050" i="1" dirty="0">
                <a:solidFill>
                  <a:srgbClr val="3B3838"/>
                </a:solidFill>
                <a:latin typeface="HTWWOG+Arial Italic"/>
                <a:cs typeface="HTWWOG+Arial Italic"/>
              </a:rPr>
              <a:t>стоимости</a:t>
            </a:r>
            <a:r>
              <a:rPr sz="1050" i="1" spc="39" dirty="0">
                <a:solidFill>
                  <a:srgbClr val="3B3838"/>
                </a:solidFill>
                <a:latin typeface="HTWWOG+Arial Italic"/>
                <a:cs typeface="HTWWOG+Arial Italic"/>
              </a:rPr>
              <a:t> </a:t>
            </a:r>
            <a:r>
              <a:rPr sz="1050" i="1" dirty="0">
                <a:solidFill>
                  <a:srgbClr val="3B3838"/>
                </a:solidFill>
                <a:latin typeface="HTWWOG+Arial Italic"/>
                <a:cs typeface="HTWWOG+Arial Italic"/>
              </a:rPr>
              <a:t>проекта, реализуемого</a:t>
            </a:r>
            <a:r>
              <a:rPr sz="1050" i="1" spc="-15" dirty="0">
                <a:solidFill>
                  <a:srgbClr val="3B3838"/>
                </a:solidFill>
                <a:latin typeface="HTWWOG+Arial Italic"/>
                <a:cs typeface="HTWWOG+Arial Italic"/>
              </a:rPr>
              <a:t> </a:t>
            </a:r>
            <a:r>
              <a:rPr sz="1050" i="1" dirty="0">
                <a:solidFill>
                  <a:srgbClr val="3B3838"/>
                </a:solidFill>
                <a:latin typeface="HTWWOG+Arial Italic"/>
                <a:cs typeface="HTWWOG+Arial Italic"/>
              </a:rPr>
              <a:t>с</a:t>
            </a:r>
          </a:p>
          <a:p>
            <a:pPr marL="400811" marR="0">
              <a:lnSpc>
                <a:spcPts val="1179"/>
              </a:lnSpc>
              <a:spcBef>
                <a:spcPts val="30"/>
              </a:spcBef>
              <a:spcAft>
                <a:spcPts val="0"/>
              </a:spcAft>
            </a:pPr>
            <a:r>
              <a:rPr sz="1050" i="1" dirty="0">
                <a:solidFill>
                  <a:srgbClr val="3B3838"/>
                </a:solidFill>
                <a:latin typeface="HTWWOG+Arial Italic"/>
                <a:cs typeface="HTWWOG+Arial Italic"/>
              </a:rPr>
              <a:t>участием льготного инвестиционного</a:t>
            </a:r>
            <a:r>
              <a:rPr sz="1050" i="1" spc="11" dirty="0">
                <a:solidFill>
                  <a:srgbClr val="3B3838"/>
                </a:solidFill>
                <a:latin typeface="HTWWOG+Arial Italic"/>
                <a:cs typeface="HTWWOG+Arial Italic"/>
              </a:rPr>
              <a:t> </a:t>
            </a:r>
            <a:r>
              <a:rPr sz="1050" i="1" dirty="0">
                <a:solidFill>
                  <a:srgbClr val="3B3838"/>
                </a:solidFill>
                <a:latin typeface="HTWWOG+Arial Italic"/>
                <a:cs typeface="HTWWOG+Arial Italic"/>
              </a:rPr>
              <a:t>кредита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155496" y="3144777"/>
            <a:ext cx="3426362" cy="3479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9"/>
              </a:lnSpc>
              <a:spcBef>
                <a:spcPts val="0"/>
              </a:spcBef>
              <a:spcAft>
                <a:spcPts val="0"/>
              </a:spcAft>
            </a:pPr>
            <a:r>
              <a:rPr sz="1050" i="1" dirty="0">
                <a:solidFill>
                  <a:srgbClr val="3B3838"/>
                </a:solidFill>
                <a:latin typeface="HTWWOG+Arial Italic"/>
                <a:cs typeface="HTWWOG+Arial Italic"/>
              </a:rPr>
              <a:t>«классическая»</a:t>
            </a:r>
            <a:r>
              <a:rPr sz="1050" i="1" spc="-39" dirty="0">
                <a:solidFill>
                  <a:srgbClr val="3B3838"/>
                </a:solidFill>
                <a:latin typeface="HTWWOG+Arial Italic"/>
                <a:cs typeface="HTWWOG+Arial Italic"/>
              </a:rPr>
              <a:t> </a:t>
            </a:r>
            <a:r>
              <a:rPr sz="1050" i="1" dirty="0">
                <a:solidFill>
                  <a:srgbClr val="3B3838"/>
                </a:solidFill>
                <a:latin typeface="HTWWOG+Arial Italic"/>
                <a:cs typeface="HTWWOG+Arial Italic"/>
              </a:rPr>
              <a:t>схема финансирования</a:t>
            </a:r>
            <a:r>
              <a:rPr sz="1050" i="1" spc="-26" dirty="0">
                <a:solidFill>
                  <a:srgbClr val="3B3838"/>
                </a:solidFill>
                <a:latin typeface="HTWWOG+Arial Italic"/>
                <a:cs typeface="HTWWOG+Arial Italic"/>
              </a:rPr>
              <a:t> </a:t>
            </a:r>
            <a:r>
              <a:rPr sz="1050" i="1" dirty="0">
                <a:solidFill>
                  <a:srgbClr val="3B3838"/>
                </a:solidFill>
                <a:latin typeface="HTWWOG+Arial Italic"/>
                <a:cs typeface="HTWWOG+Arial Italic"/>
              </a:rPr>
              <a:t>стоимости</a:t>
            </a:r>
          </a:p>
          <a:p>
            <a:pPr marL="1365453" marR="0">
              <a:lnSpc>
                <a:spcPts val="1179"/>
              </a:lnSpc>
              <a:spcBef>
                <a:spcPts val="30"/>
              </a:spcBef>
              <a:spcAft>
                <a:spcPts val="0"/>
              </a:spcAft>
            </a:pPr>
            <a:r>
              <a:rPr sz="1050" i="1" dirty="0">
                <a:solidFill>
                  <a:srgbClr val="3B3838"/>
                </a:solidFill>
                <a:latin typeface="HTWWOG+Arial Italic"/>
                <a:cs typeface="HTWWOG+Arial Italic"/>
              </a:rPr>
              <a:t>проекта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713732" y="3160267"/>
            <a:ext cx="2768572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Срок освоения</a:t>
            </a:r>
            <a:r>
              <a:rPr sz="1400" spc="-2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гранта</a:t>
            </a:r>
            <a:r>
              <a:rPr sz="1400" spc="-37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– 24 мес.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31317" y="3642871"/>
            <a:ext cx="810910" cy="1879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Заявитель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116701" y="3736933"/>
            <a:ext cx="926005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2060"/>
                </a:solidFill>
                <a:latin typeface="ATLIUO+Arial"/>
                <a:cs typeface="ATLIUO+Arial"/>
              </a:rPr>
              <a:t>«Целевка»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56895" y="3830959"/>
            <a:ext cx="5471823" cy="363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•Сельскохозяйственный</a:t>
            </a:r>
            <a:r>
              <a:rPr sz="1050" spc="492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потребительский</a:t>
            </a:r>
            <a:r>
              <a:rPr sz="1050" spc="489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перерабатывающий</a:t>
            </a:r>
            <a:r>
              <a:rPr sz="1050" spc="505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и</a:t>
            </a:r>
            <a:r>
              <a:rPr sz="1050" spc="502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(или)</a:t>
            </a:r>
            <a:r>
              <a:rPr sz="1050" spc="483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сбытовой</a:t>
            </a:r>
          </a:p>
          <a:p>
            <a:pPr marL="57911" marR="0">
              <a:lnSpc>
                <a:spcPts val="1179"/>
              </a:lnSpc>
              <a:spcBef>
                <a:spcPts val="200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кооператив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022848" y="4082320"/>
            <a:ext cx="6070211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•</a:t>
            </a:r>
            <a:r>
              <a:rPr sz="900" spc="335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приобретение,</a:t>
            </a:r>
            <a:r>
              <a:rPr sz="900" spc="236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строительство,</a:t>
            </a:r>
            <a:r>
              <a:rPr sz="900" spc="25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реконструкция,</a:t>
            </a:r>
            <a:r>
              <a:rPr sz="900" spc="25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капитальный</a:t>
            </a:r>
            <a:r>
              <a:rPr sz="900" spc="247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ремонт,</a:t>
            </a:r>
            <a:r>
              <a:rPr sz="900" spc="247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модернизация</a:t>
            </a:r>
            <a:r>
              <a:rPr sz="900" spc="243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объектов</a:t>
            </a:r>
            <a:r>
              <a:rPr sz="900" spc="247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для</a:t>
            </a:r>
            <a:r>
              <a:rPr sz="900" spc="239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сбора,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56895" y="4211959"/>
            <a:ext cx="5189822" cy="598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9"/>
              </a:lnSpc>
              <a:spcBef>
                <a:spcPts val="0"/>
              </a:spcBef>
              <a:spcAft>
                <a:spcPts val="0"/>
              </a:spcAft>
            </a:pPr>
            <a:r>
              <a:rPr sz="1050" spc="10" dirty="0">
                <a:solidFill>
                  <a:srgbClr val="002060"/>
                </a:solidFill>
                <a:latin typeface="ATLIUO+Arial"/>
                <a:cs typeface="ATLIUO+Arial"/>
              </a:rPr>
              <a:t>•Регистрация</a:t>
            </a:r>
            <a:r>
              <a:rPr sz="1050" spc="-3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на</a:t>
            </a:r>
            <a:r>
              <a:rPr sz="1050" spc="-2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сельской</a:t>
            </a:r>
            <a:r>
              <a:rPr sz="1050" spc="-26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территории</a:t>
            </a:r>
            <a:r>
              <a:rPr sz="1050" spc="-3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или на территории</a:t>
            </a:r>
            <a:r>
              <a:rPr sz="1050" spc="-28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сельской</a:t>
            </a:r>
            <a:r>
              <a:rPr sz="1050" spc="-28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агломерации</a:t>
            </a:r>
          </a:p>
          <a:p>
            <a:pPr marL="0" marR="0">
              <a:lnSpc>
                <a:spcPts val="1179"/>
              </a:lnSpc>
              <a:spcBef>
                <a:spcPts val="430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•Осуществление</a:t>
            </a:r>
            <a:r>
              <a:rPr sz="1050" spc="-32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деятельности</a:t>
            </a:r>
            <a:r>
              <a:rPr sz="1050" spc="-29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не</a:t>
            </a:r>
            <a:r>
              <a:rPr sz="1050" spc="-2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менее</a:t>
            </a:r>
            <a:r>
              <a:rPr sz="1050" spc="-27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HHVIUR+Arial"/>
                <a:cs typeface="HHVIUR+Arial"/>
              </a:rPr>
              <a:t>12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месяцев</a:t>
            </a:r>
            <a:r>
              <a:rPr sz="1050" spc="-34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с даты регистрации</a:t>
            </a:r>
          </a:p>
          <a:p>
            <a:pPr marL="0" marR="0">
              <a:lnSpc>
                <a:spcPts val="1179"/>
              </a:lnSpc>
              <a:spcBef>
                <a:spcPts val="440"/>
              </a:spcBef>
              <a:spcAft>
                <a:spcPts val="0"/>
              </a:spcAft>
            </a:pPr>
            <a:r>
              <a:rPr sz="1050" spc="15" dirty="0">
                <a:solidFill>
                  <a:srgbClr val="002060"/>
                </a:solidFill>
                <a:latin typeface="ATLIUO+Arial"/>
                <a:cs typeface="ATLIUO+Arial"/>
              </a:rPr>
              <a:t>•Наличие</a:t>
            </a:r>
            <a:r>
              <a:rPr sz="1050" spc="25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не менее</a:t>
            </a:r>
            <a:r>
              <a:rPr sz="1050" spc="-25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HHVIUR+Arial"/>
                <a:cs typeface="HHVIUR+Arial"/>
              </a:rPr>
              <a:t>10</a:t>
            </a:r>
            <a:r>
              <a:rPr sz="1050" spc="-16" dirty="0">
                <a:solidFill>
                  <a:srgbClr val="002060"/>
                </a:solidFill>
                <a:latin typeface="HHVIUR+Arial"/>
                <a:cs typeface="HHVIUR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членов</a:t>
            </a:r>
            <a:r>
              <a:rPr sz="1050" spc="-23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в составе</a:t>
            </a:r>
            <a:r>
              <a:rPr sz="1050" spc="-25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кооператива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137148" y="4237768"/>
            <a:ext cx="2564898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хранения,</a:t>
            </a:r>
            <a:r>
              <a:rPr sz="900" spc="2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убоя и переработки</a:t>
            </a:r>
            <a:r>
              <a:rPr sz="900" spc="-26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с/х продукции</a:t>
            </a:r>
            <a:r>
              <a:rPr sz="900" dirty="0">
                <a:solidFill>
                  <a:srgbClr val="002060"/>
                </a:solidFill>
                <a:latin typeface="HHVIUR+Arial"/>
                <a:cs typeface="HHVIUR+Arial"/>
              </a:rPr>
              <a:t>;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022848" y="4422172"/>
            <a:ext cx="6069944" cy="321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•</a:t>
            </a:r>
            <a:r>
              <a:rPr sz="900" spc="335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приобретение</a:t>
            </a:r>
            <a:r>
              <a:rPr sz="900" spc="287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и</a:t>
            </a:r>
            <a:r>
              <a:rPr sz="900" spc="279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монтаж</a:t>
            </a:r>
            <a:r>
              <a:rPr sz="900" spc="28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оборудования</a:t>
            </a:r>
            <a:r>
              <a:rPr sz="900" spc="29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и</a:t>
            </a:r>
            <a:r>
              <a:rPr sz="900" spc="279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техники</a:t>
            </a:r>
            <a:r>
              <a:rPr sz="900" spc="283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для</a:t>
            </a:r>
            <a:r>
              <a:rPr sz="900" spc="28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производственных</a:t>
            </a:r>
            <a:r>
              <a:rPr sz="900" spc="27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объектов</a:t>
            </a:r>
            <a:r>
              <a:rPr sz="900" dirty="0">
                <a:solidFill>
                  <a:srgbClr val="002060"/>
                </a:solidFill>
                <a:latin typeface="HHVIUR+Arial"/>
                <a:cs typeface="HHVIUR+Arial"/>
              </a:rPr>
              <a:t>.</a:t>
            </a:r>
            <a:r>
              <a:rPr sz="900" spc="280" dirty="0">
                <a:solidFill>
                  <a:srgbClr val="002060"/>
                </a:solidFill>
                <a:latin typeface="HHVIUR+Arial"/>
                <a:cs typeface="HHVIUR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Список</a:t>
            </a:r>
            <a:r>
              <a:rPr sz="900" spc="282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имущества</a:t>
            </a:r>
          </a:p>
          <a:p>
            <a:pPr marL="114300" marR="0">
              <a:lnSpc>
                <a:spcPts val="1005"/>
              </a:lnSpc>
              <a:spcBef>
                <a:spcPts val="218"/>
              </a:spcBef>
              <a:spcAft>
                <a:spcPts val="0"/>
              </a:spcAft>
            </a:pP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определяет</a:t>
            </a:r>
            <a:r>
              <a:rPr sz="900" spc="-4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РОУАПК</a:t>
            </a:r>
            <a:r>
              <a:rPr sz="900" dirty="0">
                <a:solidFill>
                  <a:srgbClr val="002060"/>
                </a:solidFill>
                <a:latin typeface="HHVIUR+Arial"/>
                <a:cs typeface="HHVIUR+Arial"/>
              </a:rPr>
              <a:t>;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022848" y="4761748"/>
            <a:ext cx="6070312" cy="321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•</a:t>
            </a:r>
            <a:r>
              <a:rPr sz="900" spc="335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приобретение</a:t>
            </a:r>
            <a:r>
              <a:rPr sz="900" spc="87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спецтранспорта</a:t>
            </a:r>
            <a:r>
              <a:rPr sz="900" dirty="0">
                <a:solidFill>
                  <a:srgbClr val="002060"/>
                </a:solidFill>
                <a:latin typeface="HHVIUR+Arial"/>
                <a:cs typeface="HHVIUR+Arial"/>
              </a:rPr>
              <a:t>,</a:t>
            </a:r>
            <a:r>
              <a:rPr sz="900" spc="870" dirty="0">
                <a:solidFill>
                  <a:srgbClr val="002060"/>
                </a:solidFill>
                <a:latin typeface="HHVIUR+Arial"/>
                <a:cs typeface="HHVIUR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фургонов,</a:t>
            </a:r>
            <a:r>
              <a:rPr sz="900" spc="868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прицепов,</a:t>
            </a:r>
            <a:r>
              <a:rPr sz="900" spc="87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полуприцепов,</a:t>
            </a:r>
            <a:r>
              <a:rPr sz="900" spc="877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вагонов,</a:t>
            </a:r>
            <a:r>
              <a:rPr sz="900" spc="87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контейнеров</a:t>
            </a:r>
            <a:r>
              <a:rPr sz="900" spc="872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для</a:t>
            </a:r>
          </a:p>
          <a:p>
            <a:pPr marL="114300" marR="0">
              <a:lnSpc>
                <a:spcPts val="1005"/>
              </a:lnSpc>
              <a:spcBef>
                <a:spcPts val="221"/>
              </a:spcBef>
              <a:spcAft>
                <a:spcPts val="0"/>
              </a:spcAft>
            </a:pP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транспортировки</a:t>
            </a:r>
            <a:r>
              <a:rPr sz="900" dirty="0">
                <a:solidFill>
                  <a:srgbClr val="002060"/>
                </a:solidFill>
                <a:latin typeface="HHVIUR+Arial"/>
                <a:cs typeface="HHVIUR+Arial"/>
              </a:rPr>
              <a:t>.</a:t>
            </a:r>
            <a:r>
              <a:rPr sz="900" spc="-32" dirty="0">
                <a:solidFill>
                  <a:srgbClr val="002060"/>
                </a:solidFill>
                <a:latin typeface="HHVIUR+Arial"/>
                <a:cs typeface="HHVIUR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Список имущества определяет</a:t>
            </a:r>
            <a:r>
              <a:rPr sz="900" spc="-4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РОУАПК</a:t>
            </a:r>
            <a:r>
              <a:rPr sz="900" dirty="0">
                <a:solidFill>
                  <a:srgbClr val="002060"/>
                </a:solidFill>
                <a:latin typeface="HHVIUR+Arial"/>
                <a:cs typeface="HHVIUR+Arial"/>
              </a:rPr>
              <a:t>;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56895" y="4827909"/>
            <a:ext cx="5470872" cy="363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9"/>
              </a:lnSpc>
              <a:spcBef>
                <a:spcPts val="0"/>
              </a:spcBef>
              <a:spcAft>
                <a:spcPts val="0"/>
              </a:spcAft>
            </a:pPr>
            <a:r>
              <a:rPr sz="1050" spc="49" dirty="0">
                <a:solidFill>
                  <a:srgbClr val="002060"/>
                </a:solidFill>
                <a:latin typeface="ATLIUO+Arial"/>
                <a:cs typeface="ATLIUO+Arial"/>
              </a:rPr>
              <a:t>•Не</a:t>
            </a:r>
            <a:r>
              <a:rPr sz="1050" spc="25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менее</a:t>
            </a:r>
            <a:r>
              <a:rPr sz="1050" spc="30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HHVIUR+Arial"/>
                <a:cs typeface="HHVIUR+Arial"/>
              </a:rPr>
              <a:t>70</a:t>
            </a:r>
            <a:r>
              <a:rPr sz="1050" spc="297" dirty="0">
                <a:solidFill>
                  <a:srgbClr val="002060"/>
                </a:solidFill>
                <a:latin typeface="HHVIUR+Arial"/>
                <a:cs typeface="HHVIUR+Arial"/>
              </a:rPr>
              <a:t> </a:t>
            </a:r>
            <a:r>
              <a:rPr sz="1050" dirty="0">
                <a:solidFill>
                  <a:srgbClr val="002060"/>
                </a:solidFill>
                <a:latin typeface="HHVIUR+Arial"/>
                <a:cs typeface="HHVIUR+Arial"/>
              </a:rPr>
              <a:t>%</a:t>
            </a:r>
            <a:r>
              <a:rPr sz="1050" spc="299" dirty="0">
                <a:solidFill>
                  <a:srgbClr val="002060"/>
                </a:solidFill>
                <a:latin typeface="HHVIUR+Arial"/>
                <a:cs typeface="HHVIUR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выручки</a:t>
            </a:r>
            <a:r>
              <a:rPr sz="1050" spc="30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СПоК</a:t>
            </a:r>
            <a:r>
              <a:rPr sz="1050" spc="294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должно</a:t>
            </a:r>
            <a:r>
              <a:rPr sz="1050" spc="30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формироваться</a:t>
            </a:r>
            <a:r>
              <a:rPr sz="1050" spc="306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за</a:t>
            </a:r>
            <a:r>
              <a:rPr sz="1050" spc="302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счет</a:t>
            </a:r>
            <a:r>
              <a:rPr sz="1050" spc="295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осуществления</a:t>
            </a:r>
          </a:p>
          <a:p>
            <a:pPr marL="57911" marR="0">
              <a:lnSpc>
                <a:spcPts val="1179"/>
              </a:lnSpc>
              <a:spcBef>
                <a:spcPts val="200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перерабатывающей</a:t>
            </a:r>
            <a:r>
              <a:rPr sz="1050" spc="-32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и (или) сбытовой</a:t>
            </a:r>
            <a:r>
              <a:rPr sz="1050" spc="-27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деятельности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022848" y="5102257"/>
            <a:ext cx="6068651" cy="322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•</a:t>
            </a:r>
            <a:r>
              <a:rPr sz="900" spc="335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приобретение</a:t>
            </a:r>
            <a:r>
              <a:rPr sz="900" spc="539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и</a:t>
            </a:r>
            <a:r>
              <a:rPr sz="900" spc="53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монтаж</a:t>
            </a:r>
            <a:r>
              <a:rPr sz="900" spc="53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оборудования</a:t>
            </a:r>
            <a:r>
              <a:rPr sz="900" spc="542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для</a:t>
            </a:r>
            <a:r>
              <a:rPr sz="900" spc="539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рыбоводной</a:t>
            </a:r>
            <a:r>
              <a:rPr sz="900" spc="535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инфраструктуры</a:t>
            </a:r>
            <a:r>
              <a:rPr sz="900" spc="539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и</a:t>
            </a:r>
            <a:r>
              <a:rPr sz="900" spc="53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аквакультуры</a:t>
            </a:r>
            <a:r>
              <a:rPr sz="900" dirty="0">
                <a:solidFill>
                  <a:srgbClr val="002060"/>
                </a:solidFill>
                <a:latin typeface="HHVIUR+Arial"/>
                <a:cs typeface="HHVIUR+Arial"/>
              </a:rPr>
              <a:t>.</a:t>
            </a:r>
            <a:r>
              <a:rPr sz="900" spc="532" dirty="0">
                <a:solidFill>
                  <a:srgbClr val="002060"/>
                </a:solidFill>
                <a:latin typeface="HHVIUR+Arial"/>
                <a:cs typeface="HHVIUR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Список</a:t>
            </a:r>
          </a:p>
          <a:p>
            <a:pPr marL="114300" marR="0">
              <a:lnSpc>
                <a:spcPts val="1005"/>
              </a:lnSpc>
              <a:spcBef>
                <a:spcPts val="230"/>
              </a:spcBef>
              <a:spcAft>
                <a:spcPts val="0"/>
              </a:spcAft>
            </a:pP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имущества</a:t>
            </a:r>
            <a:r>
              <a:rPr sz="900" spc="-13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определяет</a:t>
            </a:r>
            <a:r>
              <a:rPr sz="900" spc="-29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РОУАПК</a:t>
            </a:r>
            <a:r>
              <a:rPr sz="900" dirty="0">
                <a:solidFill>
                  <a:srgbClr val="002060"/>
                </a:solidFill>
                <a:latin typeface="HHVIUR+Arial"/>
                <a:cs typeface="HHVIUR+Arial"/>
              </a:rPr>
              <a:t>;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34060" y="5291586"/>
            <a:ext cx="2262242" cy="1879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Обязательства</a:t>
            </a:r>
            <a:r>
              <a:rPr sz="1050" spc="-24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грантополучателя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6022848" y="5442109"/>
            <a:ext cx="3778001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•</a:t>
            </a:r>
            <a:r>
              <a:rPr sz="900" spc="335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погашение не</a:t>
            </a:r>
            <a:r>
              <a:rPr sz="900" spc="1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более</a:t>
            </a:r>
            <a:r>
              <a:rPr sz="900" spc="-18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HHVIUR+Arial"/>
                <a:cs typeface="HHVIUR+Arial"/>
              </a:rPr>
              <a:t>20%</a:t>
            </a:r>
            <a:r>
              <a:rPr sz="900" spc="-10" dirty="0">
                <a:solidFill>
                  <a:srgbClr val="002060"/>
                </a:solidFill>
                <a:latin typeface="HHVIUR+Arial"/>
                <a:cs typeface="HHVIUR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привлекаемого</a:t>
            </a:r>
            <a:r>
              <a:rPr sz="900" spc="-22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на</a:t>
            </a:r>
            <a:r>
              <a:rPr sz="900" spc="1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реализацию</a:t>
            </a:r>
            <a:r>
              <a:rPr sz="900" spc="-2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проекта</a:t>
            </a:r>
            <a:r>
              <a:rPr sz="900" dirty="0">
                <a:solidFill>
                  <a:srgbClr val="002060"/>
                </a:solidFill>
                <a:latin typeface="HHVIUR+Arial"/>
                <a:cs typeface="HHVIUR+Arial"/>
              </a:rPr>
              <a:t>;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56895" y="5521659"/>
            <a:ext cx="5427654" cy="8188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•Осуществлять</a:t>
            </a:r>
            <a:r>
              <a:rPr sz="1050" spc="-23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деятельность</a:t>
            </a:r>
            <a:r>
              <a:rPr sz="1050" spc="-37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не</a:t>
            </a:r>
            <a:r>
              <a:rPr sz="1050" spc="-2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менее</a:t>
            </a:r>
            <a:r>
              <a:rPr sz="1050" spc="-27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HHVIUR+Arial"/>
                <a:cs typeface="HHVIUR+Arial"/>
              </a:rPr>
              <a:t>5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лет с даты получения</a:t>
            </a:r>
            <a:r>
              <a:rPr sz="1050" spc="-2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гранта</a:t>
            </a:r>
          </a:p>
          <a:p>
            <a:pPr marL="0" marR="0">
              <a:lnSpc>
                <a:spcPts val="1179"/>
              </a:lnSpc>
              <a:spcBef>
                <a:spcPts val="548"/>
              </a:spcBef>
              <a:spcAft>
                <a:spcPts val="0"/>
              </a:spcAft>
            </a:pPr>
            <a:r>
              <a:rPr sz="1050" spc="15" dirty="0">
                <a:solidFill>
                  <a:srgbClr val="002060"/>
                </a:solidFill>
                <a:latin typeface="ATLIUO+Arial"/>
                <a:cs typeface="ATLIUO+Arial"/>
              </a:rPr>
              <a:t>•Создать</a:t>
            </a:r>
            <a:r>
              <a:rPr sz="1050" spc="-27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не</a:t>
            </a:r>
            <a:r>
              <a:rPr sz="1050" spc="-2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менее</a:t>
            </a:r>
            <a:r>
              <a:rPr sz="1050" spc="-24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HHVIUR+Arial"/>
                <a:cs typeface="HHVIUR+Arial"/>
              </a:rPr>
              <a:t>1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нового</a:t>
            </a:r>
            <a:r>
              <a:rPr sz="1050" spc="-27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постоянного</a:t>
            </a:r>
            <a:r>
              <a:rPr sz="1050" spc="-36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раб</a:t>
            </a:r>
            <a:r>
              <a:rPr sz="1050" dirty="0">
                <a:solidFill>
                  <a:srgbClr val="002060"/>
                </a:solidFill>
                <a:latin typeface="HHVIUR+Arial"/>
                <a:cs typeface="HHVIUR+Arial"/>
              </a:rPr>
              <a:t>.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места</a:t>
            </a:r>
            <a:r>
              <a:rPr sz="1050" spc="-3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на каждые</a:t>
            </a:r>
            <a:r>
              <a:rPr sz="1050" spc="-24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HHVIUR+Arial"/>
                <a:cs typeface="HHVIUR+Arial"/>
              </a:rPr>
              <a:t>3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млн</a:t>
            </a:r>
            <a:r>
              <a:rPr sz="1050" spc="-1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руб</a:t>
            </a:r>
            <a:r>
              <a:rPr sz="1050" dirty="0">
                <a:solidFill>
                  <a:srgbClr val="002060"/>
                </a:solidFill>
                <a:latin typeface="HHVIUR+Arial"/>
                <a:cs typeface="HHVIUR+Arial"/>
              </a:rPr>
              <a:t>.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гранта</a:t>
            </a:r>
          </a:p>
          <a:p>
            <a:pPr marL="0" marR="0">
              <a:lnSpc>
                <a:spcPts val="1179"/>
              </a:lnSpc>
              <a:spcBef>
                <a:spcPts val="440"/>
              </a:spcBef>
              <a:spcAft>
                <a:spcPts val="0"/>
              </a:spcAft>
            </a:pPr>
            <a:r>
              <a:rPr sz="1050" spc="10" dirty="0">
                <a:solidFill>
                  <a:srgbClr val="002060"/>
                </a:solidFill>
                <a:latin typeface="ATLIUO+Arial"/>
                <a:cs typeface="ATLIUO+Arial"/>
              </a:rPr>
              <a:t>•Достигнуть</a:t>
            </a:r>
            <a:r>
              <a:rPr sz="1050" spc="-19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значения</a:t>
            </a:r>
            <a:r>
              <a:rPr sz="1050" spc="-34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показателей,</a:t>
            </a:r>
            <a:r>
              <a:rPr sz="1050" spc="-32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предусмотренных</a:t>
            </a:r>
            <a:r>
              <a:rPr sz="1050" spc="-1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проектом развития</a:t>
            </a:r>
            <a:r>
              <a:rPr sz="1050" spc="-35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МТБ СПоК</a:t>
            </a:r>
          </a:p>
          <a:p>
            <a:pPr marL="0" marR="0">
              <a:lnSpc>
                <a:spcPts val="1179"/>
              </a:lnSpc>
              <a:spcBef>
                <a:spcPts val="440"/>
              </a:spcBef>
              <a:spcAft>
                <a:spcPts val="0"/>
              </a:spcAft>
            </a:pPr>
            <a:r>
              <a:rPr sz="1050" spc="11" dirty="0">
                <a:solidFill>
                  <a:srgbClr val="002060"/>
                </a:solidFill>
                <a:latin typeface="ATLIUO+Arial"/>
                <a:cs typeface="ATLIUO+Arial"/>
              </a:rPr>
              <a:t>•Обеспечить</a:t>
            </a:r>
            <a:r>
              <a:rPr sz="1050" spc="-32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прирост</a:t>
            </a:r>
            <a:r>
              <a:rPr sz="1050" spc="-29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выручки</a:t>
            </a:r>
            <a:r>
              <a:rPr sz="1050" spc="-14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от реализации</a:t>
            </a:r>
            <a:r>
              <a:rPr sz="1050" spc="-19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с</a:t>
            </a:r>
            <a:r>
              <a:rPr sz="1050" dirty="0">
                <a:solidFill>
                  <a:srgbClr val="002060"/>
                </a:solidFill>
                <a:latin typeface="HHVIUR+Arial"/>
                <a:cs typeface="HHVIUR+Arial"/>
              </a:rPr>
              <a:t>/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х продукции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6022848" y="5626462"/>
            <a:ext cx="4445895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•</a:t>
            </a:r>
            <a:r>
              <a:rPr sz="900" spc="335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уплата процентов по</a:t>
            </a:r>
            <a:r>
              <a:rPr sz="900" spc="-1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кредиту, в течение </a:t>
            </a:r>
            <a:r>
              <a:rPr sz="900" dirty="0">
                <a:solidFill>
                  <a:srgbClr val="002060"/>
                </a:solidFill>
                <a:latin typeface="HHVIUR+Arial"/>
                <a:cs typeface="HHVIUR+Arial"/>
              </a:rPr>
              <a:t>18</a:t>
            </a:r>
            <a:r>
              <a:rPr sz="900" spc="-10" dirty="0">
                <a:solidFill>
                  <a:srgbClr val="002060"/>
                </a:solidFill>
                <a:latin typeface="HHVIUR+Arial"/>
                <a:cs typeface="HHVIUR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месяцев</a:t>
            </a:r>
            <a:r>
              <a:rPr sz="900" spc="-19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с даты получения гранта</a:t>
            </a:r>
            <a:r>
              <a:rPr sz="900" dirty="0">
                <a:solidFill>
                  <a:srgbClr val="002060"/>
                </a:solidFill>
                <a:latin typeface="HHVIUR+Arial"/>
                <a:cs typeface="HHVIUR+Arial"/>
              </a:rPr>
              <a:t>;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6022848" y="5809342"/>
            <a:ext cx="6067090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•</a:t>
            </a:r>
            <a:r>
              <a:rPr sz="900" spc="335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приобретение</a:t>
            </a:r>
            <a:r>
              <a:rPr sz="900" spc="143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и</a:t>
            </a:r>
            <a:r>
              <a:rPr sz="900" spc="135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монтаж</a:t>
            </a:r>
            <a:r>
              <a:rPr sz="900" spc="147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оборудования</a:t>
            </a:r>
            <a:r>
              <a:rPr sz="900" spc="147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и</a:t>
            </a:r>
            <a:r>
              <a:rPr sz="900" spc="135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техники</a:t>
            </a:r>
            <a:r>
              <a:rPr sz="900" spc="15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для</a:t>
            </a:r>
            <a:r>
              <a:rPr sz="900" spc="136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производственных</a:t>
            </a:r>
            <a:r>
              <a:rPr sz="900" spc="134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объектов,</a:t>
            </a:r>
            <a:r>
              <a:rPr sz="900" spc="14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предназначенных</a:t>
            </a:r>
            <a:r>
              <a:rPr sz="900" spc="134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для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6137148" y="5966314"/>
            <a:ext cx="5512695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первичной переработки</a:t>
            </a:r>
            <a:r>
              <a:rPr sz="900" spc="-26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льна</a:t>
            </a:r>
            <a:r>
              <a:rPr sz="900" spc="19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и (или) технической</a:t>
            </a:r>
            <a:r>
              <a:rPr sz="900" spc="2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конопли</a:t>
            </a:r>
            <a:r>
              <a:rPr sz="900" dirty="0">
                <a:solidFill>
                  <a:srgbClr val="002060"/>
                </a:solidFill>
                <a:latin typeface="HHVIUR+Arial"/>
                <a:cs typeface="HHVIUR+Arial"/>
              </a:rPr>
              <a:t>.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Список имущества</a:t>
            </a:r>
            <a:r>
              <a:rPr sz="900" spc="-1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определяет</a:t>
            </a:r>
            <a:r>
              <a:rPr sz="900" spc="-29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РОУАПК</a:t>
            </a:r>
            <a:r>
              <a:rPr sz="900" dirty="0">
                <a:solidFill>
                  <a:srgbClr val="002060"/>
                </a:solidFill>
                <a:latin typeface="HHVIUR+Arial"/>
                <a:cs typeface="HHVIUR+Arial"/>
              </a:rPr>
              <a:t>;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6022848" y="6151023"/>
            <a:ext cx="3610362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•</a:t>
            </a:r>
            <a:r>
              <a:rPr sz="900" spc="335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доставка</a:t>
            </a:r>
            <a:r>
              <a:rPr sz="900" spc="-16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оборудования</a:t>
            </a:r>
            <a:r>
              <a:rPr sz="900" spc="-1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и техники</a:t>
            </a:r>
            <a:r>
              <a:rPr sz="900" spc="23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для СПоК Крайнего</a:t>
            </a:r>
            <a:r>
              <a:rPr sz="900" spc="-16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900" dirty="0">
                <a:solidFill>
                  <a:srgbClr val="002060"/>
                </a:solidFill>
                <a:latin typeface="ATLIUO+Arial"/>
                <a:cs typeface="ATLIUO+Arial"/>
              </a:rPr>
              <a:t>Севера</a:t>
            </a:r>
            <a:r>
              <a:rPr sz="900" dirty="0">
                <a:solidFill>
                  <a:srgbClr val="002060"/>
                </a:solidFill>
                <a:latin typeface="HHVIUR+Arial"/>
                <a:cs typeface="HHVIUR+Arial"/>
              </a:rPr>
              <a:t>.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1106912" y="6447107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DFHPMT+Calibri"/>
                <a:cs typeface="DFHPMT+Calibri"/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27990" y="344505"/>
            <a:ext cx="7639087" cy="4939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29"/>
              </a:lnSpc>
              <a:spcBef>
                <a:spcPts val="0"/>
              </a:spcBef>
              <a:spcAft>
                <a:spcPts val="0"/>
              </a:spcAft>
            </a:pPr>
            <a:r>
              <a:rPr sz="1550" b="1" dirty="0">
                <a:solidFill>
                  <a:srgbClr val="002060"/>
                </a:solidFill>
                <a:latin typeface="HVCIKD+Arial Bold"/>
                <a:cs typeface="HVCIKD+Arial Bold"/>
              </a:rPr>
              <a:t>III</a:t>
            </a:r>
            <a:r>
              <a:rPr sz="1550" b="1" spc="-23" dirty="0">
                <a:solidFill>
                  <a:srgbClr val="002060"/>
                </a:solidFill>
                <a:latin typeface="HVCIKD+Arial Bold"/>
                <a:cs typeface="HVCIKD+Arial Bold"/>
              </a:rPr>
              <a:t> </a:t>
            </a:r>
            <a:r>
              <a:rPr sz="1550" b="1" dirty="0">
                <a:solidFill>
                  <a:srgbClr val="002060"/>
                </a:solidFill>
                <a:latin typeface="FGVSDB+Arial Bold"/>
                <a:cs typeface="FGVSDB+Arial Bold"/>
              </a:rPr>
              <a:t>и</a:t>
            </a:r>
            <a:r>
              <a:rPr sz="1550" b="1" spc="-15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550" b="1" dirty="0">
                <a:solidFill>
                  <a:srgbClr val="002060"/>
                </a:solidFill>
                <a:latin typeface="HVCIKD+Arial Bold"/>
                <a:cs typeface="HVCIKD+Arial Bold"/>
              </a:rPr>
              <a:t>IV </a:t>
            </a:r>
            <a:r>
              <a:rPr sz="1550" b="1" dirty="0">
                <a:solidFill>
                  <a:srgbClr val="002060"/>
                </a:solidFill>
                <a:latin typeface="FGVSDB+Arial Bold"/>
                <a:cs typeface="FGVSDB+Arial Bold"/>
              </a:rPr>
              <a:t>этапы:</a:t>
            </a:r>
            <a:r>
              <a:rPr sz="1550" b="1" spc="22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550" b="1" dirty="0">
                <a:solidFill>
                  <a:srgbClr val="002060"/>
                </a:solidFill>
                <a:latin typeface="FGVSDB+Arial Bold"/>
                <a:cs typeface="FGVSDB+Arial Bold"/>
              </a:rPr>
              <a:t>Сельскохозяйственные</a:t>
            </a:r>
            <a:r>
              <a:rPr sz="1550" b="1" spc="44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550" b="1" dirty="0">
                <a:solidFill>
                  <a:srgbClr val="002060"/>
                </a:solidFill>
                <a:latin typeface="FGVSDB+Arial Bold"/>
                <a:cs typeface="FGVSDB+Arial Bold"/>
              </a:rPr>
              <a:t>потребительские</a:t>
            </a:r>
            <a:r>
              <a:rPr sz="1550" b="1" spc="40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550" b="1" dirty="0">
                <a:solidFill>
                  <a:srgbClr val="002060"/>
                </a:solidFill>
                <a:latin typeface="FGVSDB+Arial Bold"/>
                <a:cs typeface="FGVSDB+Arial Bold"/>
              </a:rPr>
              <a:t>кооперативы</a:t>
            </a:r>
            <a:r>
              <a:rPr sz="1550" b="1" spc="24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550" b="1" dirty="0">
                <a:solidFill>
                  <a:srgbClr val="002060"/>
                </a:solidFill>
                <a:latin typeface="FGVSDB+Arial Bold"/>
                <a:cs typeface="FGVSDB+Arial Bold"/>
              </a:rPr>
              <a:t>(СПоК</a:t>
            </a:r>
            <a:r>
              <a:rPr sz="1550" b="1" dirty="0">
                <a:solidFill>
                  <a:srgbClr val="002060"/>
                </a:solidFill>
                <a:latin typeface="HVCIKD+Arial Bold"/>
                <a:cs typeface="HVCIKD+Arial Bold"/>
              </a:rPr>
              <a:t>)</a:t>
            </a:r>
          </a:p>
          <a:p>
            <a:pPr marL="1348714" marR="0">
              <a:lnSpc>
                <a:spcPts val="1729"/>
              </a:lnSpc>
              <a:spcBef>
                <a:spcPts val="180"/>
              </a:spcBef>
              <a:spcAft>
                <a:spcPts val="0"/>
              </a:spcAft>
            </a:pPr>
            <a:r>
              <a:rPr sz="1550" b="1" dirty="0">
                <a:solidFill>
                  <a:srgbClr val="002060"/>
                </a:solidFill>
                <a:latin typeface="FGVSDB+Arial Bold"/>
                <a:cs typeface="FGVSDB+Arial Bold"/>
              </a:rPr>
              <a:t>и СПоК </a:t>
            </a:r>
            <a:r>
              <a:rPr sz="1550" b="1" dirty="0">
                <a:solidFill>
                  <a:srgbClr val="002060"/>
                </a:solidFill>
                <a:latin typeface="HVCIKD+Arial Bold"/>
                <a:cs typeface="HVCIKD+Arial Bold"/>
              </a:rPr>
              <a:t>2-</a:t>
            </a:r>
            <a:r>
              <a:rPr sz="1550" b="1" spc="-22" dirty="0">
                <a:solidFill>
                  <a:srgbClr val="002060"/>
                </a:solidFill>
                <a:latin typeface="FGVSDB+Arial Bold"/>
                <a:cs typeface="FGVSDB+Arial Bold"/>
              </a:rPr>
              <a:t>го</a:t>
            </a:r>
            <a:r>
              <a:rPr sz="1550" b="1" spc="20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550" b="1" dirty="0">
                <a:solidFill>
                  <a:srgbClr val="002060"/>
                </a:solidFill>
                <a:latin typeface="FGVSDB+Arial Bold"/>
                <a:cs typeface="FGVSDB+Arial Bold"/>
              </a:rPr>
              <a:t>уровня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7952" y="1056838"/>
            <a:ext cx="8905187" cy="508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b="1" i="1" u="sng" spc="-14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Государственная</a:t>
            </a:r>
            <a:r>
              <a:rPr sz="1600" b="1" i="1" u="sng" spc="43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 </a:t>
            </a:r>
            <a:r>
              <a:rPr sz="1600" b="1" i="1" u="sng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поддержка</a:t>
            </a:r>
            <a:r>
              <a:rPr sz="1600" b="1" i="1" u="sng" spc="488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 </a:t>
            </a:r>
            <a:r>
              <a:rPr sz="1600" b="1" i="1" u="sng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СПоК</a:t>
            </a:r>
            <a:r>
              <a:rPr sz="1600" b="1" i="1" u="sng" spc="16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 </a:t>
            </a:r>
            <a:r>
              <a:rPr sz="1600" b="1" i="1" u="sng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за </a:t>
            </a:r>
            <a:r>
              <a:rPr sz="1600" b="1" i="1" u="sng" spc="-20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счет</a:t>
            </a:r>
            <a:r>
              <a:rPr sz="1600" b="1" i="1" u="sng" spc="23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 </a:t>
            </a:r>
            <a:r>
              <a:rPr sz="1600" b="1" i="1" u="sng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средств субсидии</a:t>
            </a:r>
            <a:r>
              <a:rPr sz="1600" b="1" i="1" u="sng" spc="20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 </a:t>
            </a:r>
            <a:r>
              <a:rPr sz="1600" b="1" i="1" u="sng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на создание</a:t>
            </a:r>
            <a:r>
              <a:rPr sz="1600" b="1" i="1" u="sng" spc="11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 </a:t>
            </a:r>
            <a:r>
              <a:rPr sz="1600" b="1" i="1" u="sng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системы</a:t>
            </a:r>
          </a:p>
          <a:p>
            <a:pPr marL="0" marR="0">
              <a:lnSpc>
                <a:spcPts val="1787"/>
              </a:lnSpc>
              <a:spcBef>
                <a:spcPts val="136"/>
              </a:spcBef>
              <a:spcAft>
                <a:spcPts val="0"/>
              </a:spcAft>
            </a:pPr>
            <a:r>
              <a:rPr sz="1600" b="1" i="1" u="sng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поддержки</a:t>
            </a:r>
            <a:r>
              <a:rPr sz="1600" b="1" i="1" u="sng" spc="35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 </a:t>
            </a:r>
            <a:r>
              <a:rPr sz="1600" b="1" i="1" u="sng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фермеров</a:t>
            </a:r>
            <a:r>
              <a:rPr sz="1600" b="1" i="1" u="sng" spc="19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 </a:t>
            </a:r>
            <a:r>
              <a:rPr sz="1600" b="1" i="1" u="sng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и развитие</a:t>
            </a:r>
            <a:r>
              <a:rPr sz="1600" b="1" i="1" u="sng" spc="20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 </a:t>
            </a:r>
            <a:r>
              <a:rPr sz="1600" b="1" i="1" u="sng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сельской</a:t>
            </a:r>
            <a:r>
              <a:rPr sz="1600" b="1" i="1" u="sng" spc="10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 </a:t>
            </a:r>
            <a:r>
              <a:rPr sz="1600" b="1" i="1" u="sng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кооперации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32104" y="1895297"/>
            <a:ext cx="4293266" cy="115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85"/>
              </a:lnSpc>
            </a:pPr>
            <a:r>
              <a:rPr sz="1600" dirty="0">
                <a:solidFill>
                  <a:srgbClr val="002060"/>
                </a:solidFill>
                <a:latin typeface="ATLIUO+Arial"/>
                <a:cs typeface="ATLIUO+Arial"/>
              </a:rPr>
              <a:t>•</a:t>
            </a:r>
            <a:r>
              <a:rPr sz="1600" spc="35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600" dirty="0">
                <a:solidFill>
                  <a:srgbClr val="002060"/>
                </a:solidFill>
                <a:latin typeface="ATLIUO+Arial"/>
                <a:cs typeface="ATLIUO+Arial"/>
              </a:rPr>
              <a:t>На приобретение</a:t>
            </a:r>
            <a:r>
              <a:rPr sz="1600" spc="4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600" spc="-12" dirty="0" err="1">
                <a:solidFill>
                  <a:srgbClr val="002060"/>
                </a:solidFill>
                <a:latin typeface="ATLIUO+Arial"/>
                <a:cs typeface="ATLIUO+Arial"/>
              </a:rPr>
              <a:t>техники</a:t>
            </a:r>
            <a:r>
              <a:rPr sz="1600" spc="25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600" dirty="0" smtClean="0">
                <a:solidFill>
                  <a:srgbClr val="002060"/>
                </a:solidFill>
                <a:latin typeface="ATLIUO+Arial"/>
                <a:cs typeface="ATLIUO+Arial"/>
              </a:rPr>
              <a:t>и</a:t>
            </a:r>
            <a:r>
              <a:rPr lang="ru-RU" sz="1600" dirty="0" smtClean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lang="ru-RU" sz="1600" spc="-10" dirty="0">
                <a:solidFill>
                  <a:srgbClr val="002060"/>
                </a:solidFill>
                <a:latin typeface="ATLIUO+Arial"/>
                <a:cs typeface="ATLIUO+Arial"/>
              </a:rPr>
              <a:t>оборудования, </a:t>
            </a:r>
            <a:r>
              <a:rPr lang="ru-RU" sz="1600" spc="-10" dirty="0" smtClean="0">
                <a:solidFill>
                  <a:srgbClr val="002060"/>
                </a:solidFill>
                <a:latin typeface="ATLIUO+Arial"/>
                <a:cs typeface="ATLIUO+Arial"/>
              </a:rPr>
              <a:t>     </a:t>
            </a:r>
            <a:r>
              <a:rPr lang="ru-RU" sz="1600" dirty="0" smtClean="0">
                <a:solidFill>
                  <a:srgbClr val="002060"/>
                </a:solidFill>
                <a:latin typeface="ATLIUO+Arial"/>
                <a:cs typeface="ATLIUO+Arial"/>
              </a:rPr>
              <a:t>транспорта</a:t>
            </a:r>
            <a:r>
              <a:rPr lang="ru-RU" sz="1600" spc="-10" dirty="0" smtClean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lang="ru-RU" sz="1600" spc="-10" dirty="0">
                <a:solidFill>
                  <a:srgbClr val="002060"/>
                </a:solidFill>
                <a:latin typeface="ATLIUO+Arial"/>
                <a:cs typeface="ATLIUO+Arial"/>
              </a:rPr>
              <a:t>и объектов</a:t>
            </a:r>
            <a:r>
              <a:rPr lang="ru-RU" sz="1600" spc="3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TLIUO+Arial"/>
                <a:cs typeface="ATLIUO+Arial"/>
              </a:rPr>
              <a:t>для оказания услуг членам СПоК (вносится</a:t>
            </a:r>
            <a:r>
              <a:rPr lang="ru-RU" sz="1600" spc="23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TLIUO+Arial"/>
                <a:cs typeface="ATLIUO+Arial"/>
              </a:rPr>
              <a:t>в </a:t>
            </a:r>
            <a:r>
              <a:rPr lang="ru-RU" sz="1600" spc="-14" dirty="0">
                <a:solidFill>
                  <a:srgbClr val="002060"/>
                </a:solidFill>
                <a:latin typeface="ATLIUO+Arial"/>
                <a:cs typeface="ATLIUO+Arial"/>
              </a:rPr>
              <a:t>неделимый</a:t>
            </a:r>
            <a:r>
              <a:rPr lang="ru-RU" sz="1600" spc="34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TLIUO+Arial"/>
                <a:cs typeface="ATLIUO+Arial"/>
              </a:rPr>
              <a:t>фонд</a:t>
            </a:r>
            <a:r>
              <a:rPr lang="ru-RU" sz="1600" spc="2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TLIUO+Arial"/>
                <a:cs typeface="ATLIUO+Arial"/>
              </a:rPr>
              <a:t>СПоК).</a:t>
            </a:r>
            <a:r>
              <a:rPr lang="ru-RU" sz="1600" spc="12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lang="ru-RU" sz="1600" spc="-10" dirty="0">
                <a:solidFill>
                  <a:srgbClr val="002060"/>
                </a:solidFill>
                <a:latin typeface="ATLIUO+Arial"/>
                <a:cs typeface="ATLIUO+Arial"/>
              </a:rPr>
              <a:t>Перечень </a:t>
            </a:r>
            <a:r>
              <a:rPr lang="ru-RU" sz="1600" spc="-16" dirty="0">
                <a:solidFill>
                  <a:srgbClr val="002060"/>
                </a:solidFill>
                <a:latin typeface="ATLIUO+Arial"/>
                <a:cs typeface="ATLIUO+Arial"/>
              </a:rPr>
              <a:t>определен приказом</a:t>
            </a:r>
            <a:r>
              <a:rPr lang="ru-RU" sz="1600" spc="14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lang="ru-RU" sz="1600" spc="-42" dirty="0">
                <a:solidFill>
                  <a:srgbClr val="002060"/>
                </a:solidFill>
                <a:latin typeface="ATLIUO+Arial"/>
                <a:cs typeface="ATLIUO+Arial"/>
              </a:rPr>
              <a:t>МСХ</a:t>
            </a:r>
          </a:p>
          <a:p>
            <a:pPr marL="0" marR="0">
              <a:lnSpc>
                <a:spcPts val="1785"/>
              </a:lnSpc>
              <a:spcBef>
                <a:spcPts val="0"/>
              </a:spcBef>
              <a:spcAft>
                <a:spcPts val="0"/>
              </a:spcAft>
            </a:pPr>
            <a:endParaRPr sz="1600" dirty="0">
              <a:solidFill>
                <a:srgbClr val="002060"/>
              </a:solidFill>
              <a:latin typeface="ATLIUO+Arial"/>
              <a:cs typeface="ATLIUO+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91484" y="2128416"/>
            <a:ext cx="2587692" cy="5558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3" dirty="0">
                <a:solidFill>
                  <a:srgbClr val="002060"/>
                </a:solidFill>
                <a:latin typeface="FGVSDB+Arial Bold"/>
                <a:cs typeface="FGVSDB+Arial Bold"/>
              </a:rPr>
              <a:t>Возмещение</a:t>
            </a:r>
            <a:r>
              <a:rPr sz="1600" b="1" spc="67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GVSDB+Arial Bold"/>
                <a:cs typeface="FGVSDB+Arial Bold"/>
              </a:rPr>
              <a:t>50% </a:t>
            </a:r>
            <a:r>
              <a:rPr sz="1600" b="1" spc="-10" dirty="0">
                <a:solidFill>
                  <a:srgbClr val="002060"/>
                </a:solidFill>
                <a:latin typeface="FGVSDB+Arial Bold"/>
                <a:cs typeface="FGVSDB+Arial Bold"/>
              </a:rPr>
              <a:t>затрат</a:t>
            </a:r>
          </a:p>
          <a:p>
            <a:pPr marL="335279" marR="0">
              <a:lnSpc>
                <a:spcPts val="1783"/>
              </a:lnSpc>
              <a:spcBef>
                <a:spcPts val="510"/>
              </a:spcBef>
              <a:spcAft>
                <a:spcPts val="0"/>
              </a:spcAft>
            </a:pPr>
            <a:r>
              <a:rPr sz="1600" b="1" dirty="0">
                <a:solidFill>
                  <a:srgbClr val="C00000"/>
                </a:solidFill>
                <a:latin typeface="FGVSDB+Arial Bold"/>
                <a:cs typeface="FGVSDB+Arial Bold"/>
              </a:rPr>
              <a:t>до</a:t>
            </a:r>
            <a:r>
              <a:rPr sz="1600" b="1" spc="12" dirty="0">
                <a:solidFill>
                  <a:srgbClr val="C00000"/>
                </a:solidFill>
                <a:latin typeface="FGVSDB+Arial Bold"/>
                <a:cs typeface="FGVSDB+Arial Bold"/>
              </a:rPr>
              <a:t> </a:t>
            </a:r>
            <a:r>
              <a:rPr sz="1600" b="1" dirty="0">
                <a:solidFill>
                  <a:srgbClr val="C00000"/>
                </a:solidFill>
                <a:latin typeface="FGVSDB+Arial Bold"/>
                <a:cs typeface="FGVSDB+Arial Bold"/>
              </a:rPr>
              <a:t>10 млн</a:t>
            </a:r>
            <a:r>
              <a:rPr sz="1600" b="1" spc="23" dirty="0">
                <a:solidFill>
                  <a:srgbClr val="C00000"/>
                </a:solidFill>
                <a:latin typeface="FGVSDB+Arial Bold"/>
                <a:cs typeface="FGVSDB+Arial Bold"/>
              </a:rPr>
              <a:t> </a:t>
            </a:r>
            <a:r>
              <a:rPr sz="1600" b="1" spc="-28" dirty="0">
                <a:solidFill>
                  <a:srgbClr val="C00000"/>
                </a:solidFill>
                <a:latin typeface="FGVSDB+Arial Bold"/>
                <a:cs typeface="FGVSDB+Arial Bold"/>
              </a:rPr>
              <a:t>рублей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240524" y="2223606"/>
            <a:ext cx="4084846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endParaRPr sz="1600" spc="-42" dirty="0">
              <a:solidFill>
                <a:srgbClr val="002060"/>
              </a:solidFill>
              <a:latin typeface="ATLIUO+Arial"/>
              <a:cs typeface="ATLIUO+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32104" y="3246787"/>
            <a:ext cx="4390836" cy="884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5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2060"/>
                </a:solidFill>
                <a:latin typeface="ATLIUO+Arial"/>
                <a:cs typeface="ATLIUO+Arial"/>
              </a:rPr>
              <a:t>•</a:t>
            </a:r>
            <a:r>
              <a:rPr sz="1600" spc="35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600" dirty="0">
                <a:solidFill>
                  <a:srgbClr val="002060"/>
                </a:solidFill>
                <a:latin typeface="ATLIUO+Arial"/>
                <a:cs typeface="ATLIUO+Arial"/>
              </a:rPr>
              <a:t>На приобретение</a:t>
            </a:r>
            <a:r>
              <a:rPr sz="1600" spc="4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600" dirty="0">
                <a:solidFill>
                  <a:srgbClr val="002060"/>
                </a:solidFill>
                <a:latin typeface="ATLIUO+Arial"/>
                <a:cs typeface="ATLIUO+Arial"/>
              </a:rPr>
              <a:t>имущества</a:t>
            </a:r>
            <a:r>
              <a:rPr sz="1600" spc="33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600" dirty="0">
                <a:solidFill>
                  <a:srgbClr val="002060"/>
                </a:solidFill>
                <a:latin typeface="ATLIUO+Arial"/>
                <a:cs typeface="ATLIUO+Arial"/>
              </a:rPr>
              <a:t>с </a:t>
            </a:r>
            <a:r>
              <a:rPr sz="1600" spc="-17" dirty="0">
                <a:solidFill>
                  <a:srgbClr val="002060"/>
                </a:solidFill>
                <a:latin typeface="ATLIUO+Arial"/>
                <a:cs typeface="ATLIUO+Arial"/>
              </a:rPr>
              <a:t>целью</a:t>
            </a:r>
          </a:p>
          <a:p>
            <a:pPr marL="172211" marR="0">
              <a:lnSpc>
                <a:spcPts val="1659"/>
              </a:lnSpc>
              <a:spcBef>
                <a:spcPts val="0"/>
              </a:spcBef>
              <a:spcAft>
                <a:spcPts val="0"/>
              </a:spcAft>
            </a:pPr>
            <a:r>
              <a:rPr sz="1600" spc="-12" dirty="0">
                <a:solidFill>
                  <a:srgbClr val="002060"/>
                </a:solidFill>
                <a:latin typeface="ATLIUO+Arial"/>
                <a:cs typeface="ATLIUO+Arial"/>
              </a:rPr>
              <a:t>передачи</a:t>
            </a:r>
            <a:r>
              <a:rPr sz="1600" spc="24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600" dirty="0">
                <a:solidFill>
                  <a:srgbClr val="002060"/>
                </a:solidFill>
                <a:latin typeface="ATLIUO+Arial"/>
                <a:cs typeface="ATLIUO+Arial"/>
              </a:rPr>
              <a:t>в собственность </a:t>
            </a:r>
            <a:r>
              <a:rPr sz="1600" dirty="0" err="1">
                <a:solidFill>
                  <a:srgbClr val="002060"/>
                </a:solidFill>
                <a:latin typeface="ATLIUO+Arial"/>
                <a:cs typeface="ATLIUO+Arial"/>
              </a:rPr>
              <a:t>членов</a:t>
            </a:r>
            <a:r>
              <a:rPr sz="1600" spc="33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600" dirty="0" err="1" smtClean="0">
                <a:solidFill>
                  <a:srgbClr val="002060"/>
                </a:solidFill>
                <a:latin typeface="ATLIUO+Arial"/>
                <a:cs typeface="ATLIUO+Arial"/>
              </a:rPr>
              <a:t>СПоК</a:t>
            </a:r>
            <a:r>
              <a:rPr lang="ru-RU" sz="1600" dirty="0" smtClean="0">
                <a:solidFill>
                  <a:srgbClr val="002060"/>
                </a:solidFill>
                <a:latin typeface="ATLIUO+Arial"/>
                <a:cs typeface="ATLIUO+Arial"/>
              </a:rPr>
              <a:t> (не более 30 процентов стоимости имущества)</a:t>
            </a:r>
            <a:r>
              <a:rPr sz="1600" dirty="0" smtClean="0">
                <a:solidFill>
                  <a:srgbClr val="002060"/>
                </a:solidFill>
                <a:latin typeface="HHVIUR+Arial"/>
                <a:cs typeface="HHVIUR+Arial"/>
              </a:rPr>
              <a:t>.</a:t>
            </a:r>
            <a:endParaRPr sz="1600" dirty="0">
              <a:solidFill>
                <a:srgbClr val="002060"/>
              </a:solidFill>
              <a:latin typeface="HHVIUR+Arial"/>
              <a:cs typeface="HHVIUR+Arial"/>
            </a:endParaRPr>
          </a:p>
          <a:p>
            <a:pPr marL="172211" marR="0">
              <a:lnSpc>
                <a:spcPts val="1655"/>
              </a:lnSpc>
              <a:spcBef>
                <a:spcPts val="0"/>
              </a:spcBef>
              <a:spcAft>
                <a:spcPts val="0"/>
              </a:spcAft>
            </a:pPr>
            <a:r>
              <a:rPr sz="1600" spc="-10" dirty="0">
                <a:solidFill>
                  <a:srgbClr val="002060"/>
                </a:solidFill>
                <a:latin typeface="ATLIUO+Arial"/>
                <a:cs typeface="ATLIUO+Arial"/>
              </a:rPr>
              <a:t>Перечень</a:t>
            </a:r>
            <a:r>
              <a:rPr sz="1600" spc="26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600" spc="-12" dirty="0">
                <a:solidFill>
                  <a:srgbClr val="002060"/>
                </a:solidFill>
                <a:latin typeface="ATLIUO+Arial"/>
                <a:cs typeface="ATLIUO+Arial"/>
              </a:rPr>
              <a:t>определен</a:t>
            </a:r>
            <a:r>
              <a:rPr sz="1600" spc="15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600" dirty="0">
                <a:solidFill>
                  <a:srgbClr val="002060"/>
                </a:solidFill>
                <a:latin typeface="ATLIUO+Arial"/>
                <a:cs typeface="ATLIUO+Arial"/>
              </a:rPr>
              <a:t>приказом </a:t>
            </a:r>
            <a:r>
              <a:rPr sz="1600" spc="-44" dirty="0">
                <a:solidFill>
                  <a:srgbClr val="002060"/>
                </a:solidFill>
                <a:latin typeface="ATLIUO+Arial"/>
                <a:cs typeface="ATLIUO+Arial"/>
              </a:rPr>
              <a:t>МСХ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491484" y="3411370"/>
            <a:ext cx="2587692" cy="5556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3" dirty="0">
                <a:solidFill>
                  <a:srgbClr val="002060"/>
                </a:solidFill>
                <a:latin typeface="FGVSDB+Arial Bold"/>
                <a:cs typeface="FGVSDB+Arial Bold"/>
              </a:rPr>
              <a:t>Возмещение</a:t>
            </a:r>
            <a:r>
              <a:rPr sz="1600" b="1" spc="67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GVSDB+Arial Bold"/>
                <a:cs typeface="FGVSDB+Arial Bold"/>
              </a:rPr>
              <a:t>50% </a:t>
            </a:r>
            <a:r>
              <a:rPr sz="1600" b="1" spc="-10" dirty="0">
                <a:solidFill>
                  <a:srgbClr val="002060"/>
                </a:solidFill>
                <a:latin typeface="FGVSDB+Arial Bold"/>
                <a:cs typeface="FGVSDB+Arial Bold"/>
              </a:rPr>
              <a:t>затрат</a:t>
            </a:r>
          </a:p>
          <a:p>
            <a:pPr marL="391667" marR="0">
              <a:lnSpc>
                <a:spcPts val="1785"/>
              </a:lnSpc>
              <a:spcBef>
                <a:spcPts val="506"/>
              </a:spcBef>
              <a:spcAft>
                <a:spcPts val="0"/>
              </a:spcAft>
            </a:pPr>
            <a:r>
              <a:rPr sz="1600" b="1" dirty="0">
                <a:solidFill>
                  <a:srgbClr val="C00000"/>
                </a:solidFill>
                <a:latin typeface="FGVSDB+Arial Bold"/>
                <a:cs typeface="FGVSDB+Arial Bold"/>
              </a:rPr>
              <a:t>до</a:t>
            </a:r>
            <a:r>
              <a:rPr sz="1600" b="1" spc="11" dirty="0">
                <a:solidFill>
                  <a:srgbClr val="C00000"/>
                </a:solidFill>
                <a:latin typeface="FGVSDB+Arial Bold"/>
                <a:cs typeface="FGVSDB+Arial Bold"/>
              </a:rPr>
              <a:t> </a:t>
            </a:r>
            <a:r>
              <a:rPr sz="1600" b="1" dirty="0">
                <a:solidFill>
                  <a:srgbClr val="C00000"/>
                </a:solidFill>
                <a:latin typeface="FGVSDB+Arial Bold"/>
                <a:cs typeface="FGVSDB+Arial Bold"/>
              </a:rPr>
              <a:t>3 млн</a:t>
            </a:r>
            <a:r>
              <a:rPr sz="1600" b="1" spc="25" dirty="0">
                <a:solidFill>
                  <a:srgbClr val="C00000"/>
                </a:solidFill>
                <a:latin typeface="FGVSDB+Arial Bold"/>
                <a:cs typeface="FGVSDB+Arial Bold"/>
              </a:rPr>
              <a:t> </a:t>
            </a:r>
            <a:r>
              <a:rPr sz="1600" b="1" spc="-28" dirty="0">
                <a:solidFill>
                  <a:srgbClr val="C00000"/>
                </a:solidFill>
                <a:latin typeface="FGVSDB+Arial Bold"/>
                <a:cs typeface="FGVSDB+Arial Bold"/>
              </a:rPr>
              <a:t>рублей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107757" y="4694135"/>
            <a:ext cx="360040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3" dirty="0" err="1" smtClean="0">
                <a:solidFill>
                  <a:srgbClr val="002060"/>
                </a:solidFill>
                <a:latin typeface="FGVSDB+Arial Bold"/>
                <a:cs typeface="FGVSDB+Arial Bold"/>
              </a:rPr>
              <a:t>Возмещение</a:t>
            </a:r>
            <a:r>
              <a:rPr lang="ru-RU" sz="1600" b="1" spc="-13" dirty="0" smtClean="0">
                <a:solidFill>
                  <a:srgbClr val="002060"/>
                </a:solidFill>
                <a:latin typeface="FGVSDB+Arial Bold"/>
                <a:cs typeface="FGVSDB+Arial Bold"/>
              </a:rPr>
              <a:t> от 10</a:t>
            </a:r>
            <a:r>
              <a:rPr sz="1600" b="1" spc="67" dirty="0" smtClean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GVSDB+Arial Bold"/>
                <a:cs typeface="FGVSDB+Arial Bold"/>
              </a:rPr>
              <a:t>до</a:t>
            </a:r>
            <a:r>
              <a:rPr sz="1600" b="1" spc="12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GVSDB+Arial Bold"/>
                <a:cs typeface="FGVSDB+Arial Bold"/>
              </a:rPr>
              <a:t>15% </a:t>
            </a:r>
            <a:r>
              <a:rPr sz="1600" b="1" spc="-10" dirty="0">
                <a:solidFill>
                  <a:srgbClr val="002060"/>
                </a:solidFill>
                <a:latin typeface="FGVSDB+Arial Bold"/>
                <a:cs typeface="FGVSDB+Arial Bold"/>
              </a:rPr>
              <a:t>затрат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032104" y="4720120"/>
            <a:ext cx="4144539" cy="26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5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2060"/>
                </a:solidFill>
                <a:latin typeface="ATLIUO+Arial"/>
                <a:cs typeface="ATLIUO+Arial"/>
              </a:rPr>
              <a:t>•</a:t>
            </a:r>
            <a:r>
              <a:rPr sz="1600" spc="35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600" dirty="0">
                <a:solidFill>
                  <a:srgbClr val="002060"/>
                </a:solidFill>
                <a:latin typeface="ATLIUO+Arial"/>
                <a:cs typeface="ATLIUO+Arial"/>
              </a:rPr>
              <a:t>На реализацию</a:t>
            </a:r>
            <a:r>
              <a:rPr sz="1600" spc="25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600" dirty="0">
                <a:solidFill>
                  <a:srgbClr val="002060"/>
                </a:solidFill>
                <a:latin typeface="ATLIUO+Arial"/>
                <a:cs typeface="ATLIUO+Arial"/>
              </a:rPr>
              <a:t>с</a:t>
            </a:r>
            <a:r>
              <a:rPr sz="1600" dirty="0">
                <a:solidFill>
                  <a:srgbClr val="002060"/>
                </a:solidFill>
                <a:latin typeface="HHVIUR+Arial"/>
                <a:cs typeface="HHVIUR+Arial"/>
              </a:rPr>
              <a:t>/</a:t>
            </a:r>
            <a:r>
              <a:rPr sz="1600" dirty="0">
                <a:solidFill>
                  <a:srgbClr val="002060"/>
                </a:solidFill>
                <a:latin typeface="ATLIUO+Arial"/>
                <a:cs typeface="ATLIUO+Arial"/>
              </a:rPr>
              <a:t>х продукции,</a:t>
            </a:r>
            <a:r>
              <a:rPr sz="1600" spc="55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600" dirty="0">
                <a:solidFill>
                  <a:srgbClr val="002060"/>
                </a:solidFill>
                <a:latin typeface="ATLIUO+Arial"/>
                <a:cs typeface="ATLIUO+Arial"/>
              </a:rPr>
              <a:t>принятой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235196" y="4946988"/>
            <a:ext cx="2320627" cy="264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spc="-38" dirty="0">
                <a:solidFill>
                  <a:srgbClr val="002060"/>
                </a:solidFill>
                <a:latin typeface="ATLIUO+Arial"/>
                <a:cs typeface="ATLIUO+Arial"/>
              </a:rPr>
              <a:t>от</a:t>
            </a:r>
            <a:r>
              <a:rPr sz="1600" spc="35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600" dirty="0">
                <a:solidFill>
                  <a:srgbClr val="002060"/>
                </a:solidFill>
                <a:latin typeface="ATLIUO+Arial"/>
                <a:cs typeface="ATLIUO+Arial"/>
              </a:rPr>
              <a:t>членов</a:t>
            </a:r>
            <a:r>
              <a:rPr sz="1600" spc="14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600" dirty="0">
                <a:solidFill>
                  <a:srgbClr val="002060"/>
                </a:solidFill>
                <a:latin typeface="ATLIUO+Arial"/>
                <a:cs typeface="ATLIUO+Arial"/>
              </a:rPr>
              <a:t>кооператива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836164" y="4985005"/>
            <a:ext cx="3895761" cy="26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5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C00000"/>
                </a:solidFill>
                <a:latin typeface="FGVSDB+Arial Bold"/>
                <a:cs typeface="FGVSDB+Arial Bold"/>
              </a:rPr>
              <a:t>без ограничения</a:t>
            </a:r>
            <a:r>
              <a:rPr sz="1600" b="1" spc="39" dirty="0">
                <a:solidFill>
                  <a:srgbClr val="C00000"/>
                </a:solidFill>
                <a:latin typeface="FGVSDB+Arial Bold"/>
                <a:cs typeface="FGVSDB+Arial Bold"/>
              </a:rPr>
              <a:t> </a:t>
            </a:r>
            <a:r>
              <a:rPr sz="1600" b="1" spc="-19" dirty="0">
                <a:solidFill>
                  <a:srgbClr val="C00000"/>
                </a:solidFill>
                <a:latin typeface="FGVSDB+Arial Bold"/>
                <a:cs typeface="FGVSDB+Arial Bold"/>
              </a:rPr>
              <a:t>суммы</a:t>
            </a:r>
            <a:r>
              <a:rPr sz="1600" b="1" spc="79" dirty="0">
                <a:solidFill>
                  <a:srgbClr val="C00000"/>
                </a:solidFill>
                <a:latin typeface="FGVSDB+Arial Bold"/>
                <a:cs typeface="FGVSDB+Arial Bold"/>
              </a:rPr>
              <a:t> </a:t>
            </a:r>
            <a:r>
              <a:rPr sz="1600" b="1" spc="-16" dirty="0">
                <a:solidFill>
                  <a:srgbClr val="C00000"/>
                </a:solidFill>
                <a:latin typeface="FGVSDB+Arial Bold"/>
                <a:cs typeface="FGVSDB+Arial Bold"/>
              </a:rPr>
              <a:t>возмещения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106912" y="6447107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DFHPMT+Calibri"/>
                <a:cs typeface="DFHPMT+Calibri"/>
              </a:rPr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6265" y="459382"/>
            <a:ext cx="6003580" cy="264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2060"/>
                </a:solidFill>
                <a:latin typeface="FGVSDB+Arial Bold"/>
                <a:cs typeface="FGVSDB+Arial Bold"/>
              </a:rPr>
              <a:t>2.</a:t>
            </a:r>
            <a:r>
              <a:rPr sz="1600" b="1" spc="12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GVSDB+Arial Bold"/>
                <a:cs typeface="FGVSDB+Arial Bold"/>
              </a:rPr>
              <a:t>Нефинансовые</a:t>
            </a:r>
            <a:r>
              <a:rPr sz="1600" b="1" spc="24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GVSDB+Arial Bold"/>
                <a:cs typeface="FGVSDB+Arial Bold"/>
              </a:rPr>
              <a:t>меры</a:t>
            </a:r>
            <a:r>
              <a:rPr sz="1600" b="1" spc="13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600" b="1" spc="-11" dirty="0">
                <a:solidFill>
                  <a:srgbClr val="002060"/>
                </a:solidFill>
                <a:latin typeface="FGVSDB+Arial Bold"/>
                <a:cs typeface="FGVSDB+Arial Bold"/>
              </a:rPr>
              <a:t>поддержки</a:t>
            </a:r>
            <a:r>
              <a:rPr sz="1600" b="1" spc="46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600" b="1" spc="-14" dirty="0">
                <a:solidFill>
                  <a:srgbClr val="002060"/>
                </a:solidFill>
                <a:latin typeface="FGVSDB+Arial Bold"/>
                <a:cs typeface="FGVSDB+Arial Bold"/>
              </a:rPr>
              <a:t>субъектов</a:t>
            </a:r>
            <a:r>
              <a:rPr sz="1600" b="1" spc="81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GVSDB+Arial Bold"/>
                <a:cs typeface="FGVSDB+Arial Bold"/>
              </a:rPr>
              <a:t>МСП в</a:t>
            </a:r>
            <a:r>
              <a:rPr sz="1600" b="1" spc="10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600" b="1" spc="-39" dirty="0">
                <a:solidFill>
                  <a:srgbClr val="002060"/>
                </a:solidFill>
                <a:latin typeface="FGVSDB+Arial Bold"/>
                <a:cs typeface="FGVSDB+Arial Bold"/>
              </a:rPr>
              <a:t>АПК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00923" y="1486177"/>
            <a:ext cx="2993686" cy="508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2060"/>
                </a:solidFill>
                <a:latin typeface="FGVSDB+Arial Bold"/>
                <a:cs typeface="FGVSDB+Arial Bold"/>
              </a:rPr>
              <a:t>Инфраструктура</a:t>
            </a:r>
            <a:r>
              <a:rPr sz="1600" b="1" spc="71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600" b="1" spc="-11" dirty="0">
                <a:solidFill>
                  <a:srgbClr val="002060"/>
                </a:solidFill>
                <a:latin typeface="FGVSDB+Arial Bold"/>
                <a:cs typeface="FGVSDB+Arial Bold"/>
              </a:rPr>
              <a:t>поддержки</a:t>
            </a:r>
          </a:p>
          <a:p>
            <a:pPr marL="1190497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sz="1600" b="1" dirty="0">
                <a:solidFill>
                  <a:srgbClr val="002060"/>
                </a:solidFill>
                <a:latin typeface="FGVSDB+Arial Bold"/>
                <a:cs typeface="FGVSDB+Arial Bold"/>
              </a:rPr>
              <a:t>МСП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618867" y="1515514"/>
            <a:ext cx="3181662" cy="996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2060"/>
                </a:solidFill>
                <a:latin typeface="FGVSDB+Arial Bold"/>
                <a:cs typeface="FGVSDB+Arial Bold"/>
              </a:rPr>
              <a:t>Центры</a:t>
            </a:r>
            <a:r>
              <a:rPr sz="1600" b="1" spc="34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600" b="1" spc="-11" dirty="0">
                <a:solidFill>
                  <a:srgbClr val="002060"/>
                </a:solidFill>
                <a:latin typeface="FGVSDB+Arial Bold"/>
                <a:cs typeface="FGVSDB+Arial Bold"/>
              </a:rPr>
              <a:t>компетенций</a:t>
            </a:r>
            <a:r>
              <a:rPr sz="1600" b="1" spc="71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GVSDB+Arial Bold"/>
                <a:cs typeface="FGVSDB+Arial Bold"/>
              </a:rPr>
              <a:t>в сфере</a:t>
            </a:r>
          </a:p>
          <a:p>
            <a:pPr marL="355091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sz="1600" b="1" spc="-11" dirty="0">
                <a:solidFill>
                  <a:srgbClr val="002060"/>
                </a:solidFill>
                <a:latin typeface="FGVSDB+Arial Bold"/>
                <a:cs typeface="FGVSDB+Arial Bold"/>
              </a:rPr>
              <a:t>сельскохозяйственной</a:t>
            </a:r>
          </a:p>
          <a:p>
            <a:pPr marL="246887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sz="1600" b="1" dirty="0">
                <a:solidFill>
                  <a:srgbClr val="002060"/>
                </a:solidFill>
                <a:latin typeface="FGVSDB+Arial Bold"/>
                <a:cs typeface="FGVSDB+Arial Bold"/>
              </a:rPr>
              <a:t>кооперации</a:t>
            </a:r>
            <a:r>
              <a:rPr sz="1600" b="1" spc="28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GVSDB+Arial Bold"/>
                <a:cs typeface="FGVSDB+Arial Bold"/>
              </a:rPr>
              <a:t>и</a:t>
            </a:r>
            <a:r>
              <a:rPr sz="1600" b="1" spc="10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600" b="1" spc="-11" dirty="0">
                <a:solidFill>
                  <a:srgbClr val="002060"/>
                </a:solidFill>
                <a:latin typeface="FGVSDB+Arial Bold"/>
                <a:cs typeface="FGVSDB+Arial Bold"/>
              </a:rPr>
              <a:t>поддержки</a:t>
            </a:r>
          </a:p>
          <a:p>
            <a:pPr marL="995172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sz="1600" b="1" spc="-12" dirty="0">
                <a:solidFill>
                  <a:srgbClr val="002060"/>
                </a:solidFill>
                <a:latin typeface="FGVSDB+Arial Bold"/>
                <a:cs typeface="FGVSDB+Arial Bold"/>
              </a:rPr>
              <a:t>фермеров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407357" y="3656099"/>
            <a:ext cx="2008365" cy="508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677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2060"/>
                </a:solidFill>
                <a:latin typeface="FGVSDB+Arial Bold"/>
                <a:cs typeface="FGVSDB+Arial Bold"/>
              </a:rPr>
              <a:t>вершенствование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sz="1600" b="1" dirty="0">
                <a:solidFill>
                  <a:srgbClr val="002060"/>
                </a:solidFill>
                <a:latin typeface="FGVSDB+Arial Bold"/>
                <a:cs typeface="FGVSDB+Arial Bold"/>
              </a:rPr>
              <a:t>аконодательства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683510" y="3825517"/>
            <a:ext cx="3214671" cy="508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2060"/>
                </a:solidFill>
                <a:latin typeface="FGVSDB+Arial Bold"/>
                <a:cs typeface="FGVSDB+Arial Bold"/>
              </a:rPr>
              <a:t>Региональные</a:t>
            </a:r>
            <a:r>
              <a:rPr sz="1600" b="1" spc="14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GVSDB+Arial Bold"/>
                <a:cs typeface="FGVSDB+Arial Bold"/>
              </a:rPr>
              <a:t>подпрограммы</a:t>
            </a:r>
          </a:p>
          <a:p>
            <a:pPr marL="106553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sz="1600" b="1" dirty="0">
                <a:solidFill>
                  <a:srgbClr val="002060"/>
                </a:solidFill>
                <a:latin typeface="FGVSDB+Arial Bold"/>
                <a:cs typeface="FGVSDB+Arial Bold"/>
              </a:rPr>
              <a:t>развития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054096" y="4313197"/>
            <a:ext cx="2491968" cy="5084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1" dirty="0">
                <a:solidFill>
                  <a:srgbClr val="002060"/>
                </a:solidFill>
                <a:latin typeface="FGVSDB+Arial Bold"/>
                <a:cs typeface="FGVSDB+Arial Bold"/>
              </a:rPr>
              <a:t>сельскохозяйственной</a:t>
            </a:r>
          </a:p>
          <a:p>
            <a:pPr marL="563880" marR="0">
              <a:lnSpc>
                <a:spcPts val="1785"/>
              </a:lnSpc>
              <a:spcBef>
                <a:spcPts val="134"/>
              </a:spcBef>
              <a:spcAft>
                <a:spcPts val="0"/>
              </a:spcAft>
            </a:pPr>
            <a:r>
              <a:rPr sz="1600" b="1" dirty="0">
                <a:solidFill>
                  <a:srgbClr val="002060"/>
                </a:solidFill>
                <a:latin typeface="FGVSDB+Arial Bold"/>
                <a:cs typeface="FGVSDB+Arial Bold"/>
              </a:rPr>
              <a:t>кооперации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106912" y="6447107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DFHPMT+Calibri"/>
                <a:cs typeface="DFHPMT+Calibri"/>
              </a:rPr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59994" y="420958"/>
            <a:ext cx="7120602" cy="257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29"/>
              </a:lnSpc>
              <a:spcBef>
                <a:spcPts val="0"/>
              </a:spcBef>
              <a:spcAft>
                <a:spcPts val="0"/>
              </a:spcAft>
            </a:pPr>
            <a:r>
              <a:rPr sz="1550" b="1" dirty="0">
                <a:solidFill>
                  <a:srgbClr val="002060"/>
                </a:solidFill>
                <a:latin typeface="HVCIKD+Arial Bold"/>
                <a:cs typeface="HVCIKD+Arial Bold"/>
              </a:rPr>
              <a:t>5. </a:t>
            </a:r>
            <a:r>
              <a:rPr sz="1550" b="1" dirty="0">
                <a:solidFill>
                  <a:srgbClr val="002060"/>
                </a:solidFill>
                <a:latin typeface="FGVSDB+Arial Bold"/>
                <a:cs typeface="FGVSDB+Arial Bold"/>
              </a:rPr>
              <a:t>Развитие</a:t>
            </a:r>
            <a:r>
              <a:rPr sz="1550" b="1" spc="26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550" b="1" dirty="0">
                <a:solidFill>
                  <a:srgbClr val="002060"/>
                </a:solidFill>
                <a:latin typeface="FGVSDB+Arial Bold"/>
                <a:cs typeface="FGVSDB+Arial Bold"/>
              </a:rPr>
              <a:t>сельского </a:t>
            </a:r>
            <a:r>
              <a:rPr sz="1550" b="1" spc="-14" dirty="0">
                <a:solidFill>
                  <a:srgbClr val="002060"/>
                </a:solidFill>
                <a:latin typeface="FGVSDB+Arial Bold"/>
                <a:cs typeface="FGVSDB+Arial Bold"/>
              </a:rPr>
              <a:t>туризма</a:t>
            </a:r>
            <a:r>
              <a:rPr sz="1550" b="1" spc="63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550" b="1" spc="-10" dirty="0">
                <a:solidFill>
                  <a:srgbClr val="002060"/>
                </a:solidFill>
                <a:latin typeface="FGVSDB+Arial Bold"/>
                <a:cs typeface="FGVSDB+Arial Bold"/>
              </a:rPr>
              <a:t>(агротуризма)</a:t>
            </a:r>
            <a:r>
              <a:rPr sz="1550" b="1" spc="62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550" b="1" dirty="0">
                <a:solidFill>
                  <a:srgbClr val="002060"/>
                </a:solidFill>
                <a:latin typeface="FGVSDB+Arial Bold"/>
                <a:cs typeface="FGVSDB+Arial Bold"/>
              </a:rPr>
              <a:t>в</a:t>
            </a:r>
            <a:r>
              <a:rPr sz="1550" b="1" spc="-15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550" b="1" spc="-10" dirty="0">
                <a:solidFill>
                  <a:srgbClr val="002060"/>
                </a:solidFill>
                <a:latin typeface="FGVSDB+Arial Bold"/>
                <a:cs typeface="FGVSDB+Arial Bold"/>
              </a:rPr>
              <a:t>Российской</a:t>
            </a:r>
            <a:r>
              <a:rPr sz="1550" b="1" spc="19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550" b="1" dirty="0">
                <a:solidFill>
                  <a:srgbClr val="002060"/>
                </a:solidFill>
                <a:latin typeface="FGVSDB+Arial Bold"/>
                <a:cs typeface="FGVSDB+Arial Bold"/>
              </a:rPr>
              <a:t>Федерации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1106912" y="6447107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DFHPMT+Calibri"/>
                <a:cs typeface="DFHPMT+Calibri"/>
              </a:rPr>
              <a:t>21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504" t="20160" r="22447" b="11168"/>
          <a:stretch/>
        </p:blipFill>
        <p:spPr>
          <a:xfrm>
            <a:off x="0" y="0"/>
            <a:ext cx="12169352" cy="6868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6265" y="459382"/>
            <a:ext cx="5739676" cy="1374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2060"/>
                </a:solidFill>
                <a:latin typeface="FGVSDB+Arial Bold"/>
                <a:cs typeface="FGVSDB+Arial Bold"/>
              </a:rPr>
              <a:t>1.</a:t>
            </a:r>
            <a:r>
              <a:rPr sz="1600" b="1" spc="12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GVSDB+Arial Bold"/>
                <a:cs typeface="FGVSDB+Arial Bold"/>
              </a:rPr>
              <a:t>Финансовые</a:t>
            </a:r>
            <a:r>
              <a:rPr sz="1600" b="1" spc="10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GVSDB+Arial Bold"/>
                <a:cs typeface="FGVSDB+Arial Bold"/>
              </a:rPr>
              <a:t>меры</a:t>
            </a:r>
            <a:r>
              <a:rPr sz="1600" b="1" spc="13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600" b="1" spc="-11" dirty="0">
                <a:solidFill>
                  <a:srgbClr val="002060"/>
                </a:solidFill>
                <a:latin typeface="FGVSDB+Arial Bold"/>
                <a:cs typeface="FGVSDB+Arial Bold"/>
              </a:rPr>
              <a:t>поддержки</a:t>
            </a:r>
            <a:r>
              <a:rPr sz="1600" b="1" spc="46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600" b="1" spc="-14" dirty="0">
                <a:solidFill>
                  <a:srgbClr val="002060"/>
                </a:solidFill>
                <a:latin typeface="FGVSDB+Arial Bold"/>
                <a:cs typeface="FGVSDB+Arial Bold"/>
              </a:rPr>
              <a:t>субъектов</a:t>
            </a:r>
            <a:r>
              <a:rPr sz="1600" b="1" spc="81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GVSDB+Arial Bold"/>
                <a:cs typeface="FGVSDB+Arial Bold"/>
              </a:rPr>
              <a:t>МСП</a:t>
            </a:r>
            <a:r>
              <a:rPr sz="1600" b="1" spc="16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GVSDB+Arial Bold"/>
                <a:cs typeface="FGVSDB+Arial Bold"/>
              </a:rPr>
              <a:t>в </a:t>
            </a:r>
            <a:r>
              <a:rPr sz="1600" b="1" spc="-38" dirty="0">
                <a:solidFill>
                  <a:srgbClr val="002060"/>
                </a:solidFill>
                <a:latin typeface="FGVSDB+Arial Bold"/>
                <a:cs typeface="FGVSDB+Arial Bold"/>
              </a:rPr>
              <a:t>АПК</a:t>
            </a:r>
          </a:p>
          <a:p>
            <a:pPr marL="387705" marR="0">
              <a:lnSpc>
                <a:spcPts val="1783"/>
              </a:lnSpc>
              <a:spcBef>
                <a:spcPts val="6906"/>
              </a:spcBef>
              <a:spcAft>
                <a:spcPts val="0"/>
              </a:spcAft>
            </a:pPr>
            <a:r>
              <a:rPr sz="1600" b="1" dirty="0">
                <a:solidFill>
                  <a:srgbClr val="002060"/>
                </a:solidFill>
                <a:latin typeface="FGVSDB+Arial Bold"/>
                <a:cs typeface="FGVSDB+Arial Bold"/>
              </a:rPr>
              <a:t>Жизненный</a:t>
            </a:r>
            <a:r>
              <a:rPr sz="1600" b="1" spc="66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GVSDB+Arial Bold"/>
                <a:cs typeface="FGVSDB+Arial Bold"/>
              </a:rPr>
              <a:t>цикл</a:t>
            </a:r>
            <a:r>
              <a:rPr sz="1600" b="1" spc="-17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600" b="1" spc="-12" dirty="0">
                <a:solidFill>
                  <a:srgbClr val="002060"/>
                </a:solidFill>
                <a:latin typeface="FGVSDB+Arial Bold"/>
                <a:cs typeface="FGVSDB+Arial Bold"/>
              </a:rPr>
              <a:t>субъекта</a:t>
            </a:r>
            <a:r>
              <a:rPr sz="1600" b="1" spc="81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GVSDB+Arial Bold"/>
                <a:cs typeface="FGVSDB+Arial Bold"/>
              </a:rPr>
              <a:t>МСП в</a:t>
            </a:r>
            <a:r>
              <a:rPr sz="1600" b="1" spc="10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600" b="1" spc="-39" dirty="0">
                <a:solidFill>
                  <a:srgbClr val="002060"/>
                </a:solidFill>
                <a:latin typeface="FGVSDB+Arial Bold"/>
                <a:cs typeface="FGVSDB+Arial Bold"/>
              </a:rPr>
              <a:t>АПК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422638" y="2032253"/>
            <a:ext cx="2671331" cy="664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2607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Сельскохозяйственные</a:t>
            </a:r>
          </a:p>
          <a:p>
            <a:pPr marL="0" marR="0">
              <a:lnSpc>
                <a:spcPts val="1571"/>
              </a:lnSpc>
              <a:spcBef>
                <a:spcPts val="59"/>
              </a:spcBef>
              <a:spcAft>
                <a:spcPts val="0"/>
              </a:spcAft>
            </a:pP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потребительские</a:t>
            </a:r>
            <a:r>
              <a:rPr sz="1400" spc="-33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кооперативы</a:t>
            </a:r>
          </a:p>
          <a:p>
            <a:pPr marL="899414" marR="0">
              <a:lnSpc>
                <a:spcPts val="1568"/>
              </a:lnSpc>
              <a:spcBef>
                <a:spcPts val="112"/>
              </a:spcBef>
              <a:spcAft>
                <a:spcPts val="0"/>
              </a:spcAft>
            </a:pP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2 уровня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762877" y="2585465"/>
            <a:ext cx="2098812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Сельскохозяйственные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470015" y="2798825"/>
            <a:ext cx="2671133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потребительские</a:t>
            </a:r>
            <a:r>
              <a:rPr sz="1400" spc="-33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кооперативы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862707" y="3023720"/>
            <a:ext cx="1326290" cy="2376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71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Организованн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955155" y="3023720"/>
            <a:ext cx="1314865" cy="2376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71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нимательская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920617" y="3237737"/>
            <a:ext cx="1291290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деятельность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891663" y="3450167"/>
            <a:ext cx="3338110" cy="574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i="1" dirty="0">
                <a:solidFill>
                  <a:srgbClr val="002060"/>
                </a:solidFill>
                <a:latin typeface="HTWWOG+Arial Italic"/>
                <a:cs typeface="HTWWOG+Arial Italic"/>
              </a:rPr>
              <a:t>(крестьянские</a:t>
            </a:r>
            <a:r>
              <a:rPr sz="1200" i="1" spc="-13" dirty="0">
                <a:solidFill>
                  <a:srgbClr val="002060"/>
                </a:solidFill>
                <a:latin typeface="HTWWOG+Arial Italic"/>
                <a:cs typeface="HTWWOG+Arial Italic"/>
              </a:rPr>
              <a:t> </a:t>
            </a:r>
            <a:r>
              <a:rPr sz="1200" i="1" dirty="0">
                <a:solidFill>
                  <a:srgbClr val="002060"/>
                </a:solidFill>
                <a:latin typeface="HTWWOG+Arial Italic"/>
                <a:cs typeface="HTWWOG+Arial Italic"/>
              </a:rPr>
              <a:t>(фермерские)</a:t>
            </a:r>
            <a:r>
              <a:rPr sz="1200" i="1" spc="-24" dirty="0">
                <a:solidFill>
                  <a:srgbClr val="002060"/>
                </a:solidFill>
                <a:latin typeface="HTWWOG+Arial Italic"/>
                <a:cs typeface="HTWWOG+Arial Italic"/>
              </a:rPr>
              <a:t> </a:t>
            </a:r>
            <a:r>
              <a:rPr sz="1200" i="1" dirty="0">
                <a:solidFill>
                  <a:srgbClr val="002060"/>
                </a:solidFill>
                <a:latin typeface="HTWWOG+Arial Italic"/>
                <a:cs typeface="HTWWOG+Arial Italic"/>
              </a:rPr>
              <a:t>хозяйства,</a:t>
            </a:r>
            <a:r>
              <a:rPr sz="1200" i="1" spc="11" dirty="0">
                <a:solidFill>
                  <a:srgbClr val="002060"/>
                </a:solidFill>
                <a:latin typeface="HTWWOG+Arial Italic"/>
                <a:cs typeface="HTWWOG+Arial Italic"/>
              </a:rPr>
              <a:t> </a:t>
            </a:r>
            <a:r>
              <a:rPr sz="1200" i="1" dirty="0">
                <a:solidFill>
                  <a:srgbClr val="002060"/>
                </a:solidFill>
                <a:latin typeface="HTWWOG+Arial Italic"/>
                <a:cs typeface="HTWWOG+Arial Italic"/>
              </a:rPr>
              <a:t>ИП</a:t>
            </a:r>
          </a:p>
          <a:p>
            <a:pPr marL="97535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i="1" dirty="0">
                <a:solidFill>
                  <a:srgbClr val="002060"/>
                </a:solidFill>
                <a:latin typeface="HTWWOG+Arial Italic"/>
                <a:cs typeface="HTWWOG+Arial Italic"/>
              </a:rPr>
              <a:t>и иные организационно</a:t>
            </a:r>
            <a:r>
              <a:rPr sz="1200" i="1" dirty="0">
                <a:solidFill>
                  <a:srgbClr val="002060"/>
                </a:solidFill>
                <a:latin typeface="PNQJVQ+Arial Italic"/>
                <a:cs typeface="PNQJVQ+Arial Italic"/>
              </a:rPr>
              <a:t>-</a:t>
            </a:r>
            <a:r>
              <a:rPr sz="1200" i="1" dirty="0">
                <a:solidFill>
                  <a:srgbClr val="002060"/>
                </a:solidFill>
                <a:latin typeface="HTWWOG+Arial Italic"/>
                <a:cs typeface="HTWWOG+Arial Italic"/>
              </a:rPr>
              <a:t>правовые</a:t>
            </a:r>
            <a:r>
              <a:rPr sz="1200" i="1" spc="-22" dirty="0">
                <a:solidFill>
                  <a:srgbClr val="002060"/>
                </a:solidFill>
                <a:latin typeface="HTWWOG+Arial Italic"/>
                <a:cs typeface="HTWWOG+Arial Italic"/>
              </a:rPr>
              <a:t> </a:t>
            </a:r>
            <a:r>
              <a:rPr sz="1200" i="1" dirty="0">
                <a:solidFill>
                  <a:srgbClr val="002060"/>
                </a:solidFill>
                <a:latin typeface="HTWWOG+Arial Italic"/>
                <a:cs typeface="HTWWOG+Arial Italic"/>
              </a:rPr>
              <a:t>формы</a:t>
            </a:r>
          </a:p>
          <a:p>
            <a:pPr marL="753109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sz="1200" i="1" dirty="0">
                <a:solidFill>
                  <a:srgbClr val="002060"/>
                </a:solidFill>
                <a:latin typeface="HTWWOG+Arial Italic"/>
                <a:cs typeface="HTWWOG+Arial Italic"/>
              </a:rPr>
              <a:t>субъектов МСП</a:t>
            </a:r>
            <a:r>
              <a:rPr sz="1200" i="1" spc="19" dirty="0">
                <a:solidFill>
                  <a:srgbClr val="002060"/>
                </a:solidFill>
                <a:latin typeface="HTWWOG+Arial Italic"/>
                <a:cs typeface="HTWWOG+Arial Italic"/>
              </a:rPr>
              <a:t> </a:t>
            </a:r>
            <a:r>
              <a:rPr sz="1200" i="1" dirty="0">
                <a:solidFill>
                  <a:srgbClr val="002060"/>
                </a:solidFill>
                <a:latin typeface="HTWWOG+Arial Italic"/>
                <a:cs typeface="HTWWOG+Arial Italic"/>
              </a:rPr>
              <a:t>в АПК)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31317" y="3704949"/>
            <a:ext cx="2448142" cy="664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912" marR="0">
              <a:lnSpc>
                <a:spcPts val="1571"/>
              </a:lnSpc>
              <a:spcBef>
                <a:spcPts val="0"/>
              </a:spcBef>
              <a:spcAft>
                <a:spcPts val="0"/>
              </a:spcAft>
            </a:pPr>
            <a:r>
              <a:rPr sz="1400" spc="-11" dirty="0">
                <a:solidFill>
                  <a:srgbClr val="002060"/>
                </a:solidFill>
                <a:latin typeface="ATLIUO+Arial"/>
                <a:cs typeface="ATLIUO+Arial"/>
              </a:rPr>
              <a:t>Граждане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 РФ, в том</a:t>
            </a:r>
            <a:r>
              <a:rPr sz="1400" spc="-2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числе</a:t>
            </a:r>
          </a:p>
          <a:p>
            <a:pPr marL="0" marR="0">
              <a:lnSpc>
                <a:spcPts val="1568"/>
              </a:lnSpc>
              <a:spcBef>
                <a:spcPts val="113"/>
              </a:spcBef>
              <a:spcAft>
                <a:spcPts val="0"/>
              </a:spcAft>
            </a:pPr>
            <a:r>
              <a:rPr sz="1400" spc="-11" dirty="0">
                <a:solidFill>
                  <a:srgbClr val="002060"/>
                </a:solidFill>
                <a:latin typeface="ATLIUO+Arial"/>
                <a:cs typeface="ATLIUO+Arial"/>
              </a:rPr>
              <a:t>ведущие</a:t>
            </a:r>
            <a:r>
              <a:rPr sz="1400" spc="3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личное</a:t>
            </a:r>
            <a:r>
              <a:rPr sz="1400" spc="-29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подсобное</a:t>
            </a:r>
          </a:p>
          <a:p>
            <a:pPr marL="736092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хозяйство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184636" y="6447107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DFHPMT+Calibri"/>
                <a:cs typeface="DFHPMT+Calibri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0908" y="460630"/>
            <a:ext cx="5954619" cy="26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5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2060"/>
                </a:solidFill>
                <a:latin typeface="HVCIKD+Arial Bold"/>
                <a:cs typeface="HVCIKD+Arial Bold"/>
              </a:rPr>
              <a:t>I</a:t>
            </a:r>
            <a:r>
              <a:rPr sz="1600" b="1" spc="11" dirty="0">
                <a:solidFill>
                  <a:srgbClr val="002060"/>
                </a:solidFill>
                <a:latin typeface="HVCIKD+Arial Bold"/>
                <a:cs typeface="HVCIKD+Arial Bold"/>
              </a:rPr>
              <a:t> </a:t>
            </a:r>
            <a:r>
              <a:rPr sz="1600" b="1" spc="-14" dirty="0">
                <a:solidFill>
                  <a:srgbClr val="002060"/>
                </a:solidFill>
                <a:latin typeface="FGVSDB+Arial Bold"/>
                <a:cs typeface="FGVSDB+Arial Bold"/>
              </a:rPr>
              <a:t>этап:</a:t>
            </a:r>
            <a:r>
              <a:rPr sz="1600" b="1" spc="55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GVSDB+Arial Bold"/>
                <a:cs typeface="FGVSDB+Arial Bold"/>
              </a:rPr>
              <a:t>Организация</a:t>
            </a:r>
            <a:r>
              <a:rPr sz="1600" b="1" spc="54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GVSDB+Arial Bold"/>
                <a:cs typeface="FGVSDB+Arial Bold"/>
              </a:rPr>
              <a:t>предпринимательской</a:t>
            </a:r>
            <a:r>
              <a:rPr sz="1600" b="1" spc="72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GVSDB+Arial Bold"/>
                <a:cs typeface="FGVSDB+Arial Bold"/>
              </a:rPr>
              <a:t>деятельности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533888" y="1485985"/>
            <a:ext cx="1507182" cy="574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7076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2060"/>
                </a:solidFill>
                <a:latin typeface="FGVSDB+Arial Bold"/>
                <a:cs typeface="FGVSDB+Arial Bold"/>
              </a:rPr>
              <a:t>Документы,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b="1" dirty="0">
                <a:solidFill>
                  <a:srgbClr val="002060"/>
                </a:solidFill>
                <a:latin typeface="FGVSDB+Arial Bold"/>
                <a:cs typeface="FGVSDB+Arial Bold"/>
              </a:rPr>
              <a:t>подтверждающие</a:t>
            </a:r>
          </a:p>
          <a:p>
            <a:pPr marL="248411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sz="1200" b="1" spc="-10" dirty="0">
                <a:solidFill>
                  <a:srgbClr val="002060"/>
                </a:solidFill>
                <a:latin typeface="FGVSDB+Arial Bold"/>
                <a:cs typeface="FGVSDB+Arial Bold"/>
              </a:rPr>
              <a:t>статус</a:t>
            </a:r>
            <a:r>
              <a:rPr sz="1200" b="1" spc="39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200" b="1" spc="-14" dirty="0">
                <a:solidFill>
                  <a:srgbClr val="002060"/>
                </a:solidFill>
                <a:latin typeface="FGVSDB+Arial Bold"/>
                <a:cs typeface="FGVSDB+Arial Bold"/>
              </a:rPr>
              <a:t>КФХ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74481" y="1641433"/>
            <a:ext cx="1906790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2060"/>
                </a:solidFill>
                <a:latin typeface="FGVSDB+Arial Bold"/>
                <a:cs typeface="FGVSDB+Arial Bold"/>
              </a:rPr>
              <a:t>Получение</a:t>
            </a:r>
            <a:r>
              <a:rPr sz="1200" b="1" spc="25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200" b="1" spc="-10" dirty="0">
                <a:solidFill>
                  <a:srgbClr val="002060"/>
                </a:solidFill>
                <a:latin typeface="FGVSDB+Arial Bold"/>
                <a:cs typeface="FGVSDB+Arial Bold"/>
              </a:rPr>
              <a:t>документов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236720" y="1689947"/>
            <a:ext cx="2870874" cy="391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3232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2060"/>
                </a:solidFill>
                <a:latin typeface="FGVSDB+Arial Bold"/>
                <a:cs typeface="FGVSDB+Arial Bold"/>
              </a:rPr>
              <a:t>Формирование</a:t>
            </a:r>
            <a:r>
              <a:rPr sz="1200" b="1" spc="60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200" b="1" dirty="0">
                <a:solidFill>
                  <a:srgbClr val="002060"/>
                </a:solidFill>
                <a:latin typeface="FGVSDB+Arial Bold"/>
                <a:cs typeface="FGVSDB+Arial Bold"/>
              </a:rPr>
              <a:t>и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b="1" dirty="0">
                <a:solidFill>
                  <a:srgbClr val="002060"/>
                </a:solidFill>
                <a:latin typeface="FGVSDB+Arial Bold"/>
                <a:cs typeface="FGVSDB+Arial Bold"/>
              </a:rPr>
              <a:t>представление</a:t>
            </a:r>
            <a:r>
              <a:rPr sz="1200" b="1" spc="-13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200" b="1" dirty="0">
                <a:solidFill>
                  <a:srgbClr val="002060"/>
                </a:solidFill>
                <a:latin typeface="FGVSDB+Arial Bold"/>
                <a:cs typeface="FGVSDB+Arial Bold"/>
              </a:rPr>
              <a:t>пакетов</a:t>
            </a:r>
            <a:r>
              <a:rPr sz="1200" b="1" spc="12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200" b="1" spc="-10" dirty="0">
                <a:solidFill>
                  <a:srgbClr val="002060"/>
                </a:solidFill>
                <a:latin typeface="FGVSDB+Arial Bold"/>
                <a:cs typeface="FGVSDB+Arial Bold"/>
              </a:rPr>
              <a:t>документов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983480" y="2055707"/>
            <a:ext cx="1377106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1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лично/удаленно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403459" y="2267277"/>
            <a:ext cx="1470773" cy="4629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HHVIUR+Arial"/>
                <a:cs typeface="HHVIUR+Arial"/>
              </a:rPr>
              <a:t>-</a:t>
            </a:r>
            <a:r>
              <a:rPr sz="1100" spc="-12" dirty="0">
                <a:solidFill>
                  <a:srgbClr val="404040"/>
                </a:solidFill>
                <a:latin typeface="HHVIUR+Arial"/>
                <a:cs typeface="HHVIUR+Arial"/>
              </a:rPr>
              <a:t> </a:t>
            </a:r>
            <a:r>
              <a:rPr sz="1100" dirty="0">
                <a:solidFill>
                  <a:srgbClr val="404040"/>
                </a:solidFill>
                <a:latin typeface="ATLIUO+Arial"/>
                <a:cs typeface="ATLIUO+Arial"/>
              </a:rPr>
              <a:t>уведомление ИП</a:t>
            </a:r>
            <a:r>
              <a:rPr sz="1100" spc="-21" dirty="0">
                <a:solidFill>
                  <a:srgbClr val="404040"/>
                </a:solidFill>
                <a:latin typeface="ATLIUO+Arial"/>
                <a:cs typeface="ATLIUO+Arial"/>
              </a:rPr>
              <a:t> </a:t>
            </a:r>
            <a:r>
              <a:rPr sz="1100" dirty="0">
                <a:solidFill>
                  <a:srgbClr val="404040"/>
                </a:solidFill>
                <a:latin typeface="ATLIUO+Arial"/>
                <a:cs typeface="ATLIUO+Arial"/>
              </a:rPr>
              <a:t>о</a:t>
            </a:r>
          </a:p>
          <a:p>
            <a:pPr marL="0" marR="0">
              <a:lnSpc>
                <a:spcPts val="1055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ATLIUO+Arial"/>
                <a:cs typeface="ATLIUO+Arial"/>
              </a:rPr>
              <a:t>ведении</a:t>
            </a:r>
            <a:r>
              <a:rPr sz="1100" spc="-22" dirty="0">
                <a:solidFill>
                  <a:srgbClr val="404040"/>
                </a:solidFill>
                <a:latin typeface="ATLIUO+Arial"/>
                <a:cs typeface="ATLIUO+Arial"/>
              </a:rPr>
              <a:t> </a:t>
            </a:r>
            <a:r>
              <a:rPr sz="1100" dirty="0">
                <a:solidFill>
                  <a:srgbClr val="404040"/>
                </a:solidFill>
                <a:latin typeface="ATLIUO+Arial"/>
                <a:cs typeface="ATLIUO+Arial"/>
              </a:rPr>
              <a:t>КФХ</a:t>
            </a:r>
            <a:r>
              <a:rPr sz="1100" spc="-12" dirty="0">
                <a:solidFill>
                  <a:srgbClr val="404040"/>
                </a:solidFill>
                <a:latin typeface="ATLIUO+Arial"/>
                <a:cs typeface="ATLIUO+Arial"/>
              </a:rPr>
              <a:t> </a:t>
            </a:r>
            <a:r>
              <a:rPr sz="1100" dirty="0">
                <a:solidFill>
                  <a:srgbClr val="404040"/>
                </a:solidFill>
                <a:latin typeface="ATLIUO+Arial"/>
                <a:cs typeface="ATLIUO+Arial"/>
              </a:rPr>
              <a:t>в</a:t>
            </a:r>
          </a:p>
          <a:p>
            <a:pPr marL="0" marR="0">
              <a:lnSpc>
                <a:spcPts val="1056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ATLIUO+Arial"/>
                <a:cs typeface="ATLIUO+Arial"/>
              </a:rPr>
              <a:t>качестве главы</a:t>
            </a:r>
            <a:r>
              <a:rPr sz="1100" spc="-32" dirty="0">
                <a:solidFill>
                  <a:srgbClr val="404040"/>
                </a:solidFill>
                <a:latin typeface="ATLIUO+Arial"/>
                <a:cs typeface="ATLIUO+Arial"/>
              </a:rPr>
              <a:t> </a:t>
            </a:r>
            <a:r>
              <a:rPr sz="1100" dirty="0">
                <a:solidFill>
                  <a:srgbClr val="404040"/>
                </a:solidFill>
                <a:latin typeface="ATLIUO+Arial"/>
                <a:cs typeface="ATLIUO+Arial"/>
              </a:rPr>
              <a:t>КФХ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740142" y="2728045"/>
            <a:ext cx="2156635" cy="5013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HHVIUR+Arial"/>
                <a:cs typeface="HHVIUR+Arial"/>
              </a:rPr>
              <a:t>- </a:t>
            </a:r>
            <a:r>
              <a:rPr sz="1200" dirty="0">
                <a:solidFill>
                  <a:srgbClr val="404040"/>
                </a:solidFill>
                <a:latin typeface="ATLIUO+Arial"/>
                <a:cs typeface="ATLIUO+Arial"/>
              </a:rPr>
              <a:t>уведомление о постановке</a:t>
            </a:r>
          </a:p>
          <a:p>
            <a:pPr marL="0" marR="0">
              <a:lnSpc>
                <a:spcPts val="115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ATLIUO+Arial"/>
                <a:cs typeface="ATLIUO+Arial"/>
              </a:rPr>
              <a:t>на </a:t>
            </a:r>
            <a:r>
              <a:rPr sz="1200" spc="-15" dirty="0">
                <a:solidFill>
                  <a:srgbClr val="404040"/>
                </a:solidFill>
                <a:latin typeface="ATLIUO+Arial"/>
                <a:cs typeface="ATLIUO+Arial"/>
              </a:rPr>
              <a:t>учет</a:t>
            </a:r>
            <a:r>
              <a:rPr sz="1200" dirty="0">
                <a:solidFill>
                  <a:srgbClr val="404040"/>
                </a:solidFill>
                <a:latin typeface="ATLIUO+Arial"/>
                <a:cs typeface="ATLIUO+Arial"/>
              </a:rPr>
              <a:t> в</a:t>
            </a:r>
            <a:r>
              <a:rPr sz="1200" spc="12" dirty="0">
                <a:solidFill>
                  <a:srgbClr val="404040"/>
                </a:solidFill>
                <a:latin typeface="ATLIUO+Arial"/>
                <a:cs typeface="ATLIUO+Arial"/>
              </a:rPr>
              <a:t> </a:t>
            </a:r>
            <a:r>
              <a:rPr sz="1200" dirty="0">
                <a:solidFill>
                  <a:srgbClr val="404040"/>
                </a:solidFill>
                <a:latin typeface="ATLIUO+Arial"/>
                <a:cs typeface="ATLIUO+Arial"/>
              </a:rPr>
              <a:t>налоговом</a:t>
            </a:r>
            <a:r>
              <a:rPr sz="1200" spc="-27" dirty="0">
                <a:solidFill>
                  <a:srgbClr val="404040"/>
                </a:solidFill>
                <a:latin typeface="ATLIUO+Arial"/>
                <a:cs typeface="ATLIUO+Arial"/>
              </a:rPr>
              <a:t> </a:t>
            </a:r>
            <a:r>
              <a:rPr sz="1200" dirty="0">
                <a:solidFill>
                  <a:srgbClr val="404040"/>
                </a:solidFill>
                <a:latin typeface="ATLIUO+Arial"/>
                <a:cs typeface="ATLIUO+Arial"/>
              </a:rPr>
              <a:t>органе;</a:t>
            </a:r>
          </a:p>
          <a:p>
            <a:pPr marL="0" marR="0">
              <a:lnSpc>
                <a:spcPts val="115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HHVIUR+Arial"/>
                <a:cs typeface="HHVIUR+Arial"/>
              </a:rPr>
              <a:t>- </a:t>
            </a:r>
            <a:r>
              <a:rPr sz="1200" dirty="0">
                <a:solidFill>
                  <a:srgbClr val="404040"/>
                </a:solidFill>
                <a:latin typeface="ATLIUO+Arial"/>
                <a:cs typeface="ATLIUO+Arial"/>
              </a:rPr>
              <a:t>лист</a:t>
            </a:r>
            <a:r>
              <a:rPr sz="1200" spc="17" dirty="0">
                <a:solidFill>
                  <a:srgbClr val="404040"/>
                </a:solidFill>
                <a:latin typeface="ATLIUO+Arial"/>
                <a:cs typeface="ATLIUO+Arial"/>
              </a:rPr>
              <a:t> </a:t>
            </a:r>
            <a:r>
              <a:rPr sz="1200" dirty="0">
                <a:solidFill>
                  <a:srgbClr val="404040"/>
                </a:solidFill>
                <a:latin typeface="ATLIUO+Arial"/>
                <a:cs typeface="ATLIUO+Arial"/>
              </a:rPr>
              <a:t>записи ЕГРИП;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198366" y="2819485"/>
            <a:ext cx="2917063" cy="574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2A35"/>
                </a:solidFill>
                <a:latin typeface="HHVIUR+Arial"/>
                <a:cs typeface="HHVIUR+Arial"/>
              </a:rPr>
              <a:t>- </a:t>
            </a:r>
            <a:r>
              <a:rPr sz="1200" dirty="0">
                <a:solidFill>
                  <a:srgbClr val="222A35"/>
                </a:solidFill>
                <a:latin typeface="ATLIUO+Arial"/>
                <a:cs typeface="ATLIUO+Arial"/>
              </a:rPr>
              <a:t>заявление по форме №</a:t>
            </a:r>
            <a:r>
              <a:rPr sz="1200" spc="11" dirty="0">
                <a:solidFill>
                  <a:srgbClr val="222A35"/>
                </a:solidFill>
                <a:latin typeface="ATLIUO+Arial"/>
                <a:cs typeface="ATLIUO+Arial"/>
              </a:rPr>
              <a:t> </a:t>
            </a:r>
            <a:r>
              <a:rPr sz="1200" dirty="0">
                <a:solidFill>
                  <a:srgbClr val="222A35"/>
                </a:solidFill>
                <a:latin typeface="ATLIUO+Arial"/>
                <a:cs typeface="ATLIUO+Arial"/>
              </a:rPr>
              <a:t>Р21001;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dirty="0">
                <a:solidFill>
                  <a:srgbClr val="222A35"/>
                </a:solidFill>
                <a:latin typeface="HHVIUR+Arial"/>
                <a:cs typeface="HHVIUR+Arial"/>
              </a:rPr>
              <a:t>- </a:t>
            </a:r>
            <a:r>
              <a:rPr sz="1200" spc="-17" dirty="0">
                <a:solidFill>
                  <a:srgbClr val="222A35"/>
                </a:solidFill>
                <a:latin typeface="ATLIUO+Arial"/>
                <a:cs typeface="ATLIUO+Arial"/>
              </a:rPr>
              <a:t>документ,</a:t>
            </a:r>
            <a:r>
              <a:rPr sz="1200" spc="21" dirty="0">
                <a:solidFill>
                  <a:srgbClr val="222A35"/>
                </a:solidFill>
                <a:latin typeface="ATLIUO+Arial"/>
                <a:cs typeface="ATLIUO+Arial"/>
              </a:rPr>
              <a:t> </a:t>
            </a:r>
            <a:r>
              <a:rPr sz="1200" dirty="0">
                <a:solidFill>
                  <a:srgbClr val="222A35"/>
                </a:solidFill>
                <a:latin typeface="ATLIUO+Arial"/>
                <a:cs typeface="ATLIUO+Arial"/>
              </a:rPr>
              <a:t>удостоверяющий</a:t>
            </a:r>
            <a:r>
              <a:rPr sz="1200" spc="-13" dirty="0">
                <a:solidFill>
                  <a:srgbClr val="222A35"/>
                </a:solidFill>
                <a:latin typeface="ATLIUO+Arial"/>
                <a:cs typeface="ATLIUO+Arial"/>
              </a:rPr>
              <a:t> </a:t>
            </a:r>
            <a:r>
              <a:rPr sz="1200" dirty="0">
                <a:solidFill>
                  <a:srgbClr val="222A35"/>
                </a:solidFill>
                <a:latin typeface="ATLIUO+Arial"/>
                <a:cs typeface="ATLIUO+Arial"/>
              </a:rPr>
              <a:t>личность;</a:t>
            </a:r>
          </a:p>
          <a:p>
            <a:pPr marL="0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sz="1200" dirty="0">
                <a:solidFill>
                  <a:srgbClr val="222A35"/>
                </a:solidFill>
                <a:latin typeface="HHVIUR+Arial"/>
                <a:cs typeface="HHVIUR+Arial"/>
              </a:rPr>
              <a:t>- </a:t>
            </a:r>
            <a:r>
              <a:rPr sz="1200" dirty="0">
                <a:solidFill>
                  <a:srgbClr val="222A35"/>
                </a:solidFill>
                <a:latin typeface="ATLIUO+Arial"/>
                <a:cs typeface="ATLIUO+Arial"/>
              </a:rPr>
              <a:t>документ об</a:t>
            </a:r>
            <a:r>
              <a:rPr sz="1200" spc="-19" dirty="0">
                <a:solidFill>
                  <a:srgbClr val="222A35"/>
                </a:solidFill>
                <a:latin typeface="ATLIUO+Arial"/>
                <a:cs typeface="ATLIUO+Arial"/>
              </a:rPr>
              <a:t> </a:t>
            </a:r>
            <a:r>
              <a:rPr sz="1200" dirty="0">
                <a:solidFill>
                  <a:srgbClr val="222A35"/>
                </a:solidFill>
                <a:latin typeface="ATLIUO+Arial"/>
                <a:cs typeface="ATLIUO+Arial"/>
              </a:rPr>
              <a:t>уплате</a:t>
            </a:r>
            <a:r>
              <a:rPr sz="1200" spc="13" dirty="0">
                <a:solidFill>
                  <a:srgbClr val="222A35"/>
                </a:solidFill>
                <a:latin typeface="ATLIUO+Arial"/>
                <a:cs typeface="ATLIUO+Arial"/>
              </a:rPr>
              <a:t> </a:t>
            </a:r>
            <a:r>
              <a:rPr sz="1200" dirty="0">
                <a:solidFill>
                  <a:srgbClr val="222A35"/>
                </a:solidFill>
                <a:latin typeface="ATLIUO+Arial"/>
                <a:cs typeface="ATLIUO+Arial"/>
              </a:rPr>
              <a:t>пошлины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403459" y="2803725"/>
            <a:ext cx="1133993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HHVIUR+Arial"/>
                <a:cs typeface="HHVIUR+Arial"/>
              </a:rPr>
              <a:t>-</a:t>
            </a:r>
            <a:r>
              <a:rPr sz="1100" spc="-12" dirty="0">
                <a:solidFill>
                  <a:srgbClr val="404040"/>
                </a:solidFill>
                <a:latin typeface="HHVIUR+Arial"/>
                <a:cs typeface="HHVIUR+Arial"/>
              </a:rPr>
              <a:t> </a:t>
            </a:r>
            <a:r>
              <a:rPr sz="1100" dirty="0">
                <a:solidFill>
                  <a:srgbClr val="404040"/>
                </a:solidFill>
                <a:latin typeface="ATLIUO+Arial"/>
                <a:cs typeface="ATLIUO+Arial"/>
              </a:rPr>
              <a:t>соглашение</a:t>
            </a:r>
            <a:r>
              <a:rPr sz="1100" spc="-20" dirty="0">
                <a:solidFill>
                  <a:srgbClr val="404040"/>
                </a:solidFill>
                <a:latin typeface="ATLIUO+Arial"/>
                <a:cs typeface="ATLIUO+Arial"/>
              </a:rPr>
              <a:t> </a:t>
            </a:r>
            <a:r>
              <a:rPr sz="1100" dirty="0">
                <a:solidFill>
                  <a:srgbClr val="404040"/>
                </a:solidFill>
                <a:latin typeface="ATLIUO+Arial"/>
                <a:cs typeface="ATLIUO+Arial"/>
              </a:rPr>
              <a:t>о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811401" y="2900552"/>
            <a:ext cx="1768113" cy="4507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63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222A35"/>
                </a:solidFill>
                <a:latin typeface="FGVSDB+Arial Bold"/>
                <a:cs typeface="FGVSDB+Arial Bold"/>
              </a:rPr>
              <a:t>Индивидуальный</a:t>
            </a:r>
          </a:p>
          <a:p>
            <a:pPr marL="0" marR="0">
              <a:lnSpc>
                <a:spcPts val="1571"/>
              </a:lnSpc>
              <a:spcBef>
                <a:spcPts val="59"/>
              </a:spcBef>
              <a:spcAft>
                <a:spcPts val="0"/>
              </a:spcAft>
            </a:pPr>
            <a:r>
              <a:rPr sz="1400" b="1" dirty="0">
                <a:solidFill>
                  <a:srgbClr val="222A35"/>
                </a:solidFill>
                <a:latin typeface="FGVSDB+Arial Bold"/>
                <a:cs typeface="FGVSDB+Arial Bold"/>
              </a:rPr>
              <a:t>предприниматель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403459" y="2937837"/>
            <a:ext cx="1532466" cy="463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ATLIUO+Arial"/>
                <a:cs typeface="ATLIUO+Arial"/>
              </a:rPr>
              <a:t>создании</a:t>
            </a:r>
            <a:r>
              <a:rPr sz="1100" spc="-22" dirty="0">
                <a:solidFill>
                  <a:srgbClr val="404040"/>
                </a:solidFill>
                <a:latin typeface="ATLIUO+Arial"/>
                <a:cs typeface="ATLIUO+Arial"/>
              </a:rPr>
              <a:t> </a:t>
            </a:r>
            <a:r>
              <a:rPr sz="1100" dirty="0">
                <a:solidFill>
                  <a:srgbClr val="404040"/>
                </a:solidFill>
                <a:latin typeface="ATLIUO+Arial"/>
                <a:cs typeface="ATLIUO+Arial"/>
              </a:rPr>
              <a:t>КФХ</a:t>
            </a:r>
            <a:r>
              <a:rPr sz="1100" spc="-24" dirty="0">
                <a:solidFill>
                  <a:srgbClr val="404040"/>
                </a:solidFill>
                <a:latin typeface="ATLIUO+Arial"/>
                <a:cs typeface="ATLIUO+Arial"/>
              </a:rPr>
              <a:t> </a:t>
            </a:r>
            <a:r>
              <a:rPr sz="1100" dirty="0">
                <a:solidFill>
                  <a:srgbClr val="404040"/>
                </a:solidFill>
                <a:latin typeface="ATLIUO+Arial"/>
                <a:cs typeface="ATLIUO+Arial"/>
              </a:rPr>
              <a:t>между</a:t>
            </a:r>
          </a:p>
          <a:p>
            <a:pPr marL="0" marR="0">
              <a:lnSpc>
                <a:spcPts val="1055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ATLIUO+Arial"/>
                <a:cs typeface="ATLIUO+Arial"/>
              </a:rPr>
              <a:t>членами</a:t>
            </a:r>
            <a:r>
              <a:rPr sz="1100" spc="-11" dirty="0">
                <a:solidFill>
                  <a:srgbClr val="404040"/>
                </a:solidFill>
                <a:latin typeface="ATLIUO+Arial"/>
                <a:cs typeface="ATLIUO+Arial"/>
              </a:rPr>
              <a:t> </a:t>
            </a:r>
            <a:r>
              <a:rPr sz="1100" dirty="0">
                <a:solidFill>
                  <a:srgbClr val="404040"/>
                </a:solidFill>
                <a:latin typeface="ATLIUO+Arial"/>
                <a:cs typeface="ATLIUO+Arial"/>
              </a:rPr>
              <a:t>хозяйства и</a:t>
            </a:r>
          </a:p>
          <a:p>
            <a:pPr marL="0" marR="0">
              <a:lnSpc>
                <a:spcPts val="105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ATLIUO+Arial"/>
                <a:cs typeface="ATLIUO+Arial"/>
              </a:rPr>
              <a:t>избрании</a:t>
            </a:r>
            <a:r>
              <a:rPr sz="1100" spc="-21" dirty="0">
                <a:solidFill>
                  <a:srgbClr val="404040"/>
                </a:solidFill>
                <a:latin typeface="ATLIUO+Arial"/>
                <a:cs typeface="ATLIUO+Arial"/>
              </a:rPr>
              <a:t> </a:t>
            </a:r>
            <a:r>
              <a:rPr sz="1100" dirty="0">
                <a:solidFill>
                  <a:srgbClr val="404040"/>
                </a:solidFill>
                <a:latin typeface="ATLIUO+Arial"/>
                <a:cs typeface="ATLIUO+Arial"/>
              </a:rPr>
              <a:t>ИП</a:t>
            </a:r>
            <a:r>
              <a:rPr sz="1100" spc="-21" dirty="0">
                <a:solidFill>
                  <a:srgbClr val="404040"/>
                </a:solidFill>
                <a:latin typeface="ATLIUO+Arial"/>
                <a:cs typeface="ATLIUO+Arial"/>
              </a:rPr>
              <a:t> </a:t>
            </a:r>
            <a:r>
              <a:rPr sz="1100" dirty="0">
                <a:solidFill>
                  <a:srgbClr val="404040"/>
                </a:solidFill>
                <a:latin typeface="ATLIUO+Arial"/>
                <a:cs typeface="ATLIUO+Arial"/>
              </a:rPr>
              <a:t>в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740142" y="3167338"/>
            <a:ext cx="2336383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HHVIUR+Arial"/>
                <a:cs typeface="HHVIUR+Arial"/>
              </a:rPr>
              <a:t>- </a:t>
            </a:r>
            <a:r>
              <a:rPr sz="1200" dirty="0">
                <a:solidFill>
                  <a:srgbClr val="404040"/>
                </a:solidFill>
                <a:latin typeface="ATLIUO+Arial"/>
                <a:cs typeface="ATLIUO+Arial"/>
              </a:rPr>
              <a:t>свидетельство</a:t>
            </a:r>
            <a:r>
              <a:rPr sz="1200" spc="-10" dirty="0">
                <a:solidFill>
                  <a:srgbClr val="404040"/>
                </a:solidFill>
                <a:latin typeface="ATLIUO+Arial"/>
                <a:cs typeface="ATLIUO+Arial"/>
              </a:rPr>
              <a:t> </a:t>
            </a:r>
            <a:r>
              <a:rPr sz="1200" dirty="0">
                <a:solidFill>
                  <a:srgbClr val="404040"/>
                </a:solidFill>
                <a:latin typeface="ATLIUO+Arial"/>
                <a:cs typeface="ATLIUO+Arial"/>
              </a:rPr>
              <a:t>о регистрации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547749" y="3325568"/>
            <a:ext cx="2292283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222A35"/>
                </a:solidFill>
                <a:latin typeface="HHVIUR+Arial"/>
                <a:cs typeface="HHVIUR+Arial"/>
              </a:rPr>
              <a:t>(</a:t>
            </a:r>
            <a:r>
              <a:rPr sz="1100" i="1" dirty="0">
                <a:solidFill>
                  <a:srgbClr val="222A35"/>
                </a:solidFill>
                <a:latin typeface="HTWWOG+Arial Italic"/>
                <a:cs typeface="HTWWOG+Arial Italic"/>
              </a:rPr>
              <a:t>сельхозтоваропроизводитель</a:t>
            </a:r>
            <a:r>
              <a:rPr sz="1100" i="1" dirty="0">
                <a:solidFill>
                  <a:srgbClr val="222A35"/>
                </a:solidFill>
                <a:latin typeface="PNQJVQ+Arial Italic"/>
                <a:cs typeface="PNQJVQ+Arial Italic"/>
              </a:rPr>
              <a:t>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0403459" y="3340427"/>
            <a:ext cx="1470773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ATLIUO+Arial"/>
                <a:cs typeface="ATLIUO+Arial"/>
              </a:rPr>
              <a:t>качестве главы</a:t>
            </a:r>
            <a:r>
              <a:rPr sz="1100" spc="-32" dirty="0">
                <a:solidFill>
                  <a:srgbClr val="404040"/>
                </a:solidFill>
                <a:latin typeface="ATLIUO+Arial"/>
                <a:cs typeface="ATLIUO+Arial"/>
              </a:rPr>
              <a:t> </a:t>
            </a:r>
            <a:r>
              <a:rPr sz="1100" dirty="0">
                <a:solidFill>
                  <a:srgbClr val="404040"/>
                </a:solidFill>
                <a:latin typeface="ATLIUO+Arial"/>
                <a:cs typeface="ATLIUO+Arial"/>
              </a:rPr>
              <a:t>КФХ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925066" y="4728463"/>
            <a:ext cx="1458018" cy="8331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244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222A35"/>
                </a:solidFill>
                <a:latin typeface="FGVSDB+Arial Bold"/>
                <a:cs typeface="FGVSDB+Arial Bold"/>
              </a:rPr>
              <a:t>Крестьянское</a:t>
            </a:r>
          </a:p>
          <a:p>
            <a:pPr marL="48767" marR="0">
              <a:lnSpc>
                <a:spcPts val="1571"/>
              </a:lnSpc>
              <a:spcBef>
                <a:spcPts val="59"/>
              </a:spcBef>
              <a:spcAft>
                <a:spcPts val="0"/>
              </a:spcAft>
            </a:pPr>
            <a:r>
              <a:rPr sz="1400" b="1" dirty="0">
                <a:solidFill>
                  <a:srgbClr val="222A35"/>
                </a:solidFill>
                <a:latin typeface="FGVSDB+Arial Bold"/>
                <a:cs typeface="FGVSDB+Arial Bold"/>
              </a:rPr>
              <a:t>(фермерское)</a:t>
            </a:r>
          </a:p>
          <a:p>
            <a:pPr marL="202691" marR="0">
              <a:lnSpc>
                <a:spcPts val="1568"/>
              </a:lnSpc>
              <a:spcBef>
                <a:spcPts val="113"/>
              </a:spcBef>
              <a:spcAft>
                <a:spcPts val="0"/>
              </a:spcAft>
            </a:pPr>
            <a:r>
              <a:rPr sz="1400" b="1" spc="-11" dirty="0">
                <a:solidFill>
                  <a:srgbClr val="222A35"/>
                </a:solidFill>
                <a:latin typeface="FGVSDB+Arial Bold"/>
                <a:cs typeface="FGVSDB+Arial Bold"/>
              </a:rPr>
              <a:t>хозяйство</a:t>
            </a:r>
          </a:p>
          <a:p>
            <a:pPr marL="0" marR="0">
              <a:lnSpc>
                <a:spcPts val="1233"/>
              </a:lnSpc>
              <a:spcBef>
                <a:spcPts val="145"/>
              </a:spcBef>
              <a:spcAft>
                <a:spcPts val="0"/>
              </a:spcAft>
            </a:pPr>
            <a:r>
              <a:rPr sz="1100" i="1" dirty="0">
                <a:solidFill>
                  <a:srgbClr val="222A35"/>
                </a:solidFill>
                <a:latin typeface="HTWWOG+Arial Italic"/>
                <a:cs typeface="HTWWOG+Arial Italic"/>
              </a:rPr>
              <a:t>(юридическое лицо)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145534" y="4720548"/>
            <a:ext cx="2529281" cy="757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2A35"/>
                </a:solidFill>
                <a:latin typeface="HHVIUR+Arial"/>
                <a:cs typeface="HHVIUR+Arial"/>
              </a:rPr>
              <a:t>- </a:t>
            </a:r>
            <a:r>
              <a:rPr sz="1200" dirty="0">
                <a:solidFill>
                  <a:srgbClr val="222A35"/>
                </a:solidFill>
                <a:latin typeface="ATLIUO+Arial"/>
                <a:cs typeface="ATLIUO+Arial"/>
              </a:rPr>
              <a:t>заявление по форме</a:t>
            </a:r>
            <a:r>
              <a:rPr sz="1200" spc="-13" dirty="0">
                <a:solidFill>
                  <a:srgbClr val="222A35"/>
                </a:solidFill>
                <a:latin typeface="ATLIUO+Arial"/>
                <a:cs typeface="ATLIUO+Arial"/>
              </a:rPr>
              <a:t> </a:t>
            </a:r>
            <a:r>
              <a:rPr sz="1200" dirty="0">
                <a:solidFill>
                  <a:srgbClr val="222A35"/>
                </a:solidFill>
                <a:latin typeface="ATLIUO+Arial"/>
                <a:cs typeface="ATLIUO+Arial"/>
              </a:rPr>
              <a:t>№</a:t>
            </a:r>
            <a:r>
              <a:rPr sz="1200" spc="10" dirty="0">
                <a:solidFill>
                  <a:srgbClr val="222A35"/>
                </a:solidFill>
                <a:latin typeface="ATLIUO+Arial"/>
                <a:cs typeface="ATLIUO+Arial"/>
              </a:rPr>
              <a:t> </a:t>
            </a:r>
            <a:r>
              <a:rPr sz="1200" spc="-14" dirty="0">
                <a:solidFill>
                  <a:srgbClr val="222A35"/>
                </a:solidFill>
                <a:latin typeface="ATLIUO+Arial"/>
                <a:cs typeface="ATLIUO+Arial"/>
              </a:rPr>
              <a:t>Р11001;</a:t>
            </a:r>
          </a:p>
          <a:p>
            <a:pPr marL="0" marR="0">
              <a:lnSpc>
                <a:spcPts val="1340"/>
              </a:lnSpc>
              <a:spcBef>
                <a:spcPts val="151"/>
              </a:spcBef>
              <a:spcAft>
                <a:spcPts val="0"/>
              </a:spcAft>
            </a:pPr>
            <a:r>
              <a:rPr sz="1200" dirty="0">
                <a:solidFill>
                  <a:srgbClr val="222A35"/>
                </a:solidFill>
                <a:latin typeface="HHVIUR+Arial"/>
                <a:cs typeface="HHVIUR+Arial"/>
              </a:rPr>
              <a:t>- </a:t>
            </a:r>
            <a:r>
              <a:rPr sz="1200" dirty="0">
                <a:solidFill>
                  <a:srgbClr val="222A35"/>
                </a:solidFill>
                <a:latin typeface="ATLIUO+Arial"/>
                <a:cs typeface="ATLIUO+Arial"/>
              </a:rPr>
              <a:t>учредительные документы </a:t>
            </a:r>
            <a:r>
              <a:rPr sz="1200" spc="-23" dirty="0">
                <a:solidFill>
                  <a:srgbClr val="222A35"/>
                </a:solidFill>
                <a:latin typeface="ATLIUO+Arial"/>
                <a:cs typeface="ATLIUO+Arial"/>
              </a:rPr>
              <a:t>ЮЛ;</a:t>
            </a:r>
          </a:p>
          <a:p>
            <a:pPr marL="0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sz="1200" dirty="0">
                <a:solidFill>
                  <a:srgbClr val="222A35"/>
                </a:solidFill>
                <a:latin typeface="HHVIUR+Arial"/>
                <a:cs typeface="HHVIUR+Arial"/>
              </a:rPr>
              <a:t>- </a:t>
            </a:r>
            <a:r>
              <a:rPr sz="1200" dirty="0">
                <a:solidFill>
                  <a:srgbClr val="222A35"/>
                </a:solidFill>
                <a:latin typeface="ATLIUO+Arial"/>
                <a:cs typeface="ATLIUO+Arial"/>
              </a:rPr>
              <a:t>документ об</a:t>
            </a:r>
            <a:r>
              <a:rPr sz="1200" spc="-19" dirty="0">
                <a:solidFill>
                  <a:srgbClr val="222A35"/>
                </a:solidFill>
                <a:latin typeface="ATLIUO+Arial"/>
                <a:cs typeface="ATLIUO+Arial"/>
              </a:rPr>
              <a:t> </a:t>
            </a:r>
            <a:r>
              <a:rPr sz="1200" dirty="0">
                <a:solidFill>
                  <a:srgbClr val="222A35"/>
                </a:solidFill>
                <a:latin typeface="ATLIUO+Arial"/>
                <a:cs typeface="ATLIUO+Arial"/>
              </a:rPr>
              <a:t>уплате</a:t>
            </a:r>
            <a:r>
              <a:rPr sz="1200" spc="13" dirty="0">
                <a:solidFill>
                  <a:srgbClr val="222A35"/>
                </a:solidFill>
                <a:latin typeface="ATLIUO+Arial"/>
                <a:cs typeface="ATLIUO+Arial"/>
              </a:rPr>
              <a:t> </a:t>
            </a:r>
            <a:r>
              <a:rPr sz="1200" dirty="0">
                <a:solidFill>
                  <a:srgbClr val="222A35"/>
                </a:solidFill>
                <a:latin typeface="ATLIUO+Arial"/>
                <a:cs typeface="ATLIUO+Arial"/>
              </a:rPr>
              <a:t>пошлины;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dirty="0">
                <a:solidFill>
                  <a:srgbClr val="222A35"/>
                </a:solidFill>
                <a:latin typeface="HHVIUR+Arial"/>
                <a:cs typeface="HHVIUR+Arial"/>
              </a:rPr>
              <a:t>- </a:t>
            </a:r>
            <a:r>
              <a:rPr sz="1200" dirty="0">
                <a:solidFill>
                  <a:srgbClr val="222A35"/>
                </a:solidFill>
                <a:latin typeface="ATLIUO+Arial"/>
                <a:cs typeface="ATLIUO+Arial"/>
              </a:rPr>
              <a:t>решение</a:t>
            </a:r>
            <a:r>
              <a:rPr sz="1200" spc="-18" dirty="0">
                <a:solidFill>
                  <a:srgbClr val="222A35"/>
                </a:solidFill>
                <a:latin typeface="ATLIUO+Arial"/>
                <a:cs typeface="ATLIUO+Arial"/>
              </a:rPr>
              <a:t> </a:t>
            </a:r>
            <a:r>
              <a:rPr sz="1200" dirty="0">
                <a:solidFill>
                  <a:srgbClr val="222A35"/>
                </a:solidFill>
                <a:latin typeface="ATLIUO+Arial"/>
                <a:cs typeface="ATLIUO+Arial"/>
              </a:rPr>
              <a:t>о создании </a:t>
            </a:r>
            <a:r>
              <a:rPr sz="1200" spc="-21" dirty="0">
                <a:solidFill>
                  <a:srgbClr val="222A35"/>
                </a:solidFill>
                <a:latin typeface="ATLIUO+Arial"/>
                <a:cs typeface="ATLIUO+Arial"/>
              </a:rPr>
              <a:t>ЮЛ;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677657" y="4846764"/>
            <a:ext cx="2463883" cy="355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HHVIUR+Arial"/>
                <a:cs typeface="HHVIUR+Arial"/>
              </a:rPr>
              <a:t>- </a:t>
            </a:r>
            <a:r>
              <a:rPr sz="1200" dirty="0">
                <a:solidFill>
                  <a:srgbClr val="404040"/>
                </a:solidFill>
                <a:latin typeface="ATLIUO+Arial"/>
                <a:cs typeface="ATLIUO+Arial"/>
              </a:rPr>
              <a:t>свидетельство</a:t>
            </a:r>
            <a:r>
              <a:rPr sz="1200" spc="-10" dirty="0">
                <a:solidFill>
                  <a:srgbClr val="404040"/>
                </a:solidFill>
                <a:latin typeface="ATLIUO+Arial"/>
                <a:cs typeface="ATLIUO+Arial"/>
              </a:rPr>
              <a:t> </a:t>
            </a:r>
            <a:r>
              <a:rPr sz="1200" dirty="0">
                <a:solidFill>
                  <a:srgbClr val="404040"/>
                </a:solidFill>
                <a:latin typeface="ATLIUO+Arial"/>
                <a:cs typeface="ATLIUO+Arial"/>
              </a:rPr>
              <a:t>о постановке на</a:t>
            </a:r>
          </a:p>
          <a:p>
            <a:pPr marL="0" marR="0">
              <a:lnSpc>
                <a:spcPts val="1153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5" dirty="0">
                <a:solidFill>
                  <a:srgbClr val="404040"/>
                </a:solidFill>
                <a:latin typeface="ATLIUO+Arial"/>
                <a:cs typeface="ATLIUO+Arial"/>
              </a:rPr>
              <a:t>учет</a:t>
            </a:r>
            <a:r>
              <a:rPr sz="1200" spc="19" dirty="0">
                <a:solidFill>
                  <a:srgbClr val="404040"/>
                </a:solidFill>
                <a:latin typeface="ATLIUO+Arial"/>
                <a:cs typeface="ATLIUO+Arial"/>
              </a:rPr>
              <a:t> </a:t>
            </a:r>
            <a:r>
              <a:rPr sz="1200" dirty="0">
                <a:solidFill>
                  <a:srgbClr val="404040"/>
                </a:solidFill>
                <a:latin typeface="ATLIUO+Arial"/>
                <a:cs typeface="ATLIUO+Arial"/>
              </a:rPr>
              <a:t>в налоговом</a:t>
            </a:r>
            <a:r>
              <a:rPr sz="1200" spc="-15" dirty="0">
                <a:solidFill>
                  <a:srgbClr val="404040"/>
                </a:solidFill>
                <a:latin typeface="ATLIUO+Arial"/>
                <a:cs typeface="ATLIUO+Arial"/>
              </a:rPr>
              <a:t> </a:t>
            </a:r>
            <a:r>
              <a:rPr sz="1200" dirty="0">
                <a:solidFill>
                  <a:srgbClr val="404040"/>
                </a:solidFill>
                <a:latin typeface="ATLIUO+Arial"/>
                <a:cs typeface="ATLIUO+Arial"/>
              </a:rPr>
              <a:t>органе;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677657" y="5139902"/>
            <a:ext cx="1713865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HHVIUR+Arial"/>
                <a:cs typeface="HHVIUR+Arial"/>
              </a:rPr>
              <a:t>- </a:t>
            </a:r>
            <a:r>
              <a:rPr sz="1200" dirty="0">
                <a:solidFill>
                  <a:srgbClr val="404040"/>
                </a:solidFill>
                <a:latin typeface="ATLIUO+Arial"/>
                <a:cs typeface="ATLIUO+Arial"/>
              </a:rPr>
              <a:t>лист</a:t>
            </a:r>
            <a:r>
              <a:rPr sz="1200" spc="19" dirty="0">
                <a:solidFill>
                  <a:srgbClr val="404040"/>
                </a:solidFill>
                <a:latin typeface="ATLIUO+Arial"/>
                <a:cs typeface="ATLIUO+Arial"/>
              </a:rPr>
              <a:t> </a:t>
            </a:r>
            <a:r>
              <a:rPr sz="1200" dirty="0">
                <a:solidFill>
                  <a:srgbClr val="404040"/>
                </a:solidFill>
                <a:latin typeface="ATLIUO+Arial"/>
                <a:cs typeface="ATLIUO+Arial"/>
              </a:rPr>
              <a:t>записи ЕГРЮЛ;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7677657" y="5286206"/>
            <a:ext cx="2336689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HHVIUR+Arial"/>
                <a:cs typeface="HHVIUR+Arial"/>
              </a:rPr>
              <a:t>- </a:t>
            </a:r>
            <a:r>
              <a:rPr sz="1200" dirty="0">
                <a:solidFill>
                  <a:srgbClr val="404040"/>
                </a:solidFill>
                <a:latin typeface="ATLIUO+Arial"/>
                <a:cs typeface="ATLIUO+Arial"/>
              </a:rPr>
              <a:t>свидетельство о регистрации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145534" y="5452373"/>
            <a:ext cx="2366770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22A35"/>
                </a:solidFill>
                <a:latin typeface="HHVIUR+Arial"/>
                <a:cs typeface="HHVIUR+Arial"/>
              </a:rPr>
              <a:t>- </a:t>
            </a:r>
            <a:r>
              <a:rPr sz="1200" dirty="0">
                <a:solidFill>
                  <a:srgbClr val="222A35"/>
                </a:solidFill>
                <a:latin typeface="ATLIUO+Arial"/>
                <a:cs typeface="ATLIUO+Arial"/>
              </a:rPr>
              <a:t>соглашение о создании К(Ф)Х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135757" y="6252088"/>
            <a:ext cx="7368260" cy="257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29"/>
              </a:lnSpc>
              <a:spcBef>
                <a:spcPts val="0"/>
              </a:spcBef>
              <a:spcAft>
                <a:spcPts val="0"/>
              </a:spcAft>
            </a:pPr>
            <a:r>
              <a:rPr sz="1550" b="1" dirty="0">
                <a:solidFill>
                  <a:srgbClr val="C00000"/>
                </a:solidFill>
                <a:latin typeface="FGVSDB+Arial Bold"/>
                <a:cs typeface="FGVSDB+Arial Bold"/>
              </a:rPr>
              <a:t>Специальные</a:t>
            </a:r>
            <a:r>
              <a:rPr sz="1550" b="1" spc="16" dirty="0">
                <a:solidFill>
                  <a:srgbClr val="C00000"/>
                </a:solidFill>
                <a:latin typeface="FGVSDB+Arial Bold"/>
                <a:cs typeface="FGVSDB+Arial Bold"/>
              </a:rPr>
              <a:t> </a:t>
            </a:r>
            <a:r>
              <a:rPr sz="1550" b="1" dirty="0">
                <a:solidFill>
                  <a:srgbClr val="C00000"/>
                </a:solidFill>
                <a:latin typeface="FGVSDB+Arial Bold"/>
                <a:cs typeface="FGVSDB+Arial Bold"/>
              </a:rPr>
              <a:t>режимы</a:t>
            </a:r>
            <a:r>
              <a:rPr sz="1550" b="1" spc="28" dirty="0">
                <a:solidFill>
                  <a:srgbClr val="C00000"/>
                </a:solidFill>
                <a:latin typeface="FGVSDB+Arial Bold"/>
                <a:cs typeface="FGVSDB+Arial Bold"/>
              </a:rPr>
              <a:t> </a:t>
            </a:r>
            <a:r>
              <a:rPr sz="1550" b="1" dirty="0">
                <a:solidFill>
                  <a:srgbClr val="C00000"/>
                </a:solidFill>
                <a:latin typeface="FGVSDB+Arial Bold"/>
                <a:cs typeface="FGVSDB+Arial Bold"/>
              </a:rPr>
              <a:t>и </a:t>
            </a:r>
            <a:r>
              <a:rPr sz="1550" b="1" spc="-16" dirty="0">
                <a:solidFill>
                  <a:srgbClr val="C00000"/>
                </a:solidFill>
                <a:latin typeface="FGVSDB+Arial Bold"/>
                <a:cs typeface="FGVSDB+Arial Bold"/>
              </a:rPr>
              <a:t>льготы</a:t>
            </a:r>
            <a:r>
              <a:rPr sz="1550" b="1" spc="35" dirty="0">
                <a:solidFill>
                  <a:srgbClr val="C00000"/>
                </a:solidFill>
                <a:latin typeface="FGVSDB+Arial Bold"/>
                <a:cs typeface="FGVSDB+Arial Bold"/>
              </a:rPr>
              <a:t> </a:t>
            </a:r>
            <a:r>
              <a:rPr sz="1550" b="1" dirty="0">
                <a:solidFill>
                  <a:srgbClr val="C00000"/>
                </a:solidFill>
                <a:latin typeface="FGVSDB+Arial Bold"/>
                <a:cs typeface="FGVSDB+Arial Bold"/>
              </a:rPr>
              <a:t>для </a:t>
            </a:r>
            <a:r>
              <a:rPr sz="1550" b="1" spc="-11" dirty="0">
                <a:solidFill>
                  <a:srgbClr val="C00000"/>
                </a:solidFill>
                <a:latin typeface="FGVSDB+Arial Bold"/>
                <a:cs typeface="FGVSDB+Arial Bold"/>
              </a:rPr>
              <a:t>КФХ</a:t>
            </a:r>
            <a:r>
              <a:rPr sz="1550" b="1" spc="18" dirty="0">
                <a:solidFill>
                  <a:srgbClr val="C00000"/>
                </a:solidFill>
                <a:latin typeface="FGVSDB+Arial Bold"/>
                <a:cs typeface="FGVSDB+Arial Bold"/>
              </a:rPr>
              <a:t> </a:t>
            </a:r>
            <a:r>
              <a:rPr sz="1550" b="1" spc="-11" dirty="0">
                <a:solidFill>
                  <a:srgbClr val="C00000"/>
                </a:solidFill>
                <a:latin typeface="FGVSDB+Arial Bold"/>
                <a:cs typeface="FGVSDB+Arial Bold"/>
              </a:rPr>
              <a:t>сохраняются</a:t>
            </a:r>
            <a:r>
              <a:rPr sz="1550" b="1" spc="21" dirty="0">
                <a:solidFill>
                  <a:srgbClr val="C00000"/>
                </a:solidFill>
                <a:latin typeface="FGVSDB+Arial Bold"/>
                <a:cs typeface="FGVSDB+Arial Bold"/>
              </a:rPr>
              <a:t> </a:t>
            </a:r>
            <a:r>
              <a:rPr sz="1550" b="1" dirty="0">
                <a:solidFill>
                  <a:srgbClr val="C00000"/>
                </a:solidFill>
                <a:latin typeface="FGVSDB+Arial Bold"/>
                <a:cs typeface="FGVSDB+Arial Bold"/>
              </a:rPr>
              <a:t>в</a:t>
            </a:r>
            <a:r>
              <a:rPr sz="1550" b="1" spc="-15" dirty="0">
                <a:solidFill>
                  <a:srgbClr val="C00000"/>
                </a:solidFill>
                <a:latin typeface="FGVSDB+Arial Bold"/>
                <a:cs typeface="FGVSDB+Arial Bold"/>
              </a:rPr>
              <a:t> </a:t>
            </a:r>
            <a:r>
              <a:rPr sz="1550" b="1" spc="-12" dirty="0">
                <a:solidFill>
                  <a:srgbClr val="C00000"/>
                </a:solidFill>
                <a:latin typeface="FGVSDB+Arial Bold"/>
                <a:cs typeface="FGVSDB+Arial Bold"/>
              </a:rPr>
              <a:t>полном</a:t>
            </a:r>
            <a:r>
              <a:rPr sz="1550" b="1" spc="29" dirty="0">
                <a:solidFill>
                  <a:srgbClr val="C00000"/>
                </a:solidFill>
                <a:latin typeface="FGVSDB+Arial Bold"/>
                <a:cs typeface="FGVSDB+Arial Bold"/>
              </a:rPr>
              <a:t> </a:t>
            </a:r>
            <a:r>
              <a:rPr sz="1550" b="1" dirty="0">
                <a:solidFill>
                  <a:srgbClr val="C00000"/>
                </a:solidFill>
                <a:latin typeface="FGVSDB+Arial Bold"/>
                <a:cs typeface="FGVSDB+Arial Bold"/>
              </a:rPr>
              <a:t>объеме!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6265" y="459382"/>
            <a:ext cx="5954388" cy="264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2060"/>
                </a:solidFill>
                <a:latin typeface="HVCIKD+Arial Bold"/>
                <a:cs typeface="HVCIKD+Arial Bold"/>
              </a:rPr>
              <a:t>I</a:t>
            </a:r>
            <a:r>
              <a:rPr sz="1600" b="1" spc="11" dirty="0">
                <a:solidFill>
                  <a:srgbClr val="002060"/>
                </a:solidFill>
                <a:latin typeface="HVCIKD+Arial Bold"/>
                <a:cs typeface="HVCIKD+Arial Bold"/>
              </a:rPr>
              <a:t> </a:t>
            </a:r>
            <a:r>
              <a:rPr sz="1600" b="1" spc="-13" dirty="0">
                <a:solidFill>
                  <a:srgbClr val="002060"/>
                </a:solidFill>
                <a:latin typeface="FGVSDB+Arial Bold"/>
                <a:cs typeface="FGVSDB+Arial Bold"/>
              </a:rPr>
              <a:t>этап:</a:t>
            </a:r>
            <a:r>
              <a:rPr sz="1600" b="1" spc="51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GVSDB+Arial Bold"/>
                <a:cs typeface="FGVSDB+Arial Bold"/>
              </a:rPr>
              <a:t>Организация</a:t>
            </a:r>
            <a:r>
              <a:rPr sz="1600" b="1" spc="51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GVSDB+Arial Bold"/>
                <a:cs typeface="FGVSDB+Arial Bold"/>
              </a:rPr>
              <a:t>предпринимательской</a:t>
            </a:r>
            <a:r>
              <a:rPr sz="1600" b="1" spc="73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GVSDB+Arial Bold"/>
                <a:cs typeface="FGVSDB+Arial Bold"/>
              </a:rPr>
              <a:t>деятельности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71065" y="1422804"/>
            <a:ext cx="3528470" cy="508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spc="-14" dirty="0">
                <a:solidFill>
                  <a:srgbClr val="002060"/>
                </a:solidFill>
                <a:latin typeface="ATLIUO+Arial"/>
                <a:cs typeface="ATLIUO+Arial"/>
              </a:rPr>
              <a:t>Граждане</a:t>
            </a:r>
            <a:r>
              <a:rPr sz="1600" spc="17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600" dirty="0">
                <a:solidFill>
                  <a:srgbClr val="002060"/>
                </a:solidFill>
                <a:latin typeface="ATLIUO+Arial"/>
                <a:cs typeface="ATLIUO+Arial"/>
              </a:rPr>
              <a:t>РФ, в</a:t>
            </a:r>
            <a:r>
              <a:rPr sz="1600" spc="1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600" dirty="0">
                <a:solidFill>
                  <a:srgbClr val="002060"/>
                </a:solidFill>
                <a:latin typeface="ATLIUO+Arial"/>
                <a:cs typeface="ATLIUO+Arial"/>
              </a:rPr>
              <a:t>том</a:t>
            </a:r>
            <a:r>
              <a:rPr sz="1600" spc="1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600" dirty="0">
                <a:solidFill>
                  <a:srgbClr val="002060"/>
                </a:solidFill>
                <a:latin typeface="ATLIUO+Arial"/>
                <a:cs typeface="ATLIUO+Arial"/>
              </a:rPr>
              <a:t>числе</a:t>
            </a:r>
            <a:r>
              <a:rPr sz="1600" spc="23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600" spc="-13" dirty="0">
                <a:solidFill>
                  <a:srgbClr val="002060"/>
                </a:solidFill>
                <a:latin typeface="ATLIUO+Arial"/>
                <a:cs typeface="ATLIUO+Arial"/>
              </a:rPr>
              <a:t>ведущие</a:t>
            </a:r>
          </a:p>
          <a:p>
            <a:pPr marL="318516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sz="1600" dirty="0">
                <a:solidFill>
                  <a:srgbClr val="002060"/>
                </a:solidFill>
                <a:latin typeface="ATLIUO+Arial"/>
                <a:cs typeface="ATLIUO+Arial"/>
              </a:rPr>
              <a:t>личное</a:t>
            </a:r>
            <a:r>
              <a:rPr sz="1600" spc="38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600" dirty="0">
                <a:solidFill>
                  <a:srgbClr val="002060"/>
                </a:solidFill>
                <a:latin typeface="ATLIUO+Arial"/>
                <a:cs typeface="ATLIUO+Arial"/>
              </a:rPr>
              <a:t>подсобное</a:t>
            </a:r>
            <a:r>
              <a:rPr sz="1600" spc="26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600" dirty="0">
                <a:solidFill>
                  <a:srgbClr val="002060"/>
                </a:solidFill>
                <a:latin typeface="ATLIUO+Arial"/>
                <a:cs typeface="ATLIUO+Arial"/>
              </a:rPr>
              <a:t>хозяйство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63396" y="2645790"/>
            <a:ext cx="6861879" cy="1165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Меры государственной</a:t>
            </a:r>
            <a:r>
              <a:rPr sz="1400" spc="-15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поддержки ЛПХ</a:t>
            </a:r>
            <a:r>
              <a:rPr sz="1400" spc="-16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(региональный</a:t>
            </a:r>
            <a:r>
              <a:rPr sz="1400" spc="-22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уровень или через</a:t>
            </a:r>
            <a:r>
              <a:rPr sz="1400" spc="25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СПоК</a:t>
            </a:r>
            <a:r>
              <a:rPr sz="1400" dirty="0">
                <a:solidFill>
                  <a:srgbClr val="002060"/>
                </a:solidFill>
                <a:latin typeface="HHVIUR+Arial"/>
                <a:cs typeface="HHVIUR+Arial"/>
              </a:rPr>
              <a:t>)</a:t>
            </a:r>
          </a:p>
          <a:p>
            <a:pPr marL="354456" marR="0">
              <a:lnSpc>
                <a:spcPts val="1568"/>
              </a:lnSpc>
              <a:spcBef>
                <a:spcPts val="5737"/>
              </a:spcBef>
              <a:spcAft>
                <a:spcPts val="0"/>
              </a:spcAft>
            </a:pPr>
            <a:r>
              <a:rPr sz="1400" spc="-20" dirty="0">
                <a:solidFill>
                  <a:srgbClr val="002060"/>
                </a:solidFill>
                <a:latin typeface="ATLIUO+Arial"/>
                <a:cs typeface="ATLIUO+Arial"/>
              </a:rPr>
              <a:t>Грант</a:t>
            </a:r>
            <a:r>
              <a:rPr sz="1400" spc="24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«Агростартап»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63396" y="4501387"/>
            <a:ext cx="6220407" cy="116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456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Меры господдержки на</a:t>
            </a:r>
            <a:r>
              <a:rPr sz="1400" spc="-2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развитие</a:t>
            </a:r>
            <a:r>
              <a:rPr sz="1400" spc="-15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растениеводства</a:t>
            </a:r>
            <a:r>
              <a:rPr sz="1400" spc="-38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и животноводства</a:t>
            </a:r>
          </a:p>
          <a:p>
            <a:pPr marL="0" marR="0">
              <a:lnSpc>
                <a:spcPts val="1568"/>
              </a:lnSpc>
              <a:spcBef>
                <a:spcPts val="5734"/>
              </a:spcBef>
              <a:spcAft>
                <a:spcPts val="0"/>
              </a:spcAft>
            </a:pP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Льготное</a:t>
            </a:r>
            <a:r>
              <a:rPr sz="1400" spc="-1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кредитование,</a:t>
            </a:r>
            <a:r>
              <a:rPr sz="1400" spc="-2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специальные</a:t>
            </a:r>
            <a:r>
              <a:rPr sz="1400" spc="-17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кредитные</a:t>
            </a:r>
            <a:r>
              <a:rPr sz="1400" spc="-15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продукты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184636" y="6447107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DFHPMT+Calibri"/>
                <a:cs typeface="DFHPMT+Calibri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96265" y="459382"/>
            <a:ext cx="5954388" cy="264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2060"/>
                </a:solidFill>
                <a:latin typeface="HVCIKD+Arial Bold"/>
                <a:cs typeface="HVCIKD+Arial Bold"/>
              </a:rPr>
              <a:t>I</a:t>
            </a:r>
            <a:r>
              <a:rPr sz="1600" b="1" spc="11" dirty="0">
                <a:solidFill>
                  <a:srgbClr val="002060"/>
                </a:solidFill>
                <a:latin typeface="HVCIKD+Arial Bold"/>
                <a:cs typeface="HVCIKD+Arial Bold"/>
              </a:rPr>
              <a:t> </a:t>
            </a:r>
            <a:r>
              <a:rPr sz="1600" b="1" spc="-13" dirty="0">
                <a:solidFill>
                  <a:srgbClr val="002060"/>
                </a:solidFill>
                <a:latin typeface="FGVSDB+Arial Bold"/>
                <a:cs typeface="FGVSDB+Arial Bold"/>
              </a:rPr>
              <a:t>этап:</a:t>
            </a:r>
            <a:r>
              <a:rPr sz="1600" b="1" spc="51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GVSDB+Arial Bold"/>
                <a:cs typeface="FGVSDB+Arial Bold"/>
              </a:rPr>
              <a:t>Организация</a:t>
            </a:r>
            <a:r>
              <a:rPr sz="1600" b="1" spc="51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GVSDB+Arial Bold"/>
                <a:cs typeface="FGVSDB+Arial Bold"/>
              </a:rPr>
              <a:t>предпринимательской</a:t>
            </a:r>
            <a:r>
              <a:rPr sz="1600" b="1" spc="73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GVSDB+Arial Bold"/>
                <a:cs typeface="FGVSDB+Arial Bold"/>
              </a:rPr>
              <a:t>деятельности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71065" y="1422804"/>
            <a:ext cx="352847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516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002060"/>
                </a:solidFill>
                <a:latin typeface="ATLIUO+Arial"/>
                <a:cs typeface="ATLIUO+Arial"/>
              </a:rPr>
              <a:t>VGGGGGGGGGGTHS </a:t>
            </a:r>
            <a:endParaRPr sz="1600" dirty="0">
              <a:solidFill>
                <a:srgbClr val="002060"/>
              </a:solidFill>
              <a:latin typeface="ATLIUO+Arial"/>
              <a:cs typeface="ATLIUO+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42063" y="2517714"/>
            <a:ext cx="10017180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TLIUO+Arial"/>
                <a:cs typeface="ATLIUO+Arial"/>
              </a:rPr>
              <a:t>3</a:t>
            </a:r>
            <a:r>
              <a:rPr lang="ru-RU" sz="1400" b="1" dirty="0" smtClean="0">
                <a:solidFill>
                  <a:schemeClr val="bg1"/>
                </a:solidFill>
                <a:latin typeface="ATLIUO+Arial"/>
                <a:cs typeface="ATLIUO+Arial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latin typeface="ATLIUO+Arial"/>
                <a:cs typeface="ATLIUO+Arial"/>
              </a:rPr>
              <a:t>000</a:t>
            </a:r>
            <a:r>
              <a:rPr lang="ru-RU" sz="1400" b="1" dirty="0" smtClean="0">
                <a:solidFill>
                  <a:schemeClr val="bg1"/>
                </a:solidFill>
                <a:latin typeface="ATLIUO+Arial"/>
                <a:cs typeface="ATLIUO+Arial"/>
              </a:rPr>
              <a:t> руб. на приобретение одной головы молодняка КРС; коров и нетелей 70 процентов от стоимости, но не более 23 тыс. руб. (не более 2 голов КРС в год на 1 ЛПХ)  </a:t>
            </a:r>
            <a:r>
              <a:rPr lang="en-US" sz="1400" dirty="0" smtClean="0">
                <a:solidFill>
                  <a:schemeClr val="bg1"/>
                </a:solidFill>
                <a:latin typeface="ATLIUO+Arial"/>
                <a:cs typeface="ATLIUO+Arial"/>
              </a:rPr>
              <a:t>^</a:t>
            </a:r>
            <a:r>
              <a:rPr sz="1400" spc="-16" dirty="0" smtClean="0">
                <a:solidFill>
                  <a:schemeClr val="bg1"/>
                </a:solidFill>
                <a:latin typeface="ATLIUO+Arial"/>
                <a:cs typeface="ATLIUO+Arial"/>
              </a:rPr>
              <a:t> </a:t>
            </a:r>
            <a:endParaRPr lang="ru-RU" sz="1400" dirty="0">
              <a:solidFill>
                <a:schemeClr val="bg1"/>
              </a:solidFill>
              <a:latin typeface="HHVIUR+Arial"/>
              <a:cs typeface="HHVIUR+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63396" y="4501387"/>
            <a:ext cx="6220407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5734"/>
              </a:spcBef>
              <a:spcAft>
                <a:spcPts val="0"/>
              </a:spcAft>
            </a:pPr>
            <a:endParaRPr sz="1400" dirty="0">
              <a:solidFill>
                <a:srgbClr val="002060"/>
              </a:solidFill>
              <a:latin typeface="ATLIUO+Arial"/>
              <a:cs typeface="ATLIUO+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184636" y="6447107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DFHPMT+Calibri"/>
                <a:cs typeface="DFHPMT+Calibri"/>
              </a:rPr>
              <a:t>4</a:t>
            </a: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xmlns="" id="{F420F276-8DEA-AAB5-D3E4-83F80FCA5089}"/>
              </a:ext>
            </a:extLst>
          </p:cNvPr>
          <p:cNvSpPr txBox="1"/>
          <p:nvPr/>
        </p:nvSpPr>
        <p:spPr>
          <a:xfrm>
            <a:off x="1509605" y="3365366"/>
            <a:ext cx="9865096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68"/>
              </a:lnSpc>
            </a:pPr>
            <a:r>
              <a:rPr lang="ru-RU" sz="1350" b="1" dirty="0" smtClean="0">
                <a:solidFill>
                  <a:schemeClr val="bg1"/>
                </a:solidFill>
                <a:latin typeface="ATLIUO+Arial"/>
                <a:cs typeface="ATLIUO+Arial"/>
              </a:rPr>
              <a:t>Субсидии на возмещение части затрат на обеспечение прироста производства с/х продукции у ЛПХ и применяющими специальный налоговый режим «Налог на профессиональный доход»: </a:t>
            </a:r>
          </a:p>
          <a:p>
            <a:pPr>
              <a:lnSpc>
                <a:spcPts val="1568"/>
              </a:lnSpc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TLIUO+Arial"/>
                <a:cs typeface="ATLIUO+Arial"/>
              </a:rPr>
              <a:t>молоко –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TLIUO+Arial"/>
                <a:cs typeface="ATLIUO+Arial"/>
              </a:rPr>
              <a:t>от 12 до 18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TLIUO+Arial"/>
                <a:cs typeface="ATLIUO+Arial"/>
              </a:rPr>
              <a:t>руб. за кг. реализованной продукции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49665" y="940786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Меры государственной поддержки ЛПХ</a:t>
            </a:r>
          </a:p>
          <a:p>
            <a:pPr algn="just"/>
            <a:r>
              <a:rPr lang="ru-RU" sz="2400" dirty="0" smtClean="0"/>
              <a:t>Самозанятый - </a:t>
            </a:r>
            <a:r>
              <a:rPr lang="ru-RU" sz="1600" dirty="0" smtClean="0"/>
              <a:t>личное </a:t>
            </a:r>
            <a:r>
              <a:rPr lang="ru-RU" sz="1600" dirty="0"/>
              <a:t>подсобное </a:t>
            </a:r>
            <a:r>
              <a:rPr lang="ru-RU" sz="1600" dirty="0" smtClean="0"/>
              <a:t>хозяйство, применяющее </a:t>
            </a:r>
            <a:r>
              <a:rPr lang="ru-RU" sz="1600" dirty="0"/>
              <a:t>специальный налоговый режим </a:t>
            </a:r>
            <a:r>
              <a:rPr lang="ru-RU" sz="1600" dirty="0" smtClean="0"/>
              <a:t>«Налог </a:t>
            </a:r>
            <a:r>
              <a:rPr lang="ru-RU" sz="1600" dirty="0"/>
              <a:t>на профессиональный </a:t>
            </a:r>
            <a:r>
              <a:rPr lang="ru-RU" sz="1600" dirty="0" smtClean="0"/>
              <a:t>доход», осуществляющий производственную деятельность </a:t>
            </a:r>
            <a:r>
              <a:rPr lang="ru-RU" sz="1600" dirty="0"/>
              <a:t>не менее чем в течение 12 месяцев</a:t>
            </a:r>
            <a:r>
              <a:rPr lang="ru-RU" sz="1600" dirty="0" smtClean="0"/>
              <a:t>, подтверждаемую </a:t>
            </a:r>
            <a:r>
              <a:rPr lang="ru-RU" sz="1600" dirty="0"/>
              <a:t>выпиской из </a:t>
            </a:r>
            <a:r>
              <a:rPr lang="ru-RU" sz="1600" dirty="0" smtClean="0"/>
              <a:t>похозяйственной </a:t>
            </a:r>
            <a:r>
              <a:rPr lang="ru-RU" sz="1600" dirty="0"/>
              <a:t>книги.</a:t>
            </a:r>
            <a:r>
              <a:rPr lang="ru-RU" sz="1600" dirty="0" smtClean="0"/>
              <a:t> )</a:t>
            </a:r>
            <a:endParaRPr lang="ru-RU" sz="1600" dirty="0"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xmlns="" id="{F420F276-8DEA-AAB5-D3E4-83F80FCA5089}"/>
              </a:ext>
            </a:extLst>
          </p:cNvPr>
          <p:cNvSpPr txBox="1"/>
          <p:nvPr/>
        </p:nvSpPr>
        <p:spPr>
          <a:xfrm>
            <a:off x="1509605" y="4423432"/>
            <a:ext cx="9865096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68"/>
              </a:lnSpc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TLIUO+Arial"/>
                <a:cs typeface="ATLIUO+Arial"/>
              </a:rPr>
              <a:t>мясо – от 44 до 51 руб. за кг. реализованной продукции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ATLIUO+Arial"/>
              <a:cs typeface="ATLIUO+Arial"/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xmlns="" id="{F420F276-8DEA-AAB5-D3E4-83F80FCA5089}"/>
              </a:ext>
            </a:extLst>
          </p:cNvPr>
          <p:cNvSpPr txBox="1"/>
          <p:nvPr/>
        </p:nvSpPr>
        <p:spPr>
          <a:xfrm>
            <a:off x="1219085" y="5394290"/>
            <a:ext cx="9865096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68"/>
              </a:lnSpc>
            </a:pPr>
            <a:r>
              <a:rPr lang="ru-RU" sz="1350" b="1" dirty="0" smtClean="0">
                <a:solidFill>
                  <a:schemeClr val="bg1"/>
                </a:solidFill>
                <a:latin typeface="ATLIUO+Arial"/>
                <a:cs typeface="ATLIUO+Arial"/>
              </a:rPr>
              <a:t>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TLIUO+Arial"/>
                <a:cs typeface="ATLIUO+Arial"/>
              </a:rPr>
              <a:t>картофель – 10 руб. за кг. реализованной продукции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96593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6265" y="459382"/>
            <a:ext cx="5954388" cy="264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2060"/>
                </a:solidFill>
                <a:latin typeface="HVCIKD+Arial Bold"/>
                <a:cs typeface="HVCIKD+Arial Bold"/>
              </a:rPr>
              <a:t>I</a:t>
            </a:r>
            <a:r>
              <a:rPr sz="1600" b="1" spc="11" dirty="0">
                <a:solidFill>
                  <a:srgbClr val="002060"/>
                </a:solidFill>
                <a:latin typeface="HVCIKD+Arial Bold"/>
                <a:cs typeface="HVCIKD+Arial Bold"/>
              </a:rPr>
              <a:t> </a:t>
            </a:r>
            <a:r>
              <a:rPr sz="1600" b="1" spc="-13" dirty="0">
                <a:solidFill>
                  <a:srgbClr val="002060"/>
                </a:solidFill>
                <a:latin typeface="FGVSDB+Arial Bold"/>
                <a:cs typeface="FGVSDB+Arial Bold"/>
              </a:rPr>
              <a:t>этап:</a:t>
            </a:r>
            <a:r>
              <a:rPr sz="1600" b="1" spc="51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GVSDB+Arial Bold"/>
                <a:cs typeface="FGVSDB+Arial Bold"/>
              </a:rPr>
              <a:t>Организация</a:t>
            </a:r>
            <a:r>
              <a:rPr sz="1600" b="1" spc="51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GVSDB+Arial Bold"/>
                <a:cs typeface="FGVSDB+Arial Bold"/>
              </a:rPr>
              <a:t>предпринимательской</a:t>
            </a:r>
            <a:r>
              <a:rPr sz="1600" b="1" spc="73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GVSDB+Arial Bold"/>
                <a:cs typeface="FGVSDB+Arial Bold"/>
              </a:rPr>
              <a:t>деятельности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6265" y="921837"/>
            <a:ext cx="5200499" cy="264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b="1" i="1" u="sng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грант на реализацию</a:t>
            </a:r>
            <a:r>
              <a:rPr sz="1600" b="1" i="1" u="sng" spc="16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 </a:t>
            </a:r>
            <a:r>
              <a:rPr sz="1600" b="1" i="1" u="sng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проектов</a:t>
            </a:r>
            <a:r>
              <a:rPr sz="1600" b="1" i="1" u="sng" spc="34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 </a:t>
            </a:r>
            <a:r>
              <a:rPr sz="1600" b="1" i="1" u="sng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«Агростартап»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417818" y="1240027"/>
            <a:ext cx="3713647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C00000"/>
                </a:solidFill>
                <a:latin typeface="FGVSDB+Arial Bold"/>
                <a:cs typeface="FGVSDB+Arial Bold"/>
              </a:rPr>
              <a:t>3 млн</a:t>
            </a:r>
            <a:r>
              <a:rPr sz="1400" b="1" spc="-19" dirty="0">
                <a:solidFill>
                  <a:srgbClr val="C00000"/>
                </a:solidFill>
                <a:latin typeface="FGVSDB+Arial Bold"/>
                <a:cs typeface="FGVSDB+Arial Bold"/>
              </a:rPr>
              <a:t> </a:t>
            </a:r>
            <a:r>
              <a:rPr sz="1400" b="1" spc="-27" dirty="0">
                <a:solidFill>
                  <a:srgbClr val="C00000"/>
                </a:solidFill>
                <a:latin typeface="FGVSDB+Arial Bold"/>
                <a:cs typeface="FGVSDB+Arial Bold"/>
              </a:rPr>
              <a:t>рублей</a:t>
            </a:r>
            <a:r>
              <a:rPr sz="1400" b="1" spc="74" dirty="0">
                <a:solidFill>
                  <a:srgbClr val="C00000"/>
                </a:solidFill>
                <a:latin typeface="FGVSDB+Arial Bold"/>
                <a:cs typeface="FGVSDB+Arial Bold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– на</a:t>
            </a:r>
            <a:r>
              <a:rPr sz="1400" spc="-1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все</a:t>
            </a:r>
            <a:r>
              <a:rPr sz="1400" spc="-12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виды</a:t>
            </a:r>
            <a:r>
              <a:rPr sz="1400" spc="17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деятельности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411722" y="1482089"/>
            <a:ext cx="3132287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C00000"/>
                </a:solidFill>
                <a:latin typeface="HVCIKD+Arial Bold"/>
                <a:cs typeface="HVCIKD+Arial Bold"/>
              </a:rPr>
              <a:t>5 </a:t>
            </a:r>
            <a:r>
              <a:rPr sz="1400" b="1" dirty="0">
                <a:solidFill>
                  <a:srgbClr val="C00000"/>
                </a:solidFill>
                <a:latin typeface="FGVSDB+Arial Bold"/>
                <a:cs typeface="FGVSDB+Arial Bold"/>
              </a:rPr>
              <a:t>млн</a:t>
            </a:r>
            <a:r>
              <a:rPr sz="1400" b="1" spc="-19" dirty="0">
                <a:solidFill>
                  <a:srgbClr val="C00000"/>
                </a:solidFill>
                <a:latin typeface="FGVSDB+Arial Bold"/>
                <a:cs typeface="FGVSDB+Arial Bold"/>
              </a:rPr>
              <a:t> </a:t>
            </a:r>
            <a:r>
              <a:rPr sz="1400" b="1" spc="-27" dirty="0">
                <a:solidFill>
                  <a:srgbClr val="C00000"/>
                </a:solidFill>
                <a:latin typeface="FGVSDB+Arial Bold"/>
                <a:cs typeface="FGVSDB+Arial Bold"/>
              </a:rPr>
              <a:t>рублей</a:t>
            </a:r>
            <a:r>
              <a:rPr sz="1400" b="1" spc="74" dirty="0">
                <a:solidFill>
                  <a:srgbClr val="C00000"/>
                </a:solidFill>
                <a:latin typeface="FGVSDB+Arial Bold"/>
                <a:cs typeface="FGVSDB+Arial Bold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– на</a:t>
            </a:r>
            <a:r>
              <a:rPr sz="1400" spc="-1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разведение</a:t>
            </a:r>
            <a:r>
              <a:rPr sz="1400" spc="-38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КРС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71830" y="1503679"/>
            <a:ext cx="1231825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767171"/>
                </a:solidFill>
                <a:latin typeface="ATLIUO+Arial"/>
                <a:cs typeface="ATLIUO+Arial"/>
              </a:rPr>
              <a:t>собственные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34898" y="1709143"/>
            <a:ext cx="909934" cy="2376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71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767171"/>
                </a:solidFill>
                <a:latin typeface="ATLIUO+Arial"/>
                <a:cs typeface="ATLIUO+Arial"/>
              </a:rPr>
              <a:t>средства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880358" y="1713737"/>
            <a:ext cx="596566" cy="4430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767171"/>
                </a:solidFill>
                <a:latin typeface="ATLIUO+Arial"/>
                <a:cs typeface="ATLIUO+Arial"/>
              </a:rPr>
              <a:t>грант</a:t>
            </a:r>
          </a:p>
          <a:p>
            <a:pPr marL="44195" marR="0">
              <a:lnSpc>
                <a:spcPts val="1568"/>
              </a:lnSpc>
              <a:spcBef>
                <a:spcPts val="1"/>
              </a:spcBef>
              <a:spcAft>
                <a:spcPts val="0"/>
              </a:spcAft>
            </a:pPr>
            <a:r>
              <a:rPr sz="1400" dirty="0">
                <a:solidFill>
                  <a:srgbClr val="767171"/>
                </a:solidFill>
                <a:latin typeface="HHVIUR+Arial"/>
                <a:cs typeface="HHVIUR+Arial"/>
              </a:rPr>
              <a:t>90%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315710" y="1712848"/>
            <a:ext cx="5359779" cy="6640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C00000"/>
                </a:solidFill>
                <a:latin typeface="FGVSDB+Arial Bold"/>
                <a:cs typeface="FGVSDB+Arial Bold"/>
              </a:rPr>
              <a:t>+1 млн</a:t>
            </a:r>
            <a:r>
              <a:rPr sz="1400" b="1" spc="-19" dirty="0">
                <a:solidFill>
                  <a:srgbClr val="C00000"/>
                </a:solidFill>
                <a:latin typeface="FGVSDB+Arial Bold"/>
                <a:cs typeface="FGVSDB+Arial Bold"/>
              </a:rPr>
              <a:t> </a:t>
            </a:r>
            <a:r>
              <a:rPr sz="1400" b="1" spc="-27" dirty="0">
                <a:solidFill>
                  <a:srgbClr val="C00000"/>
                </a:solidFill>
                <a:latin typeface="FGVSDB+Arial Bold"/>
                <a:cs typeface="FGVSDB+Arial Bold"/>
              </a:rPr>
              <a:t>рублей</a:t>
            </a:r>
            <a:r>
              <a:rPr sz="1400" b="1" spc="76" dirty="0">
                <a:solidFill>
                  <a:srgbClr val="C00000"/>
                </a:solidFill>
                <a:latin typeface="FGVSDB+Arial Bold"/>
                <a:cs typeface="FGVSDB+Arial Bold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– если</a:t>
            </a:r>
            <a:r>
              <a:rPr sz="1400" spc="-12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грантополучатель</a:t>
            </a:r>
            <a:r>
              <a:rPr sz="1400" spc="-38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вносит</a:t>
            </a:r>
            <a:r>
              <a:rPr sz="1400" spc="-14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часть</a:t>
            </a:r>
            <a:r>
              <a:rPr sz="1400" spc="-3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средств</a:t>
            </a:r>
          </a:p>
          <a:p>
            <a:pPr marL="0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гранта</a:t>
            </a:r>
            <a:r>
              <a:rPr sz="1400" spc="-42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в неделимый</a:t>
            </a:r>
            <a:r>
              <a:rPr sz="1400" spc="12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фонд</a:t>
            </a:r>
            <a:r>
              <a:rPr sz="1400" spc="-19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сельскохозяйственного</a:t>
            </a:r>
          </a:p>
          <a:p>
            <a:pPr marL="0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потребительского</a:t>
            </a:r>
            <a:r>
              <a:rPr sz="1400" spc="-32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кооператива,</a:t>
            </a:r>
            <a:r>
              <a:rPr sz="1400" spc="-22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членом</a:t>
            </a:r>
            <a:r>
              <a:rPr sz="1400" spc="-32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которого</a:t>
            </a:r>
            <a:r>
              <a:rPr sz="1400" spc="-2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он </a:t>
            </a:r>
            <a:r>
              <a:rPr sz="1400" spc="-13" dirty="0">
                <a:solidFill>
                  <a:srgbClr val="002060"/>
                </a:solidFill>
                <a:latin typeface="ATLIUO+Arial"/>
                <a:cs typeface="ATLIUO+Arial"/>
              </a:rPr>
              <a:t>является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33018" y="1914016"/>
            <a:ext cx="509277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767171"/>
                </a:solidFill>
                <a:latin typeface="HHVIUR+Arial"/>
                <a:cs typeface="HHVIUR+Arial"/>
              </a:rPr>
              <a:t>10%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417318" y="1965750"/>
            <a:ext cx="787083" cy="331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Стоимость</a:t>
            </a:r>
          </a:p>
          <a:p>
            <a:pPr marL="85344" marR="0">
              <a:lnSpc>
                <a:spcPts val="1112"/>
              </a:lnSpc>
              <a:spcBef>
                <a:spcPts val="87"/>
              </a:spcBef>
              <a:spcAft>
                <a:spcPts val="0"/>
              </a:spcAft>
            </a:pP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проекта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315710" y="2566542"/>
            <a:ext cx="2768699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Срок освоения</a:t>
            </a:r>
            <a:r>
              <a:rPr sz="1400" spc="-2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гранта</a:t>
            </a:r>
            <a:r>
              <a:rPr sz="1400" spc="-36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– 18 мес.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809488" y="3123796"/>
            <a:ext cx="1058458" cy="2376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71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«Целевка»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73659" y="3147571"/>
            <a:ext cx="810910" cy="1879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Заявитель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76681" y="3502409"/>
            <a:ext cx="1126112" cy="1879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9"/>
              </a:lnSpc>
              <a:spcBef>
                <a:spcPts val="0"/>
              </a:spcBef>
              <a:spcAft>
                <a:spcPts val="0"/>
              </a:spcAft>
            </a:pPr>
            <a:r>
              <a:rPr sz="1050" spc="14" dirty="0">
                <a:solidFill>
                  <a:srgbClr val="002060"/>
                </a:solidFill>
                <a:latin typeface="ATLIUO+Arial"/>
                <a:cs typeface="ATLIUO+Arial"/>
              </a:rPr>
              <a:t>•Гражданин</a:t>
            </a:r>
            <a:r>
              <a:rPr sz="1050" spc="-2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РФ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710682" y="3529120"/>
            <a:ext cx="1557768" cy="383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•</a:t>
            </a:r>
            <a:r>
              <a:rPr sz="1000" spc="272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Земля</a:t>
            </a:r>
            <a:r>
              <a:rPr sz="1000" spc="13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с/х</a:t>
            </a:r>
            <a:r>
              <a:rPr sz="1000" spc="-1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назначения</a:t>
            </a:r>
          </a:p>
          <a:p>
            <a:pPr marL="0" marR="0">
              <a:lnSpc>
                <a:spcPts val="1115"/>
              </a:lnSpc>
              <a:spcBef>
                <a:spcPts val="493"/>
              </a:spcBef>
              <a:spcAft>
                <a:spcPts val="0"/>
              </a:spcAft>
            </a:pP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•</a:t>
            </a:r>
            <a:r>
              <a:rPr sz="1000" spc="272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ПСД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76681" y="3708149"/>
            <a:ext cx="4145559" cy="1879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9"/>
              </a:lnSpc>
              <a:spcBef>
                <a:spcPts val="0"/>
              </a:spcBef>
              <a:spcAft>
                <a:spcPts val="0"/>
              </a:spcAft>
            </a:pPr>
            <a:r>
              <a:rPr sz="1050" spc="31" dirty="0">
                <a:solidFill>
                  <a:srgbClr val="002060"/>
                </a:solidFill>
                <a:latin typeface="ATLIUO+Arial"/>
                <a:cs typeface="ATLIUO+Arial"/>
              </a:rPr>
              <a:t>•КФХ</a:t>
            </a:r>
            <a:r>
              <a:rPr sz="1050" spc="-38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или ИП, зарегистрированные</a:t>
            </a:r>
            <a:r>
              <a:rPr sz="1050" spc="-32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в текущем финансовом</a:t>
            </a:r>
            <a:r>
              <a:rPr sz="1050" spc="-28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году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76681" y="3913889"/>
            <a:ext cx="5101726" cy="361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•Регистрация</a:t>
            </a:r>
            <a:r>
              <a:rPr sz="1050" spc="862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на</a:t>
            </a:r>
            <a:r>
              <a:rPr sz="1050" spc="843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сельской</a:t>
            </a:r>
            <a:r>
              <a:rPr sz="1050" spc="864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территории</a:t>
            </a:r>
            <a:r>
              <a:rPr sz="1050" spc="862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или</a:t>
            </a:r>
            <a:r>
              <a:rPr sz="1050" spc="85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на</a:t>
            </a:r>
            <a:r>
              <a:rPr sz="1050" spc="856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территории</a:t>
            </a:r>
            <a:r>
              <a:rPr sz="1050" spc="864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сельской</a:t>
            </a:r>
          </a:p>
          <a:p>
            <a:pPr marL="57911" marR="0">
              <a:lnSpc>
                <a:spcPts val="1179"/>
              </a:lnSpc>
              <a:spcBef>
                <a:spcPts val="138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агломерации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710682" y="3937806"/>
            <a:ext cx="6385606" cy="526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•</a:t>
            </a:r>
            <a:r>
              <a:rPr sz="1000" spc="272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приобретение,</a:t>
            </a:r>
            <a:r>
              <a:rPr sz="1000" spc="266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строительство,</a:t>
            </a:r>
            <a:r>
              <a:rPr sz="1000" spc="264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ремонт,</a:t>
            </a:r>
            <a:r>
              <a:rPr sz="1000" spc="278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модернизация</a:t>
            </a:r>
            <a:r>
              <a:rPr sz="1000" spc="28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и</a:t>
            </a:r>
            <a:r>
              <a:rPr sz="1000" spc="256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(или)</a:t>
            </a:r>
            <a:r>
              <a:rPr sz="1000" spc="266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переустройство</a:t>
            </a:r>
            <a:r>
              <a:rPr sz="1000" spc="263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производственных</a:t>
            </a:r>
            <a:r>
              <a:rPr sz="1000" spc="287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и</a:t>
            </a:r>
          </a:p>
          <a:p>
            <a:pPr marL="114300" marR="0">
              <a:lnSpc>
                <a:spcPts val="1112"/>
              </a:lnSpc>
              <a:spcBef>
                <a:spcPts val="255"/>
              </a:spcBef>
              <a:spcAft>
                <a:spcPts val="0"/>
              </a:spcAft>
            </a:pP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складских</a:t>
            </a:r>
            <a:r>
              <a:rPr sz="1000" spc="92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зданий,</a:t>
            </a:r>
            <a:r>
              <a:rPr sz="1000" spc="88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помещений,</a:t>
            </a:r>
            <a:r>
              <a:rPr sz="1000" spc="85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пристроек</a:t>
            </a:r>
            <a:r>
              <a:rPr sz="1000" spc="9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и</a:t>
            </a:r>
            <a:r>
              <a:rPr sz="1000" spc="76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сооружений,</a:t>
            </a:r>
            <a:r>
              <a:rPr sz="1000" spc="88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необходимых</a:t>
            </a:r>
            <a:r>
              <a:rPr sz="1000" spc="9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для</a:t>
            </a:r>
            <a:r>
              <a:rPr sz="1000" spc="85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производства,</a:t>
            </a:r>
            <a:r>
              <a:rPr sz="1000" spc="87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хранения</a:t>
            </a:r>
            <a:r>
              <a:rPr sz="1000" spc="82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и</a:t>
            </a:r>
          </a:p>
          <a:p>
            <a:pPr marL="114300" marR="0">
              <a:lnSpc>
                <a:spcPts val="1112"/>
              </a:lnSpc>
              <a:spcBef>
                <a:spcPts val="205"/>
              </a:spcBef>
              <a:spcAft>
                <a:spcPts val="0"/>
              </a:spcAft>
            </a:pP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переработки сельскохозяйственной</a:t>
            </a:r>
            <a:r>
              <a:rPr sz="1000" spc="46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продукции</a:t>
            </a:r>
            <a:r>
              <a:rPr sz="1000" dirty="0">
                <a:solidFill>
                  <a:srgbClr val="002060"/>
                </a:solidFill>
                <a:latin typeface="HHVIUR+Arial"/>
                <a:cs typeface="HHVIUR+Arial"/>
              </a:rPr>
              <a:t>;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76681" y="4293366"/>
            <a:ext cx="5101494" cy="712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9"/>
              </a:lnSpc>
              <a:spcBef>
                <a:spcPts val="0"/>
              </a:spcBef>
              <a:spcAft>
                <a:spcPts val="0"/>
              </a:spcAft>
            </a:pPr>
            <a:r>
              <a:rPr sz="1050" spc="49" dirty="0">
                <a:solidFill>
                  <a:srgbClr val="002060"/>
                </a:solidFill>
                <a:latin typeface="ATLIUO+Arial"/>
                <a:cs typeface="ATLIUO+Arial"/>
              </a:rPr>
              <a:t>•Не</a:t>
            </a:r>
            <a:r>
              <a:rPr sz="1050" spc="395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является</a:t>
            </a:r>
            <a:r>
              <a:rPr sz="1050" spc="465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или</a:t>
            </a:r>
            <a:r>
              <a:rPr sz="1050" spc="442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ранее</a:t>
            </a:r>
            <a:r>
              <a:rPr sz="1050" spc="46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не</a:t>
            </a:r>
            <a:r>
              <a:rPr sz="1050" spc="436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являлся</a:t>
            </a:r>
            <a:r>
              <a:rPr sz="1050" spc="45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получателями</a:t>
            </a:r>
            <a:r>
              <a:rPr sz="1050" spc="456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средств</a:t>
            </a:r>
            <a:r>
              <a:rPr sz="1050" spc="463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финансовой</a:t>
            </a:r>
          </a:p>
          <a:p>
            <a:pPr marL="57911" marR="0">
              <a:lnSpc>
                <a:spcPts val="1179"/>
              </a:lnSpc>
              <a:spcBef>
                <a:spcPts val="200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поддержки</a:t>
            </a:r>
            <a:r>
              <a:rPr sz="1050" spc="228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(за</a:t>
            </a:r>
            <a:r>
              <a:rPr sz="1050" spc="23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исключением</a:t>
            </a:r>
            <a:r>
              <a:rPr sz="1050" spc="24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социальных</a:t>
            </a:r>
            <a:r>
              <a:rPr sz="1050" spc="216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выплат</a:t>
            </a:r>
            <a:r>
              <a:rPr sz="1050" spc="228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и</a:t>
            </a:r>
            <a:r>
              <a:rPr sz="1050" spc="226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выплат</a:t>
            </a:r>
            <a:r>
              <a:rPr sz="1050" spc="213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на</a:t>
            </a:r>
            <a:r>
              <a:rPr sz="1050" spc="21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организацию</a:t>
            </a:r>
          </a:p>
          <a:p>
            <a:pPr marL="57911" marR="0">
              <a:lnSpc>
                <a:spcPts val="1182"/>
              </a:lnSpc>
              <a:spcBef>
                <a:spcPts val="148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начального</a:t>
            </a:r>
            <a:r>
              <a:rPr sz="1050" spc="805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этапа</a:t>
            </a:r>
            <a:r>
              <a:rPr sz="1050" spc="803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предпринимательской</a:t>
            </a:r>
            <a:r>
              <a:rPr sz="1050" spc="806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деятельности),</a:t>
            </a:r>
            <a:r>
              <a:rPr sz="1050" spc="798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субсидий</a:t>
            </a:r>
            <a:r>
              <a:rPr sz="1050" spc="803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или</a:t>
            </a:r>
          </a:p>
          <a:p>
            <a:pPr marL="57911" marR="0">
              <a:lnSpc>
                <a:spcPts val="1179"/>
              </a:lnSpc>
              <a:spcBef>
                <a:spcPts val="189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грантов,</a:t>
            </a:r>
            <a:r>
              <a:rPr sz="1050" spc="-33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а также</a:t>
            </a:r>
            <a:r>
              <a:rPr sz="1050" spc="-13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гранта</a:t>
            </a:r>
            <a:r>
              <a:rPr sz="1050" spc="-14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на</a:t>
            </a:r>
            <a:r>
              <a:rPr sz="1050" spc="-18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поддержку</a:t>
            </a:r>
            <a:r>
              <a:rPr sz="1050" spc="-36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начинающего</a:t>
            </a:r>
            <a:r>
              <a:rPr sz="1050" spc="-38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фермера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710682" y="4489494"/>
            <a:ext cx="4380703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•</a:t>
            </a:r>
            <a:r>
              <a:rPr sz="1000" spc="272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подключение</a:t>
            </a:r>
            <a:r>
              <a:rPr sz="1000" spc="47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к электрическим,</a:t>
            </a:r>
            <a:r>
              <a:rPr sz="1000" spc="6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водо</a:t>
            </a:r>
            <a:r>
              <a:rPr sz="1000" dirty="0">
                <a:solidFill>
                  <a:srgbClr val="002060"/>
                </a:solidFill>
                <a:latin typeface="HHVIUR+Arial"/>
                <a:cs typeface="HHVIUR+Arial"/>
              </a:rPr>
              <a:t>-,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газо</a:t>
            </a:r>
            <a:r>
              <a:rPr sz="1000" dirty="0">
                <a:solidFill>
                  <a:srgbClr val="002060"/>
                </a:solidFill>
                <a:latin typeface="HHVIUR+Arial"/>
                <a:cs typeface="HHVIUR+Arial"/>
              </a:rPr>
              <a:t>-</a:t>
            </a:r>
            <a:r>
              <a:rPr sz="1000" spc="13" dirty="0">
                <a:solidFill>
                  <a:srgbClr val="002060"/>
                </a:solidFill>
                <a:latin typeface="HHVIUR+Arial"/>
                <a:cs typeface="HHVIUR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и теплопроводным</a:t>
            </a:r>
            <a:r>
              <a:rPr sz="1000" spc="36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сетям</a:t>
            </a:r>
            <a:r>
              <a:rPr sz="1000" dirty="0">
                <a:solidFill>
                  <a:srgbClr val="002060"/>
                </a:solidFill>
                <a:latin typeface="HHVIUR+Arial"/>
                <a:cs typeface="HHVIUR+Arial"/>
              </a:rPr>
              <a:t>;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710682" y="4693710"/>
            <a:ext cx="6384967" cy="383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•</a:t>
            </a:r>
            <a:r>
              <a:rPr sz="1000" spc="272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приобретение</a:t>
            </a:r>
            <a:r>
              <a:rPr sz="1000" spc="13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сельскохозяйственных</a:t>
            </a:r>
            <a:r>
              <a:rPr sz="1000" spc="34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животных</a:t>
            </a:r>
            <a:r>
              <a:rPr sz="1000" spc="3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(кроме</a:t>
            </a:r>
            <a:r>
              <a:rPr sz="1000" spc="1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свиней)</a:t>
            </a:r>
            <a:r>
              <a:rPr sz="1000" spc="17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и птицы,</a:t>
            </a:r>
            <a:r>
              <a:rPr sz="1000" spc="24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рыбопосадочного материала</a:t>
            </a:r>
            <a:r>
              <a:rPr sz="1000" dirty="0">
                <a:solidFill>
                  <a:srgbClr val="002060"/>
                </a:solidFill>
                <a:latin typeface="HHVIUR+Arial"/>
                <a:cs typeface="HHVIUR+Arial"/>
              </a:rPr>
              <a:t>;</a:t>
            </a:r>
          </a:p>
          <a:p>
            <a:pPr marL="0" marR="0">
              <a:lnSpc>
                <a:spcPts val="1112"/>
              </a:lnSpc>
              <a:spcBef>
                <a:spcPts val="495"/>
              </a:spcBef>
              <a:spcAft>
                <a:spcPts val="0"/>
              </a:spcAft>
            </a:pP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•</a:t>
            </a:r>
            <a:r>
              <a:rPr sz="1000" spc="272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приобретение</a:t>
            </a:r>
            <a:r>
              <a:rPr sz="1000" spc="24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сельскохозяйственной</a:t>
            </a:r>
            <a:r>
              <a:rPr sz="1000" spc="25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техники,</a:t>
            </a:r>
            <a:r>
              <a:rPr sz="1000" spc="24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грузового</a:t>
            </a:r>
            <a:r>
              <a:rPr sz="1000" spc="24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автотранспорта</a:t>
            </a:r>
            <a:r>
              <a:rPr sz="1000" dirty="0">
                <a:solidFill>
                  <a:srgbClr val="002060"/>
                </a:solidFill>
                <a:latin typeface="HHVIUR+Arial"/>
                <a:cs typeface="HHVIUR+Arial"/>
              </a:rPr>
              <a:t>,</a:t>
            </a:r>
            <a:r>
              <a:rPr sz="1000" spc="235" dirty="0">
                <a:solidFill>
                  <a:srgbClr val="002060"/>
                </a:solidFill>
                <a:latin typeface="HHVIUR+Arial"/>
                <a:cs typeface="HHVIUR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спец</a:t>
            </a:r>
            <a:r>
              <a:rPr sz="1000" dirty="0">
                <a:solidFill>
                  <a:srgbClr val="002060"/>
                </a:solidFill>
                <a:latin typeface="HHVIUR+Arial"/>
                <a:cs typeface="HHVIUR+Arial"/>
              </a:rPr>
              <a:t>.</a:t>
            </a:r>
            <a:r>
              <a:rPr sz="1000" spc="235" dirty="0">
                <a:solidFill>
                  <a:srgbClr val="002060"/>
                </a:solidFill>
                <a:latin typeface="HHVIUR+Arial"/>
                <a:cs typeface="HHVIUR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автотранспорта</a:t>
            </a:r>
            <a:r>
              <a:rPr sz="1000" spc="24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для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824982" y="5071916"/>
            <a:ext cx="2202703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транспортировки</a:t>
            </a:r>
            <a:r>
              <a:rPr sz="1000" spc="779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с/х</a:t>
            </a:r>
            <a:r>
              <a:rPr sz="1000" spc="78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продукции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8010779" y="5071916"/>
            <a:ext cx="223057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и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8214994" y="5071916"/>
            <a:ext cx="3880654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осуществления</a:t>
            </a:r>
            <a:r>
              <a:rPr sz="1000" spc="784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мобильной</a:t>
            </a:r>
            <a:r>
              <a:rPr sz="1000" spc="786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торговли,</a:t>
            </a:r>
            <a:r>
              <a:rPr sz="1000" spc="782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оборудования</a:t>
            </a:r>
            <a:r>
              <a:rPr sz="1000" spc="786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для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60248" y="5187043"/>
            <a:ext cx="2263233" cy="188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82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Обязательства</a:t>
            </a:r>
            <a:r>
              <a:rPr sz="1050" spc="-22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грантополучателя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710682" y="5245652"/>
            <a:ext cx="5081743" cy="383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производства,</a:t>
            </a:r>
            <a:r>
              <a:rPr sz="1000" spc="37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переработки и хранения</a:t>
            </a:r>
            <a:r>
              <a:rPr sz="1000" dirty="0">
                <a:solidFill>
                  <a:srgbClr val="002060"/>
                </a:solidFill>
                <a:latin typeface="HHVIUR+Arial"/>
                <a:cs typeface="HHVIUR+Arial"/>
              </a:rPr>
              <a:t>.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Список имущества</a:t>
            </a:r>
            <a:r>
              <a:rPr sz="1000" spc="63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определяет РОУАПК</a:t>
            </a:r>
            <a:r>
              <a:rPr sz="1000" dirty="0">
                <a:solidFill>
                  <a:srgbClr val="002060"/>
                </a:solidFill>
                <a:latin typeface="HHVIUR+Arial"/>
                <a:cs typeface="HHVIUR+Arial"/>
              </a:rPr>
              <a:t>;</a:t>
            </a:r>
          </a:p>
          <a:p>
            <a:pPr marL="0" marR="0">
              <a:lnSpc>
                <a:spcPts val="1112"/>
              </a:lnSpc>
              <a:spcBef>
                <a:spcPts val="495"/>
              </a:spcBef>
              <a:spcAft>
                <a:spcPts val="0"/>
              </a:spcAft>
            </a:pP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•</a:t>
            </a:r>
            <a:r>
              <a:rPr sz="1000" spc="272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приобретение</a:t>
            </a:r>
            <a:r>
              <a:rPr sz="1000" spc="13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средств</a:t>
            </a:r>
            <a:r>
              <a:rPr sz="1000" spc="12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транспортных снегоходных, для</a:t>
            </a:r>
            <a:r>
              <a:rPr sz="1000" spc="28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КФХ Крайнего</a:t>
            </a:r>
            <a:r>
              <a:rPr sz="1000" spc="1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Севера</a:t>
            </a:r>
            <a:r>
              <a:rPr sz="1000" dirty="0">
                <a:solidFill>
                  <a:srgbClr val="002060"/>
                </a:solidFill>
                <a:latin typeface="HHVIUR+Arial"/>
                <a:cs typeface="HHVIUR+Arial"/>
              </a:rPr>
              <a:t>;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62051" y="5578352"/>
            <a:ext cx="4556890" cy="1879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•Осуществлять</a:t>
            </a:r>
            <a:r>
              <a:rPr sz="1050" spc="-23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деятельность</a:t>
            </a:r>
            <a:r>
              <a:rPr sz="1050" spc="-39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не</a:t>
            </a:r>
            <a:r>
              <a:rPr sz="1050" spc="-18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менее</a:t>
            </a:r>
            <a:r>
              <a:rPr sz="1050" spc="-27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HHVIUR+Arial"/>
                <a:cs typeface="HHVIUR+Arial"/>
              </a:rPr>
              <a:t>5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лет с даты получения</a:t>
            </a:r>
            <a:r>
              <a:rPr sz="1050" spc="-22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гранта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710682" y="5654135"/>
            <a:ext cx="6384826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•</a:t>
            </a:r>
            <a:r>
              <a:rPr sz="1000" spc="272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приобретение</a:t>
            </a:r>
            <a:r>
              <a:rPr sz="1000" spc="625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посадочного</a:t>
            </a:r>
            <a:r>
              <a:rPr sz="1000" spc="622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материала</a:t>
            </a:r>
            <a:r>
              <a:rPr sz="1000" spc="623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для</a:t>
            </a:r>
            <a:r>
              <a:rPr sz="1000" spc="637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закладки</a:t>
            </a:r>
            <a:r>
              <a:rPr sz="1000" spc="622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многолетних</a:t>
            </a:r>
            <a:r>
              <a:rPr sz="1000" spc="626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насаждений,</a:t>
            </a:r>
            <a:r>
              <a:rPr sz="1000" spc="64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в</a:t>
            </a:r>
            <a:r>
              <a:rPr sz="1000" spc="619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том</a:t>
            </a:r>
            <a:r>
              <a:rPr sz="1000" spc="63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числе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62051" y="5784396"/>
            <a:ext cx="5077594" cy="3631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9"/>
              </a:lnSpc>
              <a:spcBef>
                <a:spcPts val="0"/>
              </a:spcBef>
              <a:spcAft>
                <a:spcPts val="0"/>
              </a:spcAft>
            </a:pPr>
            <a:r>
              <a:rPr sz="1050" spc="13" dirty="0">
                <a:solidFill>
                  <a:srgbClr val="002060"/>
                </a:solidFill>
                <a:latin typeface="ATLIUO+Arial"/>
                <a:cs typeface="ATLIUO+Arial"/>
              </a:rPr>
              <a:t>•Создать</a:t>
            </a:r>
            <a:r>
              <a:rPr sz="1050" spc="35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не</a:t>
            </a:r>
            <a:r>
              <a:rPr sz="1050" spc="353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менее</a:t>
            </a:r>
            <a:r>
              <a:rPr sz="1050" spc="364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HHVIUR+Arial"/>
                <a:cs typeface="HHVIUR+Arial"/>
              </a:rPr>
              <a:t>1</a:t>
            </a:r>
            <a:r>
              <a:rPr sz="1050" spc="360" dirty="0">
                <a:solidFill>
                  <a:srgbClr val="002060"/>
                </a:solidFill>
                <a:latin typeface="HHVIUR+Arial"/>
                <a:cs typeface="HHVIUR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нового</a:t>
            </a:r>
            <a:r>
              <a:rPr sz="1050" spc="362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постоянного</a:t>
            </a:r>
            <a:r>
              <a:rPr sz="1050" spc="362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рабочего</a:t>
            </a:r>
            <a:r>
              <a:rPr sz="1050" spc="363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места</a:t>
            </a:r>
            <a:r>
              <a:rPr sz="1050" spc="354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в</a:t>
            </a:r>
            <a:r>
              <a:rPr sz="1050" spc="362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случае</a:t>
            </a:r>
            <a:r>
              <a:rPr sz="1050" spc="364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если</a:t>
            </a:r>
          </a:p>
          <a:p>
            <a:pPr marL="57912" marR="0">
              <a:lnSpc>
                <a:spcPts val="1179"/>
              </a:lnSpc>
              <a:spcBef>
                <a:spcPts val="200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размер</a:t>
            </a:r>
            <a:r>
              <a:rPr sz="1050" spc="-25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гранта</a:t>
            </a:r>
            <a:r>
              <a:rPr sz="1050" spc="-14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составляет</a:t>
            </a:r>
            <a:r>
              <a:rPr sz="1050" spc="-3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более</a:t>
            </a:r>
            <a:r>
              <a:rPr sz="1050" spc="-13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HHVIUR+Arial"/>
                <a:cs typeface="HHVIUR+Arial"/>
              </a:rPr>
              <a:t>2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млн</a:t>
            </a:r>
            <a:r>
              <a:rPr sz="1050" spc="-1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рублей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824982" y="5827871"/>
            <a:ext cx="1059646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виноградников</a:t>
            </a:r>
            <a:r>
              <a:rPr sz="1000" dirty="0">
                <a:solidFill>
                  <a:srgbClr val="002060"/>
                </a:solidFill>
                <a:latin typeface="HHVIUR+Arial"/>
                <a:cs typeface="HHVIUR+Arial"/>
              </a:rPr>
              <a:t>;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710682" y="6032087"/>
            <a:ext cx="4915627" cy="383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•</a:t>
            </a:r>
            <a:r>
              <a:rPr sz="1000" spc="272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погашение основного</a:t>
            </a:r>
            <a:r>
              <a:rPr sz="1000" spc="-1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долга</a:t>
            </a:r>
            <a:r>
              <a:rPr sz="1000" spc="24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по</a:t>
            </a:r>
            <a:r>
              <a:rPr sz="1000" spc="-16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кредитам,</a:t>
            </a:r>
            <a:r>
              <a:rPr sz="1000" spc="38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но не</a:t>
            </a:r>
            <a:r>
              <a:rPr sz="1000" spc="-18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более </a:t>
            </a:r>
            <a:r>
              <a:rPr sz="1000" dirty="0">
                <a:solidFill>
                  <a:srgbClr val="002060"/>
                </a:solidFill>
                <a:latin typeface="HHVIUR+Arial"/>
                <a:cs typeface="HHVIUR+Arial"/>
              </a:rPr>
              <a:t>20%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стоимости</a:t>
            </a:r>
            <a:r>
              <a:rPr sz="1000" spc="2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проекта</a:t>
            </a:r>
            <a:r>
              <a:rPr sz="1000" dirty="0">
                <a:solidFill>
                  <a:srgbClr val="002060"/>
                </a:solidFill>
                <a:latin typeface="HHVIUR+Arial"/>
                <a:cs typeface="HHVIUR+Arial"/>
              </a:rPr>
              <a:t>;</a:t>
            </a:r>
          </a:p>
          <a:p>
            <a:pPr marL="0" marR="0">
              <a:lnSpc>
                <a:spcPts val="1112"/>
              </a:lnSpc>
              <a:spcBef>
                <a:spcPts val="495"/>
              </a:spcBef>
              <a:spcAft>
                <a:spcPts val="0"/>
              </a:spcAft>
            </a:pP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•</a:t>
            </a:r>
            <a:r>
              <a:rPr sz="1000" spc="272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доставка</a:t>
            </a:r>
            <a:r>
              <a:rPr sz="1000" spc="23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и монтаж оборудования</a:t>
            </a:r>
            <a:r>
              <a:rPr sz="1000" spc="49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и техники</a:t>
            </a:r>
            <a:r>
              <a:rPr sz="1000" spc="19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для</a:t>
            </a:r>
            <a:r>
              <a:rPr sz="1000" spc="16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КФХ</a:t>
            </a:r>
            <a:r>
              <a:rPr sz="1000" spc="22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Крайнего</a:t>
            </a:r>
            <a:r>
              <a:rPr sz="1000" spc="1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00" dirty="0">
                <a:solidFill>
                  <a:srgbClr val="002060"/>
                </a:solidFill>
                <a:latin typeface="ATLIUO+Arial"/>
                <a:cs typeface="ATLIUO+Arial"/>
              </a:rPr>
              <a:t>Севера</a:t>
            </a:r>
            <a:r>
              <a:rPr sz="1000" dirty="0">
                <a:solidFill>
                  <a:srgbClr val="002060"/>
                </a:solidFill>
                <a:latin typeface="HHVIUR+Arial"/>
                <a:cs typeface="HHVIUR+Arial"/>
              </a:rPr>
              <a:t>.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62051" y="6163872"/>
            <a:ext cx="897233" cy="1879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•Достигнуть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580134" y="6163872"/>
            <a:ext cx="730888" cy="1879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значений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2427478" y="6163872"/>
            <a:ext cx="969972" cy="1879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показателей,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3515868" y="6163872"/>
            <a:ext cx="1275522" cy="1879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предусмотренных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4906010" y="6163872"/>
            <a:ext cx="735669" cy="1879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проектом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619963" y="6339133"/>
            <a:ext cx="1075905" cy="1879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«Агростартап»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1184636" y="6447107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DFHPMT+Calibri"/>
                <a:cs typeface="DFHPMT+Calibri"/>
              </a:rPr>
              <a:t>5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562051" y="6544872"/>
            <a:ext cx="3504157" cy="1879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9"/>
              </a:lnSpc>
              <a:spcBef>
                <a:spcPts val="0"/>
              </a:spcBef>
              <a:spcAft>
                <a:spcPts val="0"/>
              </a:spcAft>
            </a:pPr>
            <a:r>
              <a:rPr sz="1050" spc="11" dirty="0">
                <a:solidFill>
                  <a:srgbClr val="002060"/>
                </a:solidFill>
                <a:latin typeface="ATLIUO+Arial"/>
                <a:cs typeface="ATLIUO+Arial"/>
              </a:rPr>
              <a:t>•Обеспечить</a:t>
            </a:r>
            <a:r>
              <a:rPr sz="1050" spc="-32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увеличение</a:t>
            </a:r>
            <a:r>
              <a:rPr sz="1050" spc="-26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производства</a:t>
            </a:r>
            <a:r>
              <a:rPr sz="1050" spc="-2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с</a:t>
            </a:r>
            <a:r>
              <a:rPr sz="1050" dirty="0">
                <a:solidFill>
                  <a:srgbClr val="002060"/>
                </a:solidFill>
                <a:latin typeface="HHVIUR+Arial"/>
                <a:cs typeface="HHVIUR+Arial"/>
              </a:rPr>
              <a:t>/</a:t>
            </a:r>
            <a:r>
              <a:rPr sz="1050" dirty="0">
                <a:solidFill>
                  <a:srgbClr val="002060"/>
                </a:solidFill>
                <a:latin typeface="ATLIUO+Arial"/>
                <a:cs typeface="ATLIUO+Arial"/>
              </a:rPr>
              <a:t>х продукции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96265" y="459382"/>
            <a:ext cx="5954388" cy="264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2060"/>
                </a:solidFill>
                <a:latin typeface="HVCIKD+Arial Bold"/>
                <a:cs typeface="HVCIKD+Arial Bold"/>
              </a:rPr>
              <a:t>I</a:t>
            </a:r>
            <a:r>
              <a:rPr sz="1600" b="1" spc="11" dirty="0">
                <a:solidFill>
                  <a:srgbClr val="002060"/>
                </a:solidFill>
                <a:latin typeface="HVCIKD+Arial Bold"/>
                <a:cs typeface="HVCIKD+Arial Bold"/>
              </a:rPr>
              <a:t> </a:t>
            </a:r>
            <a:r>
              <a:rPr sz="1600" b="1" spc="-13" dirty="0">
                <a:solidFill>
                  <a:srgbClr val="002060"/>
                </a:solidFill>
                <a:latin typeface="FGVSDB+Arial Bold"/>
                <a:cs typeface="FGVSDB+Arial Bold"/>
              </a:rPr>
              <a:t>этап:</a:t>
            </a:r>
            <a:r>
              <a:rPr sz="1600" b="1" spc="51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GVSDB+Arial Bold"/>
                <a:cs typeface="FGVSDB+Arial Bold"/>
              </a:rPr>
              <a:t>Организация</a:t>
            </a:r>
            <a:r>
              <a:rPr sz="1600" b="1" spc="51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GVSDB+Arial Bold"/>
                <a:cs typeface="FGVSDB+Arial Bold"/>
              </a:rPr>
              <a:t>предпринимательской</a:t>
            </a:r>
            <a:r>
              <a:rPr sz="1600" b="1" spc="73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GVSDB+Arial Bold"/>
                <a:cs typeface="FGVSDB+Arial Bold"/>
              </a:rPr>
              <a:t>деятельности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7873" y="1114242"/>
            <a:ext cx="10899015" cy="264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b="1" i="1" u="sng" spc="-11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государственная</a:t>
            </a:r>
            <a:r>
              <a:rPr sz="1600" b="1" i="1" u="sng" spc="27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 </a:t>
            </a:r>
            <a:r>
              <a:rPr sz="1600" b="1" i="1" u="sng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поддержка</a:t>
            </a:r>
            <a:r>
              <a:rPr sz="1600" b="1" i="1" u="sng" spc="25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 </a:t>
            </a:r>
            <a:r>
              <a:rPr sz="1600" b="1" i="1" u="sng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новых</a:t>
            </a:r>
            <a:r>
              <a:rPr sz="1600" b="1" i="1" u="sng" spc="14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 </a:t>
            </a:r>
            <a:r>
              <a:rPr sz="1600" b="1" i="1" u="sng" spc="-18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субъектов</a:t>
            </a:r>
            <a:r>
              <a:rPr sz="1600" b="1" i="1" u="sng" spc="54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 </a:t>
            </a:r>
            <a:r>
              <a:rPr sz="1600" b="1" i="1" u="sng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МСП</a:t>
            </a:r>
            <a:r>
              <a:rPr sz="1600" b="1" i="1" u="sng" spc="18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 </a:t>
            </a:r>
            <a:r>
              <a:rPr sz="1600" b="1" i="1" u="sng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на развитие</a:t>
            </a:r>
            <a:r>
              <a:rPr sz="1600" b="1" i="1" u="sng" spc="25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 </a:t>
            </a:r>
            <a:r>
              <a:rPr sz="1600" b="1" i="1" u="sng" spc="-10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растениеводства</a:t>
            </a:r>
            <a:r>
              <a:rPr sz="1600" b="1" i="1" u="sng" spc="42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 </a:t>
            </a:r>
            <a:r>
              <a:rPr sz="1600" b="1" i="1" u="sng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и </a:t>
            </a:r>
            <a:r>
              <a:rPr sz="1600" b="1" i="1" u="sng" spc="-13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животноводства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67563" y="1629282"/>
            <a:ext cx="6340828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За</a:t>
            </a:r>
            <a:r>
              <a:rPr sz="1400" spc="-1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spc="-16" dirty="0">
                <a:solidFill>
                  <a:srgbClr val="002060"/>
                </a:solidFill>
                <a:latin typeface="ATLIUO+Arial"/>
                <a:cs typeface="ATLIUO+Arial"/>
              </a:rPr>
              <a:t>счет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 средств</a:t>
            </a:r>
            <a:r>
              <a:rPr sz="1400" spc="-1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«компенсирующей» субсидии (приложение № </a:t>
            </a:r>
            <a:r>
              <a:rPr sz="1400" dirty="0">
                <a:solidFill>
                  <a:srgbClr val="002060"/>
                </a:solidFill>
                <a:latin typeface="HHVIUR+Arial"/>
                <a:cs typeface="HHVIUR+Arial"/>
              </a:rPr>
              <a:t>7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к ГП АПК)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47064" y="2260177"/>
            <a:ext cx="10923395" cy="435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2060"/>
                </a:solidFill>
                <a:latin typeface="ATLIUO+Arial"/>
                <a:cs typeface="ATLIUO+Arial"/>
              </a:rPr>
              <a:t>•</a:t>
            </a:r>
            <a:r>
              <a:rPr sz="1200" spc="146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200" dirty="0">
                <a:solidFill>
                  <a:srgbClr val="002060"/>
                </a:solidFill>
                <a:latin typeface="ATLIUO+Arial"/>
                <a:cs typeface="ATLIUO+Arial"/>
              </a:rPr>
              <a:t>на</a:t>
            </a:r>
            <a:r>
              <a:rPr sz="1200" spc="406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200" dirty="0">
                <a:solidFill>
                  <a:srgbClr val="002060"/>
                </a:solidFill>
                <a:latin typeface="ATLIUO+Arial"/>
                <a:cs typeface="ATLIUO+Arial"/>
              </a:rPr>
              <a:t>проведение</a:t>
            </a:r>
            <a:r>
              <a:rPr sz="1200" spc="413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200" dirty="0">
                <a:solidFill>
                  <a:srgbClr val="002060"/>
                </a:solidFill>
                <a:latin typeface="ATLIUO+Arial"/>
                <a:cs typeface="ATLIUO+Arial"/>
              </a:rPr>
              <a:t>агротехнологических</a:t>
            </a:r>
            <a:r>
              <a:rPr sz="1200" spc="40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200" spc="-24" dirty="0">
                <a:solidFill>
                  <a:srgbClr val="002060"/>
                </a:solidFill>
                <a:latin typeface="ATLIUO+Arial"/>
                <a:cs typeface="ATLIUO+Arial"/>
              </a:rPr>
              <a:t>работ,</a:t>
            </a:r>
            <a:r>
              <a:rPr sz="1200" spc="428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200" dirty="0">
                <a:solidFill>
                  <a:srgbClr val="002060"/>
                </a:solidFill>
                <a:latin typeface="ATLIUO+Arial"/>
                <a:cs typeface="ATLIUO+Arial"/>
              </a:rPr>
              <a:t>повышение</a:t>
            </a:r>
            <a:r>
              <a:rPr sz="1200" spc="406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200" dirty="0">
                <a:solidFill>
                  <a:srgbClr val="002060"/>
                </a:solidFill>
                <a:latin typeface="ATLIUO+Arial"/>
                <a:cs typeface="ATLIUO+Arial"/>
              </a:rPr>
              <a:t>уровня</a:t>
            </a:r>
            <a:r>
              <a:rPr sz="1200" spc="403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200" dirty="0">
                <a:solidFill>
                  <a:srgbClr val="002060"/>
                </a:solidFill>
                <a:latin typeface="ATLIUO+Arial"/>
                <a:cs typeface="ATLIUO+Arial"/>
              </a:rPr>
              <a:t>экологической</a:t>
            </a:r>
            <a:r>
              <a:rPr sz="1200" spc="409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200" dirty="0">
                <a:solidFill>
                  <a:srgbClr val="002060"/>
                </a:solidFill>
                <a:latin typeface="ATLIUO+Arial"/>
                <a:cs typeface="ATLIUO+Arial"/>
              </a:rPr>
              <a:t>безопасности</a:t>
            </a:r>
            <a:r>
              <a:rPr sz="1200" spc="41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200" dirty="0">
                <a:solidFill>
                  <a:srgbClr val="002060"/>
                </a:solidFill>
                <a:latin typeface="ATLIUO+Arial"/>
                <a:cs typeface="ATLIUO+Arial"/>
              </a:rPr>
              <a:t>сельскохозяйственного</a:t>
            </a:r>
            <a:r>
              <a:rPr sz="1200" spc="416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200" dirty="0">
                <a:solidFill>
                  <a:srgbClr val="002060"/>
                </a:solidFill>
                <a:latin typeface="ATLIUO+Arial"/>
                <a:cs typeface="ATLIUO+Arial"/>
              </a:rPr>
              <a:t>производства,</a:t>
            </a:r>
            <a:r>
              <a:rPr sz="1200" spc="41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200" dirty="0">
                <a:solidFill>
                  <a:srgbClr val="002060"/>
                </a:solidFill>
                <a:latin typeface="ATLIUO+Arial"/>
                <a:cs typeface="ATLIUO+Arial"/>
              </a:rPr>
              <a:t>а</a:t>
            </a:r>
            <a:r>
              <a:rPr sz="1200" spc="39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200" dirty="0">
                <a:solidFill>
                  <a:srgbClr val="002060"/>
                </a:solidFill>
                <a:latin typeface="ATLIUO+Arial"/>
                <a:cs typeface="ATLIUO+Arial"/>
              </a:rPr>
              <a:t>также</a:t>
            </a:r>
            <a:r>
              <a:rPr sz="1200" spc="408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200" spc="-15" dirty="0">
                <a:solidFill>
                  <a:srgbClr val="002060"/>
                </a:solidFill>
                <a:latin typeface="ATLIUO+Arial"/>
                <a:cs typeface="ATLIUO+Arial"/>
              </a:rPr>
              <a:t>на</a:t>
            </a:r>
          </a:p>
          <a:p>
            <a:pPr marL="114299" marR="0">
              <a:lnSpc>
                <a:spcPts val="1340"/>
              </a:lnSpc>
              <a:spcBef>
                <a:spcPts val="497"/>
              </a:spcBef>
              <a:spcAft>
                <a:spcPts val="0"/>
              </a:spcAft>
            </a:pPr>
            <a:r>
              <a:rPr sz="1200" dirty="0">
                <a:solidFill>
                  <a:srgbClr val="002060"/>
                </a:solidFill>
                <a:latin typeface="ATLIUO+Arial"/>
                <a:cs typeface="ATLIUO+Arial"/>
              </a:rPr>
              <a:t>повышение плодородия и качества</a:t>
            </a:r>
            <a:r>
              <a:rPr sz="1200" spc="-14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200" dirty="0">
                <a:solidFill>
                  <a:srgbClr val="002060"/>
                </a:solidFill>
                <a:latin typeface="ATLIUO+Arial"/>
                <a:cs typeface="ATLIUO+Arial"/>
              </a:rPr>
              <a:t>почв («несвязанная» поддержка»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47064" y="2750905"/>
            <a:ext cx="3793411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2060"/>
                </a:solidFill>
                <a:latin typeface="ATLIUO+Arial"/>
                <a:cs typeface="ATLIUO+Arial"/>
              </a:rPr>
              <a:t>•</a:t>
            </a:r>
            <a:r>
              <a:rPr sz="1200" spc="146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200" dirty="0">
                <a:solidFill>
                  <a:srgbClr val="002060"/>
                </a:solidFill>
                <a:latin typeface="ATLIUO+Arial"/>
                <a:cs typeface="ATLIUO+Arial"/>
              </a:rPr>
              <a:t>на поддержку</a:t>
            </a:r>
            <a:r>
              <a:rPr sz="1200" spc="-1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200" dirty="0">
                <a:solidFill>
                  <a:srgbClr val="002060"/>
                </a:solidFill>
                <a:latin typeface="ATLIUO+Arial"/>
                <a:cs typeface="ATLIUO+Arial"/>
              </a:rPr>
              <a:t>собственного производства</a:t>
            </a:r>
            <a:r>
              <a:rPr sz="1200" spc="-14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200" dirty="0">
                <a:solidFill>
                  <a:srgbClr val="002060"/>
                </a:solidFill>
                <a:latin typeface="ATLIUO+Arial"/>
                <a:cs typeface="ATLIUO+Arial"/>
              </a:rPr>
              <a:t>молока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47064" y="3013033"/>
            <a:ext cx="9902739" cy="9981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2060"/>
                </a:solidFill>
                <a:latin typeface="ATLIUO+Arial"/>
                <a:cs typeface="ATLIUO+Arial"/>
              </a:rPr>
              <a:t>•</a:t>
            </a:r>
            <a:r>
              <a:rPr sz="1200" spc="146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200" dirty="0">
                <a:solidFill>
                  <a:srgbClr val="002060"/>
                </a:solidFill>
                <a:latin typeface="ATLIUO+Arial"/>
                <a:cs typeface="ATLIUO+Arial"/>
              </a:rPr>
              <a:t>на проведение</a:t>
            </a:r>
            <a:r>
              <a:rPr sz="1200" spc="-16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200" dirty="0">
                <a:solidFill>
                  <a:srgbClr val="002060"/>
                </a:solidFill>
                <a:latin typeface="ATLIUO+Arial"/>
                <a:cs typeface="ATLIUO+Arial"/>
              </a:rPr>
              <a:t>агротехнологических</a:t>
            </a:r>
            <a:r>
              <a:rPr sz="1200" spc="-18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200" dirty="0">
                <a:solidFill>
                  <a:srgbClr val="002060"/>
                </a:solidFill>
                <a:latin typeface="ATLIUO+Arial"/>
                <a:cs typeface="ATLIUO+Arial"/>
              </a:rPr>
              <a:t>работ по ставке на 1 гектар посевной площади, занятой</a:t>
            </a:r>
            <a:r>
              <a:rPr sz="1200" spc="-19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200" dirty="0">
                <a:solidFill>
                  <a:srgbClr val="002060"/>
                </a:solidFill>
                <a:latin typeface="ATLIUO+Arial"/>
                <a:cs typeface="ATLIUO+Arial"/>
              </a:rPr>
              <a:t>льном</a:t>
            </a:r>
            <a:r>
              <a:rPr sz="1200" dirty="0">
                <a:solidFill>
                  <a:srgbClr val="002060"/>
                </a:solidFill>
                <a:latin typeface="HHVIUR+Arial"/>
                <a:cs typeface="HHVIUR+Arial"/>
              </a:rPr>
              <a:t>-</a:t>
            </a:r>
            <a:r>
              <a:rPr sz="1200" dirty="0">
                <a:solidFill>
                  <a:srgbClr val="002060"/>
                </a:solidFill>
                <a:latin typeface="ATLIUO+Arial"/>
                <a:cs typeface="ATLIUO+Arial"/>
              </a:rPr>
              <a:t>долгунцом</a:t>
            </a:r>
            <a:r>
              <a:rPr sz="1200" spc="36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200" dirty="0">
                <a:solidFill>
                  <a:srgbClr val="002060"/>
                </a:solidFill>
                <a:latin typeface="ATLIUO+Arial"/>
                <a:cs typeface="ATLIUO+Arial"/>
              </a:rPr>
              <a:t>и технической коноплей</a:t>
            </a:r>
          </a:p>
          <a:p>
            <a:pPr marL="0" marR="0">
              <a:lnSpc>
                <a:spcPts val="1340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2060"/>
                </a:solidFill>
                <a:latin typeface="ATLIUO+Arial"/>
                <a:cs typeface="ATLIUO+Arial"/>
              </a:rPr>
              <a:t>•</a:t>
            </a:r>
            <a:r>
              <a:rPr sz="1200" spc="146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200" dirty="0">
                <a:solidFill>
                  <a:srgbClr val="002060"/>
                </a:solidFill>
                <a:latin typeface="ATLIUO+Arial"/>
                <a:cs typeface="ATLIUO+Arial"/>
              </a:rPr>
              <a:t>Специальные меры</a:t>
            </a:r>
            <a:r>
              <a:rPr sz="1200" spc="-24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200" dirty="0">
                <a:solidFill>
                  <a:srgbClr val="002060"/>
                </a:solidFill>
                <a:latin typeface="ATLIUO+Arial"/>
                <a:cs typeface="ATLIUO+Arial"/>
              </a:rPr>
              <a:t>поддержки для</a:t>
            </a:r>
            <a:r>
              <a:rPr sz="1200" spc="16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200" dirty="0">
                <a:solidFill>
                  <a:srgbClr val="002060"/>
                </a:solidFill>
                <a:latin typeface="ATLIUO+Arial"/>
                <a:cs typeface="ATLIUO+Arial"/>
              </a:rPr>
              <a:t>субъектов МСП, расположенных</a:t>
            </a:r>
            <a:r>
              <a:rPr sz="1200" spc="-19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200" dirty="0">
                <a:solidFill>
                  <a:srgbClr val="002060"/>
                </a:solidFill>
                <a:latin typeface="ATLIUO+Arial"/>
                <a:cs typeface="ATLIUO+Arial"/>
              </a:rPr>
              <a:t>в районах</a:t>
            </a:r>
            <a:r>
              <a:rPr sz="1200" spc="-12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200" dirty="0">
                <a:solidFill>
                  <a:srgbClr val="002060"/>
                </a:solidFill>
                <a:latin typeface="ATLIUO+Arial"/>
                <a:cs typeface="ATLIUO+Arial"/>
              </a:rPr>
              <a:t>Крайнего Севера</a:t>
            </a:r>
            <a:r>
              <a:rPr sz="1200" spc="-17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200" dirty="0">
                <a:solidFill>
                  <a:srgbClr val="002060"/>
                </a:solidFill>
                <a:latin typeface="ATLIUO+Arial"/>
                <a:cs typeface="ATLIUO+Arial"/>
              </a:rPr>
              <a:t>и приравненных</a:t>
            </a:r>
            <a:r>
              <a:rPr sz="1200" spc="-1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200" dirty="0">
                <a:solidFill>
                  <a:srgbClr val="002060"/>
                </a:solidFill>
                <a:latin typeface="ATLIUO+Arial"/>
                <a:cs typeface="ATLIUO+Arial"/>
              </a:rPr>
              <a:t>к ним местностях</a:t>
            </a:r>
          </a:p>
          <a:p>
            <a:pPr marL="0" marR="0">
              <a:lnSpc>
                <a:spcPts val="1340"/>
              </a:lnSpc>
              <a:spcBef>
                <a:spcPts val="776"/>
              </a:spcBef>
              <a:spcAft>
                <a:spcPts val="0"/>
              </a:spcAft>
            </a:pPr>
            <a:r>
              <a:rPr sz="1200" dirty="0">
                <a:solidFill>
                  <a:srgbClr val="002060"/>
                </a:solidFill>
                <a:latin typeface="ATLIUO+Arial"/>
                <a:cs typeface="ATLIUO+Arial"/>
              </a:rPr>
              <a:t>•</a:t>
            </a:r>
            <a:r>
              <a:rPr sz="1200" spc="146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200" dirty="0">
                <a:solidFill>
                  <a:srgbClr val="002060"/>
                </a:solidFill>
                <a:latin typeface="ATLIUO+Arial"/>
                <a:cs typeface="ATLIUO+Arial"/>
              </a:rPr>
              <a:t>на развитие</a:t>
            </a:r>
            <a:r>
              <a:rPr sz="1200" spc="-17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200" dirty="0">
                <a:solidFill>
                  <a:srgbClr val="002060"/>
                </a:solidFill>
                <a:latin typeface="ATLIUO+Arial"/>
                <a:cs typeface="ATLIUO+Arial"/>
              </a:rPr>
              <a:t>северного</a:t>
            </a:r>
            <a:r>
              <a:rPr sz="1200" spc="-14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200" dirty="0">
                <a:solidFill>
                  <a:srgbClr val="002060"/>
                </a:solidFill>
                <a:latin typeface="ATLIUO+Arial"/>
                <a:cs typeface="ATLIUO+Arial"/>
              </a:rPr>
              <a:t>оленеводства,</a:t>
            </a:r>
            <a:r>
              <a:rPr sz="1200" spc="-14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200" dirty="0">
                <a:solidFill>
                  <a:srgbClr val="002060"/>
                </a:solidFill>
                <a:latin typeface="ATLIUO+Arial"/>
                <a:cs typeface="ATLIUO+Arial"/>
              </a:rPr>
              <a:t>мараловодства</a:t>
            </a:r>
            <a:r>
              <a:rPr sz="1200" spc="-16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200" dirty="0">
                <a:solidFill>
                  <a:srgbClr val="002060"/>
                </a:solidFill>
                <a:latin typeface="ATLIUO+Arial"/>
                <a:cs typeface="ATLIUO+Arial"/>
              </a:rPr>
              <a:t>и мясного табунного</a:t>
            </a:r>
            <a:r>
              <a:rPr sz="1200" spc="13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200" dirty="0">
                <a:solidFill>
                  <a:srgbClr val="002060"/>
                </a:solidFill>
                <a:latin typeface="ATLIUO+Arial"/>
                <a:cs typeface="ATLIUO+Arial"/>
              </a:rPr>
              <a:t>коневодства</a:t>
            </a:r>
          </a:p>
          <a:p>
            <a:pPr marL="0" marR="0">
              <a:lnSpc>
                <a:spcPts val="1340"/>
              </a:lnSpc>
              <a:spcBef>
                <a:spcPts val="785"/>
              </a:spcBef>
              <a:spcAft>
                <a:spcPts val="0"/>
              </a:spcAft>
            </a:pPr>
            <a:r>
              <a:rPr sz="1200" dirty="0">
                <a:solidFill>
                  <a:srgbClr val="002060"/>
                </a:solidFill>
                <a:latin typeface="ATLIUO+Arial"/>
                <a:cs typeface="ATLIUO+Arial"/>
              </a:rPr>
              <a:t>•</a:t>
            </a:r>
            <a:r>
              <a:rPr sz="1200" spc="146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200" dirty="0">
                <a:solidFill>
                  <a:srgbClr val="002060"/>
                </a:solidFill>
                <a:latin typeface="ATLIUO+Arial"/>
                <a:cs typeface="ATLIUO+Arial"/>
              </a:rPr>
              <a:t>иные направления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47064" y="5366724"/>
            <a:ext cx="3589652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endParaRPr sz="1200" dirty="0">
              <a:solidFill>
                <a:srgbClr val="002060"/>
              </a:solidFill>
              <a:latin typeface="ATLIUO+Arial"/>
              <a:cs typeface="ATLIUO+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1109" y="4283992"/>
            <a:ext cx="10152898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Иные</a:t>
            </a:r>
            <a:r>
              <a:rPr sz="1400" spc="-16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меры государственной</a:t>
            </a:r>
            <a:r>
              <a:rPr sz="1400" spc="-28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поддержки, в том</a:t>
            </a:r>
            <a:r>
              <a:rPr sz="1400" spc="-25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числе предоставляемые</a:t>
            </a:r>
            <a:r>
              <a:rPr sz="1400" spc="-13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в рамках</a:t>
            </a:r>
            <a:r>
              <a:rPr sz="1400" spc="-19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региональных</a:t>
            </a:r>
            <a:r>
              <a:rPr sz="1400" spc="-2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программ развития</a:t>
            </a:r>
            <a:r>
              <a:rPr sz="1400" spc="-2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АПК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184636" y="6447107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DFHPMT+Calibri"/>
                <a:cs typeface="DFHPMT+Calibri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6265" y="459382"/>
            <a:ext cx="5954388" cy="264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2060"/>
                </a:solidFill>
                <a:latin typeface="HVCIKD+Arial Bold"/>
                <a:cs typeface="HVCIKD+Arial Bold"/>
              </a:rPr>
              <a:t>I</a:t>
            </a:r>
            <a:r>
              <a:rPr sz="1600" b="1" spc="11" dirty="0">
                <a:solidFill>
                  <a:srgbClr val="002060"/>
                </a:solidFill>
                <a:latin typeface="HVCIKD+Arial Bold"/>
                <a:cs typeface="HVCIKD+Arial Bold"/>
              </a:rPr>
              <a:t> </a:t>
            </a:r>
            <a:r>
              <a:rPr sz="1600" b="1" spc="-13" dirty="0">
                <a:solidFill>
                  <a:srgbClr val="002060"/>
                </a:solidFill>
                <a:latin typeface="FGVSDB+Arial Bold"/>
                <a:cs typeface="FGVSDB+Arial Bold"/>
              </a:rPr>
              <a:t>этап:</a:t>
            </a:r>
            <a:r>
              <a:rPr sz="1600" b="1" spc="51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GVSDB+Arial Bold"/>
                <a:cs typeface="FGVSDB+Arial Bold"/>
              </a:rPr>
              <a:t>Организация</a:t>
            </a:r>
            <a:r>
              <a:rPr sz="1600" b="1" spc="51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GVSDB+Arial Bold"/>
                <a:cs typeface="FGVSDB+Arial Bold"/>
              </a:rPr>
              <a:t>предпринимательской</a:t>
            </a:r>
            <a:r>
              <a:rPr sz="1600" b="1" spc="73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GVSDB+Arial Bold"/>
                <a:cs typeface="FGVSDB+Arial Bold"/>
              </a:rPr>
              <a:t>деятельности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4540" y="1001974"/>
            <a:ext cx="9207760" cy="5920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b="1" i="1" u="sng" spc="-10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Льготное</a:t>
            </a:r>
            <a:r>
              <a:rPr sz="1600" b="1" i="1" u="sng" spc="31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 </a:t>
            </a:r>
            <a:r>
              <a:rPr sz="1600" b="1" i="1" u="sng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кредитование</a:t>
            </a:r>
            <a:r>
              <a:rPr sz="1600" b="1" i="1" u="sng" spc="52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 </a:t>
            </a:r>
            <a:r>
              <a:rPr sz="1600" b="1" i="1" u="sng" spc="-11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СХТП</a:t>
            </a:r>
            <a:r>
              <a:rPr sz="1600" b="1" i="1" u="sng" spc="18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 </a:t>
            </a:r>
            <a:r>
              <a:rPr sz="1600" b="1" i="1" u="sng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– </a:t>
            </a:r>
            <a:r>
              <a:rPr sz="1600" b="1" i="1" spc="-442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 </a:t>
            </a:r>
            <a:r>
              <a:rPr sz="1400" i="1" dirty="0">
                <a:solidFill>
                  <a:srgbClr val="002060"/>
                </a:solidFill>
                <a:latin typeface="HTWWOG+Arial Italic"/>
                <a:cs typeface="HTWWOG+Arial Italic"/>
              </a:rPr>
              <a:t>в</a:t>
            </a:r>
            <a:r>
              <a:rPr sz="1400" i="1" spc="-16" dirty="0">
                <a:solidFill>
                  <a:srgbClr val="002060"/>
                </a:solidFill>
                <a:latin typeface="HTWWOG+Arial Italic"/>
                <a:cs typeface="HTWWOG+Arial Italic"/>
              </a:rPr>
              <a:t> </a:t>
            </a:r>
            <a:r>
              <a:rPr sz="1400" i="1" dirty="0">
                <a:solidFill>
                  <a:srgbClr val="002060"/>
                </a:solidFill>
                <a:latin typeface="HTWWOG+Arial Italic"/>
                <a:cs typeface="HTWWOG+Arial Italic"/>
              </a:rPr>
              <a:t>рамках</a:t>
            </a:r>
            <a:r>
              <a:rPr sz="1400" i="1" spc="-13" dirty="0">
                <a:solidFill>
                  <a:srgbClr val="002060"/>
                </a:solidFill>
                <a:latin typeface="HTWWOG+Arial Italic"/>
                <a:cs typeface="HTWWOG+Arial Italic"/>
              </a:rPr>
              <a:t> </a:t>
            </a:r>
            <a:r>
              <a:rPr sz="1400" i="1" dirty="0">
                <a:solidFill>
                  <a:srgbClr val="002060"/>
                </a:solidFill>
                <a:latin typeface="HTWWOG+Arial Italic"/>
                <a:cs typeface="HTWWOG+Arial Italic"/>
              </a:rPr>
              <a:t>механизма</a:t>
            </a:r>
            <a:r>
              <a:rPr sz="1400" i="1" spc="-10" dirty="0">
                <a:solidFill>
                  <a:srgbClr val="002060"/>
                </a:solidFill>
                <a:latin typeface="HTWWOG+Arial Italic"/>
                <a:cs typeface="HTWWOG+Arial Italic"/>
              </a:rPr>
              <a:t> </a:t>
            </a:r>
            <a:r>
              <a:rPr sz="1400" i="1" dirty="0">
                <a:solidFill>
                  <a:srgbClr val="002060"/>
                </a:solidFill>
                <a:latin typeface="HTWWOG+Arial Italic"/>
                <a:cs typeface="HTWWOG+Arial Italic"/>
              </a:rPr>
              <a:t>льготного</a:t>
            </a:r>
            <a:r>
              <a:rPr sz="1400" i="1" spc="-38" dirty="0">
                <a:solidFill>
                  <a:srgbClr val="002060"/>
                </a:solidFill>
                <a:latin typeface="HTWWOG+Arial Italic"/>
                <a:cs typeface="HTWWOG+Arial Italic"/>
              </a:rPr>
              <a:t> </a:t>
            </a:r>
            <a:r>
              <a:rPr sz="1400" i="1" dirty="0">
                <a:solidFill>
                  <a:srgbClr val="002060"/>
                </a:solidFill>
                <a:latin typeface="HTWWOG+Arial Italic"/>
                <a:cs typeface="HTWWOG+Arial Italic"/>
              </a:rPr>
              <a:t>кредитования</a:t>
            </a:r>
            <a:r>
              <a:rPr sz="1400" i="1" spc="-30" dirty="0">
                <a:solidFill>
                  <a:srgbClr val="002060"/>
                </a:solidFill>
                <a:latin typeface="HTWWOG+Arial Italic"/>
                <a:cs typeface="HTWWOG+Arial Italic"/>
              </a:rPr>
              <a:t> </a:t>
            </a:r>
            <a:r>
              <a:rPr sz="1400" i="1" dirty="0">
                <a:solidFill>
                  <a:srgbClr val="002060"/>
                </a:solidFill>
                <a:latin typeface="HTWWOG+Arial Italic"/>
                <a:cs typeface="HTWWOG+Arial Italic"/>
              </a:rPr>
              <a:t>Минсельхоза</a:t>
            </a:r>
            <a:r>
              <a:rPr sz="1400" i="1" spc="-33" dirty="0">
                <a:solidFill>
                  <a:srgbClr val="002060"/>
                </a:solidFill>
                <a:latin typeface="HTWWOG+Arial Italic"/>
                <a:cs typeface="HTWWOG+Arial Italic"/>
              </a:rPr>
              <a:t> </a:t>
            </a:r>
            <a:r>
              <a:rPr sz="1400" i="1" dirty="0">
                <a:solidFill>
                  <a:srgbClr val="002060"/>
                </a:solidFill>
                <a:latin typeface="HTWWOG+Arial Italic"/>
                <a:cs typeface="HTWWOG+Arial Italic"/>
              </a:rPr>
              <a:t>России</a:t>
            </a:r>
          </a:p>
          <a:p>
            <a:pPr marL="0" marR="0">
              <a:lnSpc>
                <a:spcPts val="1568"/>
              </a:lnSpc>
              <a:spcBef>
                <a:spcPts val="1010"/>
              </a:spcBef>
              <a:spcAft>
                <a:spcPts val="0"/>
              </a:spcAft>
            </a:pPr>
            <a:r>
              <a:rPr sz="1400" i="1" dirty="0">
                <a:solidFill>
                  <a:srgbClr val="002060"/>
                </a:solidFill>
                <a:latin typeface="HTWWOG+Arial Italic"/>
                <a:cs typeface="HTWWOG+Arial Italic"/>
              </a:rPr>
              <a:t>(постановление</a:t>
            </a:r>
            <a:r>
              <a:rPr sz="1400" i="1" spc="-36" dirty="0">
                <a:solidFill>
                  <a:srgbClr val="002060"/>
                </a:solidFill>
                <a:latin typeface="HTWWOG+Arial Italic"/>
                <a:cs typeface="HTWWOG+Arial Italic"/>
              </a:rPr>
              <a:t> </a:t>
            </a:r>
            <a:r>
              <a:rPr sz="1400" i="1" dirty="0">
                <a:solidFill>
                  <a:srgbClr val="002060"/>
                </a:solidFill>
                <a:latin typeface="HTWWOG+Arial Italic"/>
                <a:cs typeface="HTWWOG+Arial Italic"/>
              </a:rPr>
              <a:t>Правительства</a:t>
            </a:r>
            <a:r>
              <a:rPr sz="1400" i="1" spc="-33" dirty="0">
                <a:solidFill>
                  <a:srgbClr val="002060"/>
                </a:solidFill>
                <a:latin typeface="HTWWOG+Arial Italic"/>
                <a:cs typeface="HTWWOG+Arial Italic"/>
              </a:rPr>
              <a:t> </a:t>
            </a:r>
            <a:r>
              <a:rPr sz="1400" i="1" spc="-10" dirty="0">
                <a:solidFill>
                  <a:srgbClr val="002060"/>
                </a:solidFill>
                <a:latin typeface="HTWWOG+Arial Italic"/>
                <a:cs typeface="HTWWOG+Arial Italic"/>
              </a:rPr>
              <a:t>РФ</a:t>
            </a:r>
            <a:r>
              <a:rPr sz="1400" i="1" dirty="0">
                <a:solidFill>
                  <a:srgbClr val="002060"/>
                </a:solidFill>
                <a:latin typeface="HTWWOG+Arial Italic"/>
                <a:cs typeface="HTWWOG+Arial Italic"/>
              </a:rPr>
              <a:t> от 29.12.2016</a:t>
            </a:r>
            <a:r>
              <a:rPr sz="1400" i="1" spc="-54" dirty="0">
                <a:solidFill>
                  <a:srgbClr val="002060"/>
                </a:solidFill>
                <a:latin typeface="HTWWOG+Arial Italic"/>
                <a:cs typeface="HTWWOG+Arial Italic"/>
              </a:rPr>
              <a:t> </a:t>
            </a:r>
            <a:r>
              <a:rPr sz="1400" i="1" dirty="0">
                <a:solidFill>
                  <a:srgbClr val="002060"/>
                </a:solidFill>
                <a:latin typeface="HTWWOG+Arial Italic"/>
                <a:cs typeface="HTWWOG+Arial Italic"/>
              </a:rPr>
              <a:t>№ 1528)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4540" y="1657040"/>
            <a:ext cx="9914779" cy="5920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b="1" i="1" u="sng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Специальные</a:t>
            </a:r>
            <a:r>
              <a:rPr sz="1600" b="1" i="1" u="sng" spc="12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 </a:t>
            </a:r>
            <a:r>
              <a:rPr sz="1600" b="1" i="1" u="sng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кредитные</a:t>
            </a:r>
            <a:r>
              <a:rPr sz="1600" b="1" i="1" u="sng" spc="22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 </a:t>
            </a:r>
            <a:r>
              <a:rPr sz="1600" b="1" i="1" u="sng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продукты</a:t>
            </a:r>
            <a:r>
              <a:rPr sz="1600" b="1" i="1" u="sng" spc="52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 </a:t>
            </a:r>
            <a:r>
              <a:rPr sz="1600" b="1" i="1" u="sng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– </a:t>
            </a:r>
            <a:r>
              <a:rPr sz="1600" b="1" i="1" spc="-441" dirty="0">
                <a:solidFill>
                  <a:srgbClr val="002060"/>
                </a:solidFill>
                <a:latin typeface="MSLBRW+Arial Bold Italic"/>
                <a:cs typeface="MSLBRW+Arial Bold Italic"/>
              </a:rPr>
              <a:t> </a:t>
            </a:r>
            <a:r>
              <a:rPr sz="1400" i="1" dirty="0">
                <a:solidFill>
                  <a:srgbClr val="002060"/>
                </a:solidFill>
                <a:latin typeface="HTWWOG+Arial Italic"/>
                <a:cs typeface="HTWWOG+Arial Italic"/>
              </a:rPr>
              <a:t>в рамках</a:t>
            </a:r>
            <a:r>
              <a:rPr sz="1400" i="1" spc="-13" dirty="0">
                <a:solidFill>
                  <a:srgbClr val="002060"/>
                </a:solidFill>
                <a:latin typeface="HTWWOG+Arial Italic"/>
                <a:cs typeface="HTWWOG+Arial Italic"/>
              </a:rPr>
              <a:t> </a:t>
            </a:r>
            <a:r>
              <a:rPr sz="1400" i="1" dirty="0">
                <a:solidFill>
                  <a:srgbClr val="002060"/>
                </a:solidFill>
                <a:latin typeface="HTWWOG+Arial Italic"/>
                <a:cs typeface="HTWWOG+Arial Italic"/>
              </a:rPr>
              <a:t>проводимой</a:t>
            </a:r>
            <a:r>
              <a:rPr sz="1400" i="1" spc="-26" dirty="0">
                <a:solidFill>
                  <a:srgbClr val="002060"/>
                </a:solidFill>
                <a:latin typeface="HTWWOG+Arial Italic"/>
                <a:cs typeface="HTWWOG+Arial Italic"/>
              </a:rPr>
              <a:t> </a:t>
            </a:r>
            <a:r>
              <a:rPr sz="1400" i="1" dirty="0">
                <a:solidFill>
                  <a:srgbClr val="002060"/>
                </a:solidFill>
                <a:latin typeface="HTWWOG+Arial Italic"/>
                <a:cs typeface="HTWWOG+Arial Italic"/>
              </a:rPr>
              <a:t>работы</a:t>
            </a:r>
            <a:r>
              <a:rPr sz="1400" i="1" spc="-29" dirty="0">
                <a:solidFill>
                  <a:srgbClr val="002060"/>
                </a:solidFill>
                <a:latin typeface="HTWWOG+Arial Italic"/>
                <a:cs typeface="HTWWOG+Arial Italic"/>
              </a:rPr>
              <a:t> </a:t>
            </a:r>
            <a:r>
              <a:rPr sz="1400" i="1" dirty="0">
                <a:solidFill>
                  <a:srgbClr val="002060"/>
                </a:solidFill>
                <a:latin typeface="HTWWOG+Arial Italic"/>
                <a:cs typeface="HTWWOG+Arial Italic"/>
              </a:rPr>
              <a:t>по синхронизации</a:t>
            </a:r>
            <a:r>
              <a:rPr sz="1400" i="1" spc="-41" dirty="0">
                <a:solidFill>
                  <a:srgbClr val="002060"/>
                </a:solidFill>
                <a:latin typeface="HTWWOG+Arial Italic"/>
                <a:cs typeface="HTWWOG+Arial Italic"/>
              </a:rPr>
              <a:t> </a:t>
            </a:r>
            <a:r>
              <a:rPr sz="1400" i="1" dirty="0">
                <a:solidFill>
                  <a:srgbClr val="002060"/>
                </a:solidFill>
                <a:latin typeface="HTWWOG+Arial Italic"/>
                <a:cs typeface="HTWWOG+Arial Italic"/>
              </a:rPr>
              <a:t>мер</a:t>
            </a:r>
            <a:r>
              <a:rPr sz="1400" i="1" spc="-22" dirty="0">
                <a:solidFill>
                  <a:srgbClr val="002060"/>
                </a:solidFill>
                <a:latin typeface="HTWWOG+Arial Italic"/>
                <a:cs typeface="HTWWOG+Arial Italic"/>
              </a:rPr>
              <a:t> </a:t>
            </a:r>
            <a:r>
              <a:rPr sz="1400" i="1" dirty="0">
                <a:solidFill>
                  <a:srgbClr val="002060"/>
                </a:solidFill>
                <a:latin typeface="HTWWOG+Arial Italic"/>
                <a:cs typeface="HTWWOG+Arial Italic"/>
              </a:rPr>
              <a:t>господдержки</a:t>
            </a:r>
            <a:r>
              <a:rPr sz="1400" i="1" spc="-42" dirty="0">
                <a:solidFill>
                  <a:srgbClr val="002060"/>
                </a:solidFill>
                <a:latin typeface="HTWWOG+Arial Italic"/>
                <a:cs typeface="HTWWOG+Arial Italic"/>
              </a:rPr>
              <a:t> </a:t>
            </a:r>
            <a:r>
              <a:rPr sz="1400" i="1" dirty="0">
                <a:solidFill>
                  <a:srgbClr val="002060"/>
                </a:solidFill>
                <a:latin typeface="HTWWOG+Arial Italic"/>
                <a:cs typeface="HTWWOG+Arial Italic"/>
              </a:rPr>
              <a:t>с</a:t>
            </a:r>
          </a:p>
          <a:p>
            <a:pPr marL="0" marR="0">
              <a:lnSpc>
                <a:spcPts val="1568"/>
              </a:lnSpc>
              <a:spcBef>
                <a:spcPts val="1010"/>
              </a:spcBef>
              <a:spcAft>
                <a:spcPts val="0"/>
              </a:spcAft>
            </a:pPr>
            <a:r>
              <a:rPr sz="1400" i="1" dirty="0">
                <a:solidFill>
                  <a:srgbClr val="002060"/>
                </a:solidFill>
                <a:latin typeface="HTWWOG+Arial Italic"/>
                <a:cs typeface="HTWWOG+Arial Italic"/>
              </a:rPr>
              <a:t>кредитными</a:t>
            </a:r>
            <a:r>
              <a:rPr sz="1400" i="1" spc="-27" dirty="0">
                <a:solidFill>
                  <a:srgbClr val="002060"/>
                </a:solidFill>
                <a:latin typeface="HTWWOG+Arial Italic"/>
                <a:cs typeface="HTWWOG+Arial Italic"/>
              </a:rPr>
              <a:t> </a:t>
            </a:r>
            <a:r>
              <a:rPr sz="1400" i="1" dirty="0">
                <a:solidFill>
                  <a:srgbClr val="002060"/>
                </a:solidFill>
                <a:latin typeface="HTWWOG+Arial Italic"/>
                <a:cs typeface="HTWWOG+Arial Italic"/>
              </a:rPr>
              <a:t>продуктами</a:t>
            </a:r>
            <a:r>
              <a:rPr sz="1400" i="1" spc="-32" dirty="0">
                <a:solidFill>
                  <a:srgbClr val="002060"/>
                </a:solidFill>
                <a:latin typeface="HTWWOG+Arial Italic"/>
                <a:cs typeface="HTWWOG+Arial Italic"/>
              </a:rPr>
              <a:t> </a:t>
            </a:r>
            <a:r>
              <a:rPr sz="1400" i="1" dirty="0">
                <a:solidFill>
                  <a:srgbClr val="002060"/>
                </a:solidFill>
                <a:latin typeface="HTWWOG+Arial Italic"/>
                <a:cs typeface="HTWWOG+Arial Italic"/>
              </a:rPr>
              <a:t>банков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359784" y="2420389"/>
            <a:ext cx="5627132" cy="508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2060"/>
                </a:solidFill>
                <a:latin typeface="FGVSDB+Arial Bold"/>
                <a:cs typeface="FGVSDB+Arial Bold"/>
              </a:rPr>
              <a:t>Программа</a:t>
            </a:r>
            <a:r>
              <a:rPr sz="1600" b="1" spc="40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600" b="1" spc="-64" dirty="0">
                <a:solidFill>
                  <a:srgbClr val="002060"/>
                </a:solidFill>
                <a:latin typeface="FGVSDB+Arial Bold"/>
                <a:cs typeface="FGVSDB+Arial Bold"/>
              </a:rPr>
              <a:t>АО</a:t>
            </a:r>
            <a:r>
              <a:rPr sz="1600" b="1" spc="113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600" b="1" spc="-13" dirty="0">
                <a:solidFill>
                  <a:srgbClr val="002060"/>
                </a:solidFill>
                <a:latin typeface="FGVSDB+Arial Bold"/>
                <a:cs typeface="FGVSDB+Arial Bold"/>
              </a:rPr>
              <a:t>«Россельхозбанк»</a:t>
            </a:r>
            <a:r>
              <a:rPr sz="1600" b="1" spc="22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600" b="1" dirty="0">
                <a:solidFill>
                  <a:srgbClr val="C00000"/>
                </a:solidFill>
                <a:latin typeface="FGVSDB+Arial Bold"/>
                <a:cs typeface="FGVSDB+Arial Bold"/>
              </a:rPr>
              <a:t>«Стань</a:t>
            </a:r>
            <a:r>
              <a:rPr sz="1600" b="1" spc="36" dirty="0">
                <a:solidFill>
                  <a:srgbClr val="C00000"/>
                </a:solidFill>
                <a:latin typeface="FGVSDB+Arial Bold"/>
                <a:cs typeface="FGVSDB+Arial Bold"/>
              </a:rPr>
              <a:t> </a:t>
            </a:r>
            <a:r>
              <a:rPr sz="1600" b="1" spc="-13" dirty="0">
                <a:solidFill>
                  <a:srgbClr val="C00000"/>
                </a:solidFill>
                <a:latin typeface="FGVSDB+Arial Bold"/>
                <a:cs typeface="FGVSDB+Arial Bold"/>
              </a:rPr>
              <a:t>фермером!»</a:t>
            </a:r>
          </a:p>
          <a:p>
            <a:pPr marL="1144524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sz="1600" b="1" dirty="0">
                <a:solidFill>
                  <a:srgbClr val="002060"/>
                </a:solidFill>
                <a:latin typeface="FGVSDB+Arial Bold"/>
                <a:cs typeface="FGVSDB+Arial Bold"/>
              </a:rPr>
              <a:t>для</a:t>
            </a:r>
            <a:r>
              <a:rPr sz="1600" b="1" spc="18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GVSDB+Arial Bold"/>
                <a:cs typeface="FGVSDB+Arial Bold"/>
              </a:rPr>
              <a:t>вновь</a:t>
            </a:r>
            <a:r>
              <a:rPr sz="1600" b="1" spc="22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GVSDB+Arial Bold"/>
                <a:cs typeface="FGVSDB+Arial Bold"/>
              </a:rPr>
              <a:t>созданных</a:t>
            </a:r>
            <a:r>
              <a:rPr sz="1600" b="1" spc="28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600" b="1" spc="-12" dirty="0">
                <a:solidFill>
                  <a:srgbClr val="002060"/>
                </a:solidFill>
                <a:latin typeface="FGVSDB+Arial Bold"/>
                <a:cs typeface="FGVSDB+Arial Bold"/>
              </a:rPr>
              <a:t>хозяйств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856474" y="3256619"/>
            <a:ext cx="3483865" cy="5743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2060"/>
                </a:solidFill>
                <a:latin typeface="ATLIUO+Arial"/>
                <a:cs typeface="ATLIUO+Arial"/>
              </a:rPr>
              <a:t>Популяризация фермерства,</a:t>
            </a:r>
            <a:r>
              <a:rPr sz="1200" spc="-3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200" dirty="0">
                <a:solidFill>
                  <a:srgbClr val="002060"/>
                </a:solidFill>
                <a:latin typeface="ATLIUO+Arial"/>
                <a:cs typeface="ATLIUO+Arial"/>
              </a:rPr>
              <a:t>содействие</a:t>
            </a:r>
          </a:p>
          <a:p>
            <a:pPr marL="0" marR="0">
              <a:lnSpc>
                <a:spcPts val="1340"/>
              </a:lnSpc>
              <a:spcBef>
                <a:spcPts val="151"/>
              </a:spcBef>
              <a:spcAft>
                <a:spcPts val="0"/>
              </a:spcAft>
            </a:pPr>
            <a:r>
              <a:rPr sz="1200" dirty="0">
                <a:solidFill>
                  <a:srgbClr val="002060"/>
                </a:solidFill>
                <a:latin typeface="ATLIUO+Arial"/>
                <a:cs typeface="ATLIUO+Arial"/>
              </a:rPr>
              <a:t>созданию новых фермерских</a:t>
            </a:r>
            <a:r>
              <a:rPr sz="1200" spc="-24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200" dirty="0">
                <a:solidFill>
                  <a:srgbClr val="002060"/>
                </a:solidFill>
                <a:latin typeface="ATLIUO+Arial"/>
                <a:cs typeface="ATLIUO+Arial"/>
              </a:rPr>
              <a:t>хозяйств и сбыту</a:t>
            </a:r>
          </a:p>
          <a:p>
            <a:pPr marL="0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sz="1200" dirty="0">
                <a:solidFill>
                  <a:srgbClr val="002060"/>
                </a:solidFill>
                <a:latin typeface="ATLIUO+Arial"/>
                <a:cs typeface="ATLIUO+Arial"/>
              </a:rPr>
              <a:t>фермерской</a:t>
            </a:r>
            <a:r>
              <a:rPr sz="1200" spc="-34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200" dirty="0">
                <a:solidFill>
                  <a:srgbClr val="002060"/>
                </a:solidFill>
                <a:latin typeface="ATLIUO+Arial"/>
                <a:cs typeface="ATLIUO+Arial"/>
              </a:rPr>
              <a:t>продукции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52574" y="3350029"/>
            <a:ext cx="3067415" cy="264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2060"/>
                </a:solidFill>
                <a:latin typeface="ATLIUO+Arial"/>
                <a:cs typeface="ATLIUO+Arial"/>
              </a:rPr>
              <a:t>малые</a:t>
            </a:r>
            <a:r>
              <a:rPr sz="1600" spc="14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600" dirty="0">
                <a:solidFill>
                  <a:srgbClr val="002060"/>
                </a:solidFill>
                <a:latin typeface="ATLIUO+Arial"/>
                <a:cs typeface="ATLIUO+Arial"/>
              </a:rPr>
              <a:t>формы</a:t>
            </a:r>
            <a:r>
              <a:rPr sz="1600" spc="17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600" dirty="0">
                <a:solidFill>
                  <a:srgbClr val="002060"/>
                </a:solidFill>
                <a:latin typeface="ATLIUO+Arial"/>
                <a:cs typeface="ATLIUO+Arial"/>
              </a:rPr>
              <a:t>хозяйствования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88720" y="3588257"/>
            <a:ext cx="760741" cy="13025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D9D9D9"/>
                </a:solidFill>
                <a:latin typeface="FGVSDB+Arial Bold"/>
                <a:cs typeface="FGVSDB+Arial Bold"/>
              </a:rPr>
              <a:t>клиент</a:t>
            </a:r>
          </a:p>
          <a:p>
            <a:pPr marL="13106" marR="0">
              <a:lnSpc>
                <a:spcPts val="1568"/>
              </a:lnSpc>
              <a:spcBef>
                <a:spcPts val="6819"/>
              </a:spcBef>
              <a:spcAft>
                <a:spcPts val="0"/>
              </a:spcAft>
            </a:pPr>
            <a:r>
              <a:rPr sz="1400" b="1" spc="-19" dirty="0">
                <a:solidFill>
                  <a:srgbClr val="D9D9D9"/>
                </a:solidFill>
                <a:latin typeface="FGVSDB+Arial Bold"/>
                <a:cs typeface="FGVSDB+Arial Bold"/>
              </a:rPr>
              <a:t>сумма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196581" y="3718010"/>
            <a:ext cx="492769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7" dirty="0">
                <a:solidFill>
                  <a:srgbClr val="000000"/>
                </a:solidFill>
                <a:latin typeface="ATLIUO+Arial"/>
                <a:cs typeface="ATLIUO+Arial"/>
              </a:rPr>
              <a:t>цель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100707" y="4346090"/>
            <a:ext cx="2344969" cy="508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2060"/>
                </a:solidFill>
                <a:latin typeface="ATLIUO+Arial"/>
                <a:cs typeface="ATLIUO+Arial"/>
              </a:rPr>
              <a:t>грант</a:t>
            </a:r>
            <a:r>
              <a:rPr sz="1600" spc="23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600" dirty="0">
                <a:solidFill>
                  <a:srgbClr val="002060"/>
                </a:solidFill>
                <a:latin typeface="ATLIUO+Arial"/>
                <a:cs typeface="ATLIUO+Arial"/>
              </a:rPr>
              <a:t>–</a:t>
            </a:r>
            <a:r>
              <a:rPr sz="1600" spc="456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600" dirty="0">
                <a:solidFill>
                  <a:srgbClr val="002060"/>
                </a:solidFill>
                <a:latin typeface="ATLIUO+Arial"/>
                <a:cs typeface="ATLIUO+Arial"/>
              </a:rPr>
              <a:t>до 5 млн.</a:t>
            </a:r>
            <a:r>
              <a:rPr sz="1600" spc="39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600" dirty="0">
                <a:solidFill>
                  <a:srgbClr val="002060"/>
                </a:solidFill>
                <a:latin typeface="ATLIUO+Arial"/>
                <a:cs typeface="ATLIUO+Arial"/>
              </a:rPr>
              <a:t>руб.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sz="1600" dirty="0">
                <a:solidFill>
                  <a:srgbClr val="002060"/>
                </a:solidFill>
                <a:latin typeface="ATLIUO+Arial"/>
                <a:cs typeface="ATLIUO+Arial"/>
              </a:rPr>
              <a:t>кредит</a:t>
            </a:r>
            <a:r>
              <a:rPr sz="1600" spc="32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600" dirty="0">
                <a:solidFill>
                  <a:srgbClr val="002060"/>
                </a:solidFill>
                <a:latin typeface="ATLIUO+Arial"/>
                <a:cs typeface="ATLIUO+Arial"/>
              </a:rPr>
              <a:t>–</a:t>
            </a:r>
            <a:r>
              <a:rPr sz="1600" spc="1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600" dirty="0">
                <a:solidFill>
                  <a:srgbClr val="002060"/>
                </a:solidFill>
                <a:latin typeface="ATLIUO+Arial"/>
                <a:cs typeface="ATLIUO+Arial"/>
              </a:rPr>
              <a:t>до 9 млн.</a:t>
            </a:r>
            <a:r>
              <a:rPr sz="1600" spc="39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600" dirty="0">
                <a:solidFill>
                  <a:srgbClr val="002060"/>
                </a:solidFill>
                <a:latin typeface="ATLIUO+Arial"/>
                <a:cs typeface="ATLIUO+Arial"/>
              </a:rPr>
              <a:t>руб.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171690" y="4580233"/>
            <a:ext cx="4239932" cy="5552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TLIUO+Arial"/>
                <a:cs typeface="ATLIUO+Arial"/>
              </a:rPr>
              <a:t>•</a:t>
            </a:r>
            <a:r>
              <a:rPr sz="2000" spc="1600" dirty="0">
                <a:solidFill>
                  <a:srgbClr val="000000"/>
                </a:solidFill>
                <a:latin typeface="ATLIUO+Arial"/>
                <a:cs typeface="ATLIUO+Arial"/>
              </a:rPr>
              <a:t> </a:t>
            </a:r>
            <a:r>
              <a:rPr sz="1600" b="1" spc="-12" dirty="0">
                <a:solidFill>
                  <a:srgbClr val="002060"/>
                </a:solidFill>
                <a:latin typeface="FGVSDB+Arial Bold"/>
                <a:cs typeface="FGVSDB+Arial Bold"/>
              </a:rPr>
              <a:t>ЛЬГОТНАЯ</a:t>
            </a:r>
            <a:r>
              <a:rPr sz="1600" b="1" spc="72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600" b="1" spc="-38" dirty="0">
                <a:solidFill>
                  <a:srgbClr val="002060"/>
                </a:solidFill>
                <a:latin typeface="FGVSDB+Arial Bold"/>
                <a:cs typeface="FGVSDB+Arial Bold"/>
              </a:rPr>
              <a:t>СТАВКА</a:t>
            </a:r>
            <a:r>
              <a:rPr sz="1600" b="1" spc="68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600" b="1" spc="-18" dirty="0">
                <a:solidFill>
                  <a:srgbClr val="002060"/>
                </a:solidFill>
                <a:latin typeface="FGVSDB+Arial Bold"/>
                <a:cs typeface="FGVSDB+Arial Bold"/>
              </a:rPr>
              <a:t>КРЕДИТОВАНИЯ</a:t>
            </a:r>
          </a:p>
          <a:p>
            <a:pPr marL="1528571" marR="0">
              <a:lnSpc>
                <a:spcPts val="1783"/>
              </a:lnSpc>
              <a:spcBef>
                <a:spcPts val="50"/>
              </a:spcBef>
              <a:spcAft>
                <a:spcPts val="0"/>
              </a:spcAft>
            </a:pPr>
            <a:r>
              <a:rPr sz="1600" b="1" dirty="0">
                <a:solidFill>
                  <a:srgbClr val="C00000"/>
                </a:solidFill>
                <a:latin typeface="HVCIKD+Arial Bold"/>
                <a:cs typeface="HVCIKD+Arial Bold"/>
              </a:rPr>
              <a:t>5% </a:t>
            </a:r>
            <a:r>
              <a:rPr sz="1600" b="1" spc="-12" dirty="0">
                <a:solidFill>
                  <a:srgbClr val="C00000"/>
                </a:solidFill>
                <a:latin typeface="FGVSDB+Arial Bold"/>
                <a:cs typeface="FGVSDB+Arial Bold"/>
              </a:rPr>
              <a:t>ГОДОВЫХ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317993" y="5220694"/>
            <a:ext cx="3949098" cy="555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TLIUO+Arial"/>
                <a:cs typeface="ATLIUO+Arial"/>
              </a:rPr>
              <a:t>•</a:t>
            </a:r>
            <a:r>
              <a:rPr sz="2000" spc="1600" dirty="0">
                <a:solidFill>
                  <a:srgbClr val="000000"/>
                </a:solidFill>
                <a:latin typeface="ATLIUO+Arial"/>
                <a:cs typeface="ATLIUO+Arial"/>
              </a:rPr>
              <a:t> </a:t>
            </a:r>
            <a:r>
              <a:rPr sz="1600" spc="-23" dirty="0">
                <a:solidFill>
                  <a:srgbClr val="002060"/>
                </a:solidFill>
                <a:latin typeface="ATLIUO+Arial"/>
                <a:cs typeface="ATLIUO+Arial"/>
              </a:rPr>
              <a:t>Грант</a:t>
            </a:r>
            <a:r>
              <a:rPr sz="1600" spc="29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600" dirty="0">
                <a:solidFill>
                  <a:srgbClr val="002060"/>
                </a:solidFill>
                <a:latin typeface="ATLIUO+Arial"/>
                <a:cs typeface="ATLIUO+Arial"/>
              </a:rPr>
              <a:t>«Агростартап» =</a:t>
            </a:r>
            <a:r>
              <a:rPr sz="1600" spc="1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600" dirty="0">
                <a:solidFill>
                  <a:srgbClr val="002060"/>
                </a:solidFill>
                <a:latin typeface="ATLIUO+Arial"/>
                <a:cs typeface="ATLIUO+Arial"/>
              </a:rPr>
              <a:t>собственные</a:t>
            </a:r>
          </a:p>
          <a:p>
            <a:pPr marL="669036" marR="0">
              <a:lnSpc>
                <a:spcPts val="1783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002060"/>
                </a:solidFill>
                <a:latin typeface="ATLIUO+Arial"/>
                <a:cs typeface="ATLIUO+Arial"/>
              </a:rPr>
              <a:t>средства заемщика</a:t>
            </a:r>
            <a:r>
              <a:rPr sz="1600" spc="3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600" dirty="0">
                <a:solidFill>
                  <a:srgbClr val="002060"/>
                </a:solidFill>
                <a:latin typeface="ATLIUO+Arial"/>
                <a:cs typeface="ATLIUO+Arial"/>
              </a:rPr>
              <a:t>в проекте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100707" y="5638493"/>
            <a:ext cx="1041408" cy="264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2060"/>
                </a:solidFill>
                <a:latin typeface="ATLIUO+Arial"/>
                <a:cs typeface="ATLIUO+Arial"/>
              </a:rPr>
              <a:t>до 10 </a:t>
            </a:r>
            <a:r>
              <a:rPr sz="1600" spc="-24" dirty="0">
                <a:solidFill>
                  <a:srgbClr val="002060"/>
                </a:solidFill>
                <a:latin typeface="ATLIUO+Arial"/>
                <a:cs typeface="ATLIUO+Arial"/>
              </a:rPr>
              <a:t>лет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256385" y="5866307"/>
            <a:ext cx="558642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D9D9D9"/>
                </a:solidFill>
                <a:latin typeface="FGVSDB+Arial Bold"/>
                <a:cs typeface="FGVSDB+Arial Bold"/>
              </a:rPr>
              <a:t>срок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1184636" y="6447107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DFHPMT+Calibri"/>
                <a:cs typeface="DFHPMT+Calibri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6265" y="459382"/>
            <a:ext cx="6347650" cy="264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2060"/>
                </a:solidFill>
                <a:latin typeface="HVCIKD+Arial Bold"/>
                <a:cs typeface="HVCIKD+Arial Bold"/>
              </a:rPr>
              <a:t>II</a:t>
            </a:r>
            <a:r>
              <a:rPr sz="1600" b="1" spc="11" dirty="0">
                <a:solidFill>
                  <a:srgbClr val="002060"/>
                </a:solidFill>
                <a:latin typeface="HVCIKD+Arial Bold"/>
                <a:cs typeface="HVCIKD+Arial Bold"/>
              </a:rPr>
              <a:t> </a:t>
            </a:r>
            <a:r>
              <a:rPr sz="1600" b="1" spc="-13" dirty="0">
                <a:solidFill>
                  <a:srgbClr val="002060"/>
                </a:solidFill>
                <a:latin typeface="FGVSDB+Arial Bold"/>
                <a:cs typeface="FGVSDB+Arial Bold"/>
              </a:rPr>
              <a:t>этап:</a:t>
            </a:r>
            <a:r>
              <a:rPr sz="1600" b="1" spc="64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GVSDB+Arial Bold"/>
                <a:cs typeface="FGVSDB+Arial Bold"/>
              </a:rPr>
              <a:t>Организованная</a:t>
            </a:r>
            <a:r>
              <a:rPr sz="1600" b="1" spc="56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GVSDB+Arial Bold"/>
                <a:cs typeface="FGVSDB+Arial Bold"/>
              </a:rPr>
              <a:t>предпринимательская</a:t>
            </a:r>
            <a:r>
              <a:rPr sz="1600" b="1" spc="76" dirty="0">
                <a:solidFill>
                  <a:srgbClr val="002060"/>
                </a:solidFill>
                <a:latin typeface="FGVSDB+Arial Bold"/>
                <a:cs typeface="FGVSDB+Arial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GVSDB+Arial Bold"/>
                <a:cs typeface="FGVSDB+Arial Bold"/>
              </a:rPr>
              <a:t>деятельность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69185" y="1143912"/>
            <a:ext cx="5205917" cy="264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2060"/>
                </a:solidFill>
                <a:latin typeface="ATLIUO+Arial"/>
                <a:cs typeface="ATLIUO+Arial"/>
              </a:rPr>
              <a:t>Организованная</a:t>
            </a:r>
            <a:r>
              <a:rPr sz="1600" spc="65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600" dirty="0">
                <a:solidFill>
                  <a:srgbClr val="002060"/>
                </a:solidFill>
                <a:latin typeface="ATLIUO+Arial"/>
                <a:cs typeface="ATLIUO+Arial"/>
              </a:rPr>
              <a:t>предпринимательская</a:t>
            </a:r>
            <a:r>
              <a:rPr sz="1600" spc="52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600" dirty="0">
                <a:solidFill>
                  <a:srgbClr val="002060"/>
                </a:solidFill>
                <a:latin typeface="ATLIUO+Arial"/>
                <a:cs typeface="ATLIUO+Arial"/>
              </a:rPr>
              <a:t>деятельность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69185" y="1498218"/>
            <a:ext cx="9351351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i="1" dirty="0">
                <a:solidFill>
                  <a:srgbClr val="002060"/>
                </a:solidFill>
                <a:latin typeface="HTWWOG+Arial Italic"/>
                <a:cs typeface="HTWWOG+Arial Italic"/>
              </a:rPr>
              <a:t>крестьянские</a:t>
            </a:r>
            <a:r>
              <a:rPr sz="1400" i="1" spc="-29" dirty="0">
                <a:solidFill>
                  <a:srgbClr val="002060"/>
                </a:solidFill>
                <a:latin typeface="HTWWOG+Arial Italic"/>
                <a:cs typeface="HTWWOG+Arial Italic"/>
              </a:rPr>
              <a:t> </a:t>
            </a:r>
            <a:r>
              <a:rPr sz="1400" i="1" dirty="0">
                <a:solidFill>
                  <a:srgbClr val="002060"/>
                </a:solidFill>
                <a:latin typeface="HTWWOG+Arial Italic"/>
                <a:cs typeface="HTWWOG+Arial Italic"/>
              </a:rPr>
              <a:t>(фермерские)</a:t>
            </a:r>
            <a:r>
              <a:rPr sz="1400" i="1" spc="-57" dirty="0">
                <a:solidFill>
                  <a:srgbClr val="002060"/>
                </a:solidFill>
                <a:latin typeface="HTWWOG+Arial Italic"/>
                <a:cs typeface="HTWWOG+Arial Italic"/>
              </a:rPr>
              <a:t> </a:t>
            </a:r>
            <a:r>
              <a:rPr sz="1400" i="1" dirty="0">
                <a:solidFill>
                  <a:srgbClr val="002060"/>
                </a:solidFill>
                <a:latin typeface="HTWWOG+Arial Italic"/>
                <a:cs typeface="HTWWOG+Arial Italic"/>
              </a:rPr>
              <a:t>хозяйства,</a:t>
            </a:r>
            <a:r>
              <a:rPr sz="1400" i="1" spc="-30" dirty="0">
                <a:solidFill>
                  <a:srgbClr val="002060"/>
                </a:solidFill>
                <a:latin typeface="HTWWOG+Arial Italic"/>
                <a:cs typeface="HTWWOG+Arial Italic"/>
              </a:rPr>
              <a:t> </a:t>
            </a:r>
            <a:r>
              <a:rPr sz="1400" i="1" dirty="0">
                <a:solidFill>
                  <a:srgbClr val="002060"/>
                </a:solidFill>
                <a:latin typeface="HTWWOG+Arial Italic"/>
                <a:cs typeface="HTWWOG+Arial Italic"/>
              </a:rPr>
              <a:t>ИП</a:t>
            </a:r>
            <a:r>
              <a:rPr sz="1400" i="1" spc="-12" dirty="0">
                <a:solidFill>
                  <a:srgbClr val="002060"/>
                </a:solidFill>
                <a:latin typeface="HTWWOG+Arial Italic"/>
                <a:cs typeface="HTWWOG+Arial Italic"/>
              </a:rPr>
              <a:t> </a:t>
            </a:r>
            <a:r>
              <a:rPr sz="1400" i="1" dirty="0">
                <a:solidFill>
                  <a:srgbClr val="002060"/>
                </a:solidFill>
                <a:latin typeface="HTWWOG+Arial Italic"/>
                <a:cs typeface="HTWWOG+Arial Italic"/>
              </a:rPr>
              <a:t>и иные организационно</a:t>
            </a:r>
            <a:r>
              <a:rPr sz="1400" i="1" dirty="0">
                <a:solidFill>
                  <a:srgbClr val="002060"/>
                </a:solidFill>
                <a:latin typeface="PNQJVQ+Arial Italic"/>
                <a:cs typeface="PNQJVQ+Arial Italic"/>
              </a:rPr>
              <a:t>-</a:t>
            </a:r>
            <a:r>
              <a:rPr sz="1400" i="1" dirty="0">
                <a:solidFill>
                  <a:srgbClr val="002060"/>
                </a:solidFill>
                <a:latin typeface="HTWWOG+Arial Italic"/>
                <a:cs typeface="HTWWOG+Arial Italic"/>
              </a:rPr>
              <a:t>правовые</a:t>
            </a:r>
            <a:r>
              <a:rPr sz="1400" i="1" spc="-33" dirty="0">
                <a:solidFill>
                  <a:srgbClr val="002060"/>
                </a:solidFill>
                <a:latin typeface="HTWWOG+Arial Italic"/>
                <a:cs typeface="HTWWOG+Arial Italic"/>
              </a:rPr>
              <a:t> </a:t>
            </a:r>
            <a:r>
              <a:rPr sz="1400" i="1" dirty="0">
                <a:solidFill>
                  <a:srgbClr val="002060"/>
                </a:solidFill>
                <a:latin typeface="HTWWOG+Arial Italic"/>
                <a:cs typeface="HTWWOG+Arial Italic"/>
              </a:rPr>
              <a:t>формы</a:t>
            </a:r>
            <a:r>
              <a:rPr sz="1400" i="1" spc="-21" dirty="0">
                <a:solidFill>
                  <a:srgbClr val="002060"/>
                </a:solidFill>
                <a:latin typeface="HTWWOG+Arial Italic"/>
                <a:cs typeface="HTWWOG+Arial Italic"/>
              </a:rPr>
              <a:t> </a:t>
            </a:r>
            <a:r>
              <a:rPr sz="1400" i="1" dirty="0">
                <a:solidFill>
                  <a:srgbClr val="002060"/>
                </a:solidFill>
                <a:latin typeface="HTWWOG+Arial Italic"/>
                <a:cs typeface="HTWWOG+Arial Italic"/>
              </a:rPr>
              <a:t>субъектов</a:t>
            </a:r>
            <a:r>
              <a:rPr sz="1400" i="1" spc="-52" dirty="0">
                <a:solidFill>
                  <a:srgbClr val="002060"/>
                </a:solidFill>
                <a:latin typeface="HTWWOG+Arial Italic"/>
                <a:cs typeface="HTWWOG+Arial Italic"/>
              </a:rPr>
              <a:t> </a:t>
            </a:r>
            <a:r>
              <a:rPr sz="1400" i="1" dirty="0">
                <a:solidFill>
                  <a:srgbClr val="002060"/>
                </a:solidFill>
                <a:latin typeface="HTWWOG+Arial Italic"/>
                <a:cs typeface="HTWWOG+Arial Italic"/>
              </a:rPr>
              <a:t>МСП в </a:t>
            </a:r>
            <a:r>
              <a:rPr sz="1400" i="1" spc="-10" dirty="0">
                <a:solidFill>
                  <a:srgbClr val="002060"/>
                </a:solidFill>
                <a:latin typeface="HTWWOG+Arial Italic"/>
                <a:cs typeface="HTWWOG+Arial Italic"/>
              </a:rPr>
              <a:t>АПК)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51548" y="2575051"/>
            <a:ext cx="3075180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рант на</a:t>
            </a:r>
            <a:r>
              <a:rPr sz="1400" spc="-2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развитие</a:t>
            </a:r>
            <a:r>
              <a:rPr sz="1400" spc="-15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семейной фермы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11517" y="3328796"/>
            <a:ext cx="1899199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рант «Агропрогресс»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15280" y="4082287"/>
            <a:ext cx="8165768" cy="17446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1444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Меры господдержки на</a:t>
            </a:r>
            <a:r>
              <a:rPr sz="1400" spc="-21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развитие</a:t>
            </a:r>
            <a:r>
              <a:rPr sz="1400" spc="-15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растениеводства</a:t>
            </a:r>
            <a:r>
              <a:rPr sz="1400" spc="-38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и животноводства</a:t>
            </a:r>
          </a:p>
          <a:p>
            <a:pPr marL="210827" marR="0">
              <a:lnSpc>
                <a:spcPts val="1568"/>
              </a:lnSpc>
              <a:spcBef>
                <a:spcPts val="4316"/>
              </a:spcBef>
              <a:spcAft>
                <a:spcPts val="0"/>
              </a:spcAft>
            </a:pP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Льготное</a:t>
            </a:r>
            <a:r>
              <a:rPr sz="1400" spc="-1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кредитование,</a:t>
            </a:r>
            <a:r>
              <a:rPr sz="1400" spc="-2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специальные</a:t>
            </a:r>
            <a:r>
              <a:rPr sz="1400" spc="-17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кредитные</a:t>
            </a:r>
            <a:r>
              <a:rPr sz="1400" spc="-15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продукты</a:t>
            </a:r>
          </a:p>
          <a:p>
            <a:pPr marL="0" marR="0">
              <a:lnSpc>
                <a:spcPts val="1571"/>
              </a:lnSpc>
              <a:spcBef>
                <a:spcPts val="4312"/>
              </a:spcBef>
              <a:spcAft>
                <a:spcPts val="0"/>
              </a:spcAft>
            </a:pP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еры</a:t>
            </a:r>
            <a:r>
              <a:rPr sz="1400" spc="-10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поддержки</a:t>
            </a:r>
            <a:r>
              <a:rPr sz="1400" spc="16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субъектов МСП в рамках</a:t>
            </a:r>
            <a:r>
              <a:rPr sz="1400" spc="-19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механизмов,</a:t>
            </a:r>
            <a:r>
              <a:rPr sz="1400" spc="15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реализуемых Минэкономразвития</a:t>
            </a:r>
            <a:r>
              <a:rPr sz="1400" spc="-18" dirty="0">
                <a:solidFill>
                  <a:srgbClr val="002060"/>
                </a:solidFill>
                <a:latin typeface="ATLIUO+Arial"/>
                <a:cs typeface="ATLIUO+Arial"/>
              </a:rPr>
              <a:t> </a:t>
            </a:r>
            <a:r>
              <a:rPr sz="1400" dirty="0">
                <a:solidFill>
                  <a:srgbClr val="002060"/>
                </a:solidFill>
                <a:latin typeface="ATLIUO+Arial"/>
                <a:cs typeface="ATLIUO+Arial"/>
              </a:rPr>
              <a:t>России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184636" y="6447107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DFHPMT+Calibri"/>
                <a:cs typeface="DFHPMT+Calibri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2117</Words>
  <Application>Microsoft Office PowerPoint</Application>
  <PresentationFormat>Произвольный</PresentationFormat>
  <Paragraphs>384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30" baseType="lpstr">
      <vt:lpstr>Arial</vt:lpstr>
      <vt:lpstr>Calibri</vt:lpstr>
      <vt:lpstr>BDSPME+Calibri</vt:lpstr>
      <vt:lpstr>ATLIUO+Arial</vt:lpstr>
      <vt:lpstr>FGVSDB+Arial Bold</vt:lpstr>
      <vt:lpstr>DFHPMT+Calibri</vt:lpstr>
      <vt:lpstr>HTWWOG+Arial Italic</vt:lpstr>
      <vt:lpstr>PNQJVQ+Arial Italic</vt:lpstr>
      <vt:lpstr>HVCIKD+Arial Bold</vt:lpstr>
      <vt:lpstr>MSLBRW+Arial Bold Italic</vt:lpstr>
      <vt:lpstr>HHVIUR+Arial</vt:lpstr>
      <vt:lpstr>JOIBOP+Arial Bold Italic</vt:lpstr>
      <vt:lpstr>Theme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Елена</cp:lastModifiedBy>
  <cp:revision>15</cp:revision>
  <dcterms:modified xsi:type="dcterms:W3CDTF">2022-06-07T08:53:46Z</dcterms:modified>
</cp:coreProperties>
</file>